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882" y="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8EB37-97EE-4D40-B03D-5E24D48E76D2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5CDC6-60BF-458C-85FD-2753D55627E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013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5CDC6-60BF-458C-85FD-2753D55627E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559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607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532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93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50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159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425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93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483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700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026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138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9F24D-BC3A-4373-A3D6-75A5D35E4EB9}" type="datetimeFigureOut">
              <a:rPr lang="en-US" smtClean="0"/>
              <a:t>9/17/2025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1339F-87A6-4327-B0EF-B12228EBF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13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8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36002" y="-1599612"/>
            <a:ext cx="9500810" cy="3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74085" y="575391"/>
            <a:ext cx="3904152" cy="326863"/>
          </a:xfrm>
        </p:spPr>
        <p:txBody>
          <a:bodyPr>
            <a:noAutofit/>
          </a:bodyPr>
          <a:lstStyle/>
          <a:p>
            <a:r>
              <a:rPr lang="fa-IR" sz="1200" b="1" dirty="0">
                <a:cs typeface="B Zar" panose="00000400000000000000" pitchFamily="2" charset="-78"/>
              </a:rPr>
              <a:t>فلوچارت فرایند مدیریت کنترل کیفی تجهیزات در ستاد شهرستان</a:t>
            </a:r>
            <a:endParaRPr lang="en-US" sz="1200" b="1" dirty="0">
              <a:cs typeface="B Zar" panose="000004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4073306" y="1013610"/>
            <a:ext cx="2091998" cy="71617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Zar" panose="00000400000000000000" pitchFamily="2" charset="-78"/>
              </a:rPr>
              <a:t>کنترل عملکرد تجهیز توسط کاربران</a:t>
            </a:r>
            <a:endParaRPr lang="en-US" sz="1200" b="1" dirty="0">
              <a:cs typeface="B Zar" panose="00000400000000000000" pitchFamily="2" charset="-78"/>
            </a:endParaRPr>
          </a:p>
        </p:txBody>
      </p:sp>
      <p:sp>
        <p:nvSpPr>
          <p:cNvPr id="571" name="TextBox 570"/>
          <p:cNvSpPr txBox="1"/>
          <p:nvPr/>
        </p:nvSpPr>
        <p:spPr>
          <a:xfrm>
            <a:off x="3974002" y="3052862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100" dirty="0">
                <a:cs typeface="B Zar" panose="00000400000000000000" pitchFamily="2" charset="-78"/>
              </a:rPr>
              <a:t>خیر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96" name="Text Box 8"/>
          <p:cNvSpPr txBox="1"/>
          <p:nvPr/>
        </p:nvSpPr>
        <p:spPr>
          <a:xfrm>
            <a:off x="747250" y="46480"/>
            <a:ext cx="2961005" cy="76200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fa-IR" sz="1400" b="1" kern="1200" dirty="0">
                <a:solidFill>
                  <a:srgbClr val="FFFFFF"/>
                </a:solidFill>
                <a:effectLst/>
                <a:latin typeface="Calibri"/>
                <a:ea typeface="Times New Roman"/>
                <a:cs typeface="B Zar"/>
              </a:rPr>
              <a:t>معاونت بهداشتی دانشگاه علوم پزشکی کرمان</a:t>
            </a:r>
            <a:endParaRPr lang="en-US" sz="1200" dirty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fa-IR" sz="1000" b="1" kern="1200" dirty="0">
                <a:solidFill>
                  <a:srgbClr val="FFFFFF"/>
                </a:solidFill>
                <a:effectLst/>
                <a:latin typeface="Calibri"/>
                <a:ea typeface="Times New Roman"/>
                <a:cs typeface="B Zar"/>
              </a:rPr>
              <a:t>           گروه گسترش شبکه-بهبود استاندارد1401  </a:t>
            </a:r>
            <a:endParaRPr lang="en-US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97" name="Text Box 1"/>
          <p:cNvSpPr txBox="1"/>
          <p:nvPr/>
        </p:nvSpPr>
        <p:spPr>
          <a:xfrm>
            <a:off x="93779" y="582390"/>
            <a:ext cx="791210" cy="552688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fa-IR" sz="1100" b="1" dirty="0">
                <a:solidFill>
                  <a:schemeClr val="bg1"/>
                </a:solidFill>
                <a:effectLst/>
                <a:latin typeface="Calibri"/>
                <a:ea typeface="Calibri"/>
                <a:cs typeface="B Zar"/>
              </a:rPr>
              <a:t>سند شماره</a:t>
            </a:r>
          </a:p>
          <a:p>
            <a:pPr algn="ctr">
              <a:spcAft>
                <a:spcPts val="1000"/>
              </a:spcAft>
            </a:pPr>
            <a:r>
              <a:rPr lang="fa-IR" sz="1000" b="1" dirty="0">
                <a:solidFill>
                  <a:schemeClr val="bg1"/>
                </a:solidFill>
                <a:effectLst/>
                <a:latin typeface="Calibri"/>
                <a:ea typeface="Calibri"/>
                <a:cs typeface="B Zar"/>
              </a:rPr>
              <a:t>119</a:t>
            </a:r>
            <a:endParaRPr lang="en-US" sz="1000" b="1" dirty="0">
              <a:solidFill>
                <a:schemeClr val="bg1"/>
              </a:solidFill>
              <a:effectLst/>
              <a:latin typeface="Calibri"/>
              <a:ea typeface="Calibri"/>
              <a:cs typeface="B Zar"/>
            </a:endParaRPr>
          </a:p>
        </p:txBody>
      </p:sp>
      <p:sp>
        <p:nvSpPr>
          <p:cNvPr id="69" name="Flowchart: Decision 68">
            <a:extLst>
              <a:ext uri="{FF2B5EF4-FFF2-40B4-BE49-F238E27FC236}">
                <a16:creationId xmlns:a16="http://schemas.microsoft.com/office/drawing/2014/main" id="{FA00AEC1-1C92-FC9F-EBB9-E8D57DB2E410}"/>
              </a:ext>
            </a:extLst>
          </p:cNvPr>
          <p:cNvSpPr/>
          <p:nvPr/>
        </p:nvSpPr>
        <p:spPr>
          <a:xfrm>
            <a:off x="4317366" y="1907704"/>
            <a:ext cx="1610122" cy="756083"/>
          </a:xfrm>
          <a:prstGeom prst="flowChartDecision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36000" tIns="36000" rIns="36000" bIns="36000" rtlCol="0" anchor="ctr"/>
          <a:lstStyle/>
          <a:p>
            <a:pPr algn="ctr"/>
            <a:r>
              <a:rPr lang="fa-IR" sz="1050" dirty="0">
                <a:cs typeface="B Zar" panose="00000400000000000000" pitchFamily="2" charset="-78"/>
              </a:rPr>
              <a:t>آیا عملکرد ظاهری</a:t>
            </a:r>
          </a:p>
          <a:p>
            <a:pPr algn="ctr"/>
            <a:r>
              <a:rPr lang="fa-IR" sz="1050" dirty="0">
                <a:cs typeface="B Zar" panose="00000400000000000000" pitchFamily="2" charset="-78"/>
              </a:rPr>
              <a:t> تجهیز درست است؟</a:t>
            </a:r>
            <a:endParaRPr lang="en-US" sz="1050" dirty="0">
              <a:cs typeface="B Zar" panose="00000400000000000000" pitchFamily="2" charset="-78"/>
            </a:endParaRPr>
          </a:p>
        </p:txBody>
      </p:sp>
      <p:sp>
        <p:nvSpPr>
          <p:cNvPr id="107" name="Flowchart: Decision 106">
            <a:extLst>
              <a:ext uri="{FF2B5EF4-FFF2-40B4-BE49-F238E27FC236}">
                <a16:creationId xmlns:a16="http://schemas.microsoft.com/office/drawing/2014/main" id="{815D9FB2-41A2-77E2-27CE-2BE3BEEBE146}"/>
              </a:ext>
            </a:extLst>
          </p:cNvPr>
          <p:cNvSpPr/>
          <p:nvPr/>
        </p:nvSpPr>
        <p:spPr>
          <a:xfrm>
            <a:off x="4197110" y="2863725"/>
            <a:ext cx="1842783" cy="860266"/>
          </a:xfrm>
          <a:prstGeom prst="flowChartDecision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/>
            <a:r>
              <a:rPr lang="fa-IR" sz="1050" dirty="0">
                <a:cs typeface="B Zar" panose="00000400000000000000" pitchFamily="2" charset="-78"/>
              </a:rPr>
              <a:t>آیا در کنترل توسط کاربر، </a:t>
            </a:r>
          </a:p>
          <a:p>
            <a:pPr algn="ctr"/>
            <a:r>
              <a:rPr lang="fa-IR" sz="1050" dirty="0">
                <a:cs typeface="B Zar" panose="00000400000000000000" pitchFamily="2" charset="-78"/>
              </a:rPr>
              <a:t>تجهیز فاقد هرگونه خطا است؟</a:t>
            </a:r>
            <a:endParaRPr lang="en-US" sz="1050" dirty="0">
              <a:cs typeface="B Zar" panose="00000400000000000000" pitchFamily="2" charset="-78"/>
            </a:endParaRPr>
          </a:p>
        </p:txBody>
      </p:sp>
      <p:sp>
        <p:nvSpPr>
          <p:cNvPr id="163" name="Rounded Rectangle 4">
            <a:extLst>
              <a:ext uri="{FF2B5EF4-FFF2-40B4-BE49-F238E27FC236}">
                <a16:creationId xmlns:a16="http://schemas.microsoft.com/office/drawing/2014/main" id="{AABBE836-3286-73D7-3D45-A779F47E1287}"/>
              </a:ext>
            </a:extLst>
          </p:cNvPr>
          <p:cNvSpPr/>
          <p:nvPr/>
        </p:nvSpPr>
        <p:spPr>
          <a:xfrm>
            <a:off x="1129304" y="2606095"/>
            <a:ext cx="1050742" cy="395768"/>
          </a:xfrm>
          <a:prstGeom prst="roundRect">
            <a:avLst>
              <a:gd name="adj" fmla="val 14305"/>
            </a:avLst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جایگزینی تجهیز</a:t>
            </a:r>
            <a:endParaRPr lang="en-US" sz="1200" dirty="0">
              <a:cs typeface="B Zar" panose="00000400000000000000" pitchFamily="2" charset="-78"/>
            </a:endParaRPr>
          </a:p>
        </p:txBody>
      </p:sp>
      <p:cxnSp>
        <p:nvCxnSpPr>
          <p:cNvPr id="193" name="Elbow Connector 364">
            <a:extLst>
              <a:ext uri="{FF2B5EF4-FFF2-40B4-BE49-F238E27FC236}">
                <a16:creationId xmlns:a16="http://schemas.microsoft.com/office/drawing/2014/main" id="{272A254F-7F2B-0A32-9119-1E30D3AE5E6D}"/>
              </a:ext>
            </a:extLst>
          </p:cNvPr>
          <p:cNvCxnSpPr>
            <a:cxnSpLocks/>
            <a:stCxn id="54" idx="0"/>
            <a:endCxn id="4" idx="2"/>
          </p:cNvCxnSpPr>
          <p:nvPr/>
        </p:nvCxnSpPr>
        <p:spPr>
          <a:xfrm rot="5400000" flipH="1" flipV="1">
            <a:off x="3261947" y="1035641"/>
            <a:ext cx="475304" cy="114741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Straight Arrow Connector 342">
            <a:extLst>
              <a:ext uri="{FF2B5EF4-FFF2-40B4-BE49-F238E27FC236}">
                <a16:creationId xmlns:a16="http://schemas.microsoft.com/office/drawing/2014/main" id="{AD619C20-D4DF-723C-B686-2F9A218AA788}"/>
              </a:ext>
            </a:extLst>
          </p:cNvPr>
          <p:cNvCxnSpPr>
            <a:cxnSpLocks/>
            <a:stCxn id="4" idx="4"/>
            <a:endCxn id="69" idx="0"/>
          </p:cNvCxnSpPr>
          <p:nvPr/>
        </p:nvCxnSpPr>
        <p:spPr>
          <a:xfrm>
            <a:off x="5119305" y="1729780"/>
            <a:ext cx="3122" cy="1779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2891090D-E874-C3EA-6346-7C0A306B762F}"/>
              </a:ext>
            </a:extLst>
          </p:cNvPr>
          <p:cNvSpPr txBox="1"/>
          <p:nvPr/>
        </p:nvSpPr>
        <p:spPr>
          <a:xfrm>
            <a:off x="5093477" y="2606095"/>
            <a:ext cx="3305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100" dirty="0">
                <a:cs typeface="B Zar" panose="00000400000000000000" pitchFamily="2" charset="-78"/>
              </a:rPr>
              <a:t>بلی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9" name="Rounded Rectangle 4">
            <a:extLst>
              <a:ext uri="{FF2B5EF4-FFF2-40B4-BE49-F238E27FC236}">
                <a16:creationId xmlns:a16="http://schemas.microsoft.com/office/drawing/2014/main" id="{0468CBDE-E66B-246A-0E8C-A0FBDB186FF1}"/>
              </a:ext>
            </a:extLst>
          </p:cNvPr>
          <p:cNvSpPr/>
          <p:nvPr/>
        </p:nvSpPr>
        <p:spPr>
          <a:xfrm>
            <a:off x="4455906" y="3931212"/>
            <a:ext cx="1325189" cy="458994"/>
          </a:xfrm>
          <a:prstGeom prst="roundRect">
            <a:avLst>
              <a:gd name="adj" fmla="val 14305"/>
            </a:avLst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ثبت در لیست انجام کنترل کیفی تجهیزات</a:t>
            </a:r>
            <a:endParaRPr lang="en-US" sz="1200" dirty="0">
              <a:cs typeface="B Zar" panose="00000400000000000000" pitchFamily="2" charset="-78"/>
            </a:endParaRPr>
          </a:p>
        </p:txBody>
      </p:sp>
      <p:cxnSp>
        <p:nvCxnSpPr>
          <p:cNvPr id="22" name="Elbow Connector 364">
            <a:extLst>
              <a:ext uri="{FF2B5EF4-FFF2-40B4-BE49-F238E27FC236}">
                <a16:creationId xmlns:a16="http://schemas.microsoft.com/office/drawing/2014/main" id="{C2E2B07B-673F-279A-581E-F7E679C972B7}"/>
              </a:ext>
            </a:extLst>
          </p:cNvPr>
          <p:cNvCxnSpPr>
            <a:cxnSpLocks/>
            <a:stCxn id="107" idx="1"/>
            <a:endCxn id="54" idx="2"/>
          </p:cNvCxnSpPr>
          <p:nvPr/>
        </p:nvCxnSpPr>
        <p:spPr>
          <a:xfrm rot="10800000">
            <a:off x="2925894" y="2727278"/>
            <a:ext cx="1271217" cy="56658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4">
            <a:extLst>
              <a:ext uri="{FF2B5EF4-FFF2-40B4-BE49-F238E27FC236}">
                <a16:creationId xmlns:a16="http://schemas.microsoft.com/office/drawing/2014/main" id="{FAA0D189-0994-EBDA-C173-C09029E6DD9D}"/>
              </a:ext>
            </a:extLst>
          </p:cNvPr>
          <p:cNvSpPr/>
          <p:nvPr/>
        </p:nvSpPr>
        <p:spPr>
          <a:xfrm>
            <a:off x="4275484" y="4620520"/>
            <a:ext cx="1680118" cy="576064"/>
          </a:xfrm>
          <a:prstGeom prst="roundRect">
            <a:avLst>
              <a:gd name="adj" fmla="val 14305"/>
            </a:avLst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شناسایی و انتخاب شرکت جهت انجام کنترل کیفی تجهیز</a:t>
            </a:r>
            <a:endParaRPr lang="en-US" sz="1200" dirty="0">
              <a:cs typeface="B Zar" panose="00000400000000000000" pitchFamily="2" charset="-78"/>
            </a:endParaRPr>
          </a:p>
        </p:txBody>
      </p:sp>
      <p:sp>
        <p:nvSpPr>
          <p:cNvPr id="26" name="Rounded Rectangle 4">
            <a:extLst>
              <a:ext uri="{FF2B5EF4-FFF2-40B4-BE49-F238E27FC236}">
                <a16:creationId xmlns:a16="http://schemas.microsoft.com/office/drawing/2014/main" id="{6938199D-FBA9-30EB-245F-F7D1E0051EEE}"/>
              </a:ext>
            </a:extLst>
          </p:cNvPr>
          <p:cNvSpPr/>
          <p:nvPr/>
        </p:nvSpPr>
        <p:spPr>
          <a:xfrm>
            <a:off x="4303597" y="5387586"/>
            <a:ext cx="1623892" cy="556014"/>
          </a:xfrm>
          <a:prstGeom prst="roundRect">
            <a:avLst>
              <a:gd name="adj" fmla="val 14305"/>
            </a:avLst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انجام کنترل کیفی تجهیز توسط شرکت دارای صلاحیت</a:t>
            </a:r>
            <a:endParaRPr lang="en-US" sz="1200" dirty="0">
              <a:cs typeface="B Zar" panose="00000400000000000000" pitchFamily="2" charset="-78"/>
            </a:endParaRPr>
          </a:p>
        </p:txBody>
      </p:sp>
      <p:sp>
        <p:nvSpPr>
          <p:cNvPr id="29" name="Flowchart: Decision 28">
            <a:extLst>
              <a:ext uri="{FF2B5EF4-FFF2-40B4-BE49-F238E27FC236}">
                <a16:creationId xmlns:a16="http://schemas.microsoft.com/office/drawing/2014/main" id="{32685DCB-FE1E-0588-5303-A2FC337D1A5E}"/>
              </a:ext>
            </a:extLst>
          </p:cNvPr>
          <p:cNvSpPr/>
          <p:nvPr/>
        </p:nvSpPr>
        <p:spPr>
          <a:xfrm>
            <a:off x="4194150" y="6156176"/>
            <a:ext cx="1842783" cy="873160"/>
          </a:xfrm>
          <a:prstGeom prst="flowChartDecision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/>
            <a:r>
              <a:rPr lang="fa-IR" sz="1050" dirty="0">
                <a:cs typeface="B Zar" panose="00000400000000000000" pitchFamily="2" charset="-78"/>
              </a:rPr>
              <a:t>آیا در تست های کنترل کیفی</a:t>
            </a:r>
          </a:p>
          <a:p>
            <a:pPr algn="ctr"/>
            <a:r>
              <a:rPr lang="fa-IR" sz="1050" dirty="0">
                <a:cs typeface="B Zar" panose="00000400000000000000" pitchFamily="2" charset="-78"/>
              </a:rPr>
              <a:t> تجهیز فاقد اشکال شناخته می شود ؟</a:t>
            </a:r>
            <a:endParaRPr lang="en-US" sz="1050" dirty="0">
              <a:cs typeface="B Zar" panose="00000400000000000000" pitchFamily="2" charset="-78"/>
            </a:endParaRPr>
          </a:p>
        </p:txBody>
      </p:sp>
      <p:sp>
        <p:nvSpPr>
          <p:cNvPr id="45" name="Rounded Rectangle 4">
            <a:extLst>
              <a:ext uri="{FF2B5EF4-FFF2-40B4-BE49-F238E27FC236}">
                <a16:creationId xmlns:a16="http://schemas.microsoft.com/office/drawing/2014/main" id="{A35660FD-C215-ED0A-936E-C65D73FA97DB}"/>
              </a:ext>
            </a:extLst>
          </p:cNvPr>
          <p:cNvSpPr/>
          <p:nvPr/>
        </p:nvSpPr>
        <p:spPr>
          <a:xfrm>
            <a:off x="2013525" y="4928116"/>
            <a:ext cx="1824736" cy="764384"/>
          </a:xfrm>
          <a:prstGeom prst="roundRect">
            <a:avLst>
              <a:gd name="adj" fmla="val 14305"/>
            </a:avLst>
          </a:prstGeom>
          <a:solidFill>
            <a:srgbClr val="FF00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دریافت برچسب </a:t>
            </a:r>
            <a:r>
              <a:rPr lang="fa-IR" sz="1200" b="1" dirty="0">
                <a:cs typeface="B Zar" panose="00000400000000000000" pitchFamily="2" charset="-78"/>
              </a:rPr>
              <a:t>(عدم قبولی) </a:t>
            </a:r>
            <a:endParaRPr lang="en-US" sz="1200" b="1" dirty="0">
              <a:cs typeface="B Zar" panose="00000400000000000000" pitchFamily="2" charset="-78"/>
            </a:endParaRPr>
          </a:p>
          <a:p>
            <a:pPr algn="ctr"/>
            <a:r>
              <a:rPr lang="fa-IR" sz="1200" dirty="0">
                <a:solidFill>
                  <a:schemeClr val="tx1"/>
                </a:solidFill>
                <a:cs typeface="B Zar" panose="00000400000000000000" pitchFamily="2" charset="-78"/>
              </a:rPr>
              <a:t>آزمونهای </a:t>
            </a:r>
            <a:r>
              <a:rPr lang="fa-IR" sz="1200" dirty="0">
                <a:cs typeface="B Zar" panose="00000400000000000000" pitchFamily="2" charset="-78"/>
              </a:rPr>
              <a:t>کنترل کیفی</a:t>
            </a:r>
            <a:endParaRPr lang="en-US" sz="1200" dirty="0">
              <a:cs typeface="B Zar" panose="00000400000000000000" pitchFamily="2" charset="-78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9D7DB1C3-4A93-8E72-B8DD-856DFA9636BE}"/>
              </a:ext>
            </a:extLst>
          </p:cNvPr>
          <p:cNvCxnSpPr>
            <a:cxnSpLocks/>
            <a:stCxn id="69" idx="2"/>
            <a:endCxn id="107" idx="0"/>
          </p:cNvCxnSpPr>
          <p:nvPr/>
        </p:nvCxnSpPr>
        <p:spPr>
          <a:xfrm flipH="1">
            <a:off x="5118502" y="2663787"/>
            <a:ext cx="3925" cy="199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3ACD56DF-471F-CDF9-4773-022D8A278FFE}"/>
              </a:ext>
            </a:extLst>
          </p:cNvPr>
          <p:cNvCxnSpPr>
            <a:cxnSpLocks/>
            <a:stCxn id="107" idx="2"/>
            <a:endCxn id="9" idx="0"/>
          </p:cNvCxnSpPr>
          <p:nvPr/>
        </p:nvCxnSpPr>
        <p:spPr>
          <a:xfrm flipH="1">
            <a:off x="5118501" y="3723991"/>
            <a:ext cx="1" cy="2072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C6B70666-22D6-C2B3-7E3E-FE379F159894}"/>
              </a:ext>
            </a:extLst>
          </p:cNvPr>
          <p:cNvCxnSpPr>
            <a:cxnSpLocks/>
            <a:stCxn id="9" idx="2"/>
            <a:endCxn id="25" idx="0"/>
          </p:cNvCxnSpPr>
          <p:nvPr/>
        </p:nvCxnSpPr>
        <p:spPr>
          <a:xfrm flipH="1">
            <a:off x="5115543" y="4390206"/>
            <a:ext cx="2958" cy="230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03B6DB9-FB8A-7CAC-1CF6-47C72081E081}"/>
              </a:ext>
            </a:extLst>
          </p:cNvPr>
          <p:cNvCxnSpPr>
            <a:cxnSpLocks/>
            <a:stCxn id="26" idx="2"/>
            <a:endCxn id="29" idx="0"/>
          </p:cNvCxnSpPr>
          <p:nvPr/>
        </p:nvCxnSpPr>
        <p:spPr>
          <a:xfrm flipH="1">
            <a:off x="5115542" y="5943600"/>
            <a:ext cx="1" cy="2125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8468BCB-5327-ED35-37FA-9A0FAFA1694F}"/>
              </a:ext>
            </a:extLst>
          </p:cNvPr>
          <p:cNvCxnSpPr>
            <a:cxnSpLocks/>
            <a:stCxn id="25" idx="2"/>
            <a:endCxn id="26" idx="0"/>
          </p:cNvCxnSpPr>
          <p:nvPr/>
        </p:nvCxnSpPr>
        <p:spPr>
          <a:xfrm>
            <a:off x="5115543" y="5196584"/>
            <a:ext cx="0" cy="1910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8D5B2D5F-9BB1-315A-1A85-3323DD711C32}"/>
              </a:ext>
            </a:extLst>
          </p:cNvPr>
          <p:cNvCxnSpPr>
            <a:cxnSpLocks/>
            <a:stCxn id="29" idx="2"/>
            <a:endCxn id="518" idx="0"/>
          </p:cNvCxnSpPr>
          <p:nvPr/>
        </p:nvCxnSpPr>
        <p:spPr>
          <a:xfrm>
            <a:off x="5115542" y="7029336"/>
            <a:ext cx="6885" cy="2789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" name="Oval 511">
            <a:extLst>
              <a:ext uri="{FF2B5EF4-FFF2-40B4-BE49-F238E27FC236}">
                <a16:creationId xmlns:a16="http://schemas.microsoft.com/office/drawing/2014/main" id="{14ADAD73-FC05-FDAE-D80E-806980387686}"/>
              </a:ext>
            </a:extLst>
          </p:cNvPr>
          <p:cNvSpPr/>
          <p:nvPr/>
        </p:nvSpPr>
        <p:spPr>
          <a:xfrm>
            <a:off x="4306337" y="8137041"/>
            <a:ext cx="1632179" cy="69256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cs typeface="B Zar" panose="00000400000000000000" pitchFamily="2" charset="-78"/>
              </a:rPr>
              <a:t>شروع مجدد استفاده از تجهیز</a:t>
            </a:r>
            <a:endParaRPr lang="en-US" sz="1200" b="1" dirty="0">
              <a:cs typeface="B Zar" panose="00000400000000000000" pitchFamily="2" charset="-78"/>
            </a:endParaRPr>
          </a:p>
        </p:txBody>
      </p:sp>
      <p:cxnSp>
        <p:nvCxnSpPr>
          <p:cNvPr id="514" name="Straight Arrow Connector 513">
            <a:extLst>
              <a:ext uri="{FF2B5EF4-FFF2-40B4-BE49-F238E27FC236}">
                <a16:creationId xmlns:a16="http://schemas.microsoft.com/office/drawing/2014/main" id="{0577A752-7307-4996-BF65-98C0DDB3E405}"/>
              </a:ext>
            </a:extLst>
          </p:cNvPr>
          <p:cNvCxnSpPr>
            <a:cxnSpLocks/>
            <a:stCxn id="518" idx="2"/>
            <a:endCxn id="512" idx="0"/>
          </p:cNvCxnSpPr>
          <p:nvPr/>
        </p:nvCxnSpPr>
        <p:spPr>
          <a:xfrm>
            <a:off x="5122427" y="7839074"/>
            <a:ext cx="0" cy="2979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8" name="Rounded Rectangle 4">
            <a:extLst>
              <a:ext uri="{FF2B5EF4-FFF2-40B4-BE49-F238E27FC236}">
                <a16:creationId xmlns:a16="http://schemas.microsoft.com/office/drawing/2014/main" id="{804DC958-3E91-9415-75E8-E872918AAB5B}"/>
              </a:ext>
            </a:extLst>
          </p:cNvPr>
          <p:cNvSpPr/>
          <p:nvPr/>
        </p:nvSpPr>
        <p:spPr>
          <a:xfrm>
            <a:off x="4275079" y="7308303"/>
            <a:ext cx="1694696" cy="530771"/>
          </a:xfrm>
          <a:prstGeom prst="roundRect">
            <a:avLst>
              <a:gd name="adj" fmla="val 14305"/>
            </a:avLst>
          </a:prstGeom>
          <a:solidFill>
            <a:srgbClr val="92D05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dirty="0">
                <a:solidFill>
                  <a:schemeClr val="tx1"/>
                </a:solidFill>
                <a:cs typeface="B Zar" panose="00000400000000000000" pitchFamily="2" charset="-78"/>
              </a:rPr>
              <a:t>دریافت برچسب </a:t>
            </a:r>
            <a:r>
              <a:rPr lang="fa-IR" sz="1200" b="1" dirty="0">
                <a:solidFill>
                  <a:schemeClr val="tx1"/>
                </a:solidFill>
                <a:cs typeface="B Zar" panose="00000400000000000000" pitchFamily="2" charset="-78"/>
              </a:rPr>
              <a:t>(قبولی)</a:t>
            </a:r>
          </a:p>
          <a:p>
            <a:pPr algn="ctr"/>
            <a:r>
              <a:rPr lang="fa-IR" sz="1200" dirty="0">
                <a:solidFill>
                  <a:schemeClr val="tx1"/>
                </a:solidFill>
                <a:cs typeface="B Zar" panose="00000400000000000000" pitchFamily="2" charset="-78"/>
              </a:rPr>
              <a:t>آزمونهای کنترل کیفی</a:t>
            </a:r>
            <a:endParaRPr lang="en-US" sz="1200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cxnSp>
        <p:nvCxnSpPr>
          <p:cNvPr id="524" name="Straight Arrow Connector 523">
            <a:extLst>
              <a:ext uri="{FF2B5EF4-FFF2-40B4-BE49-F238E27FC236}">
                <a16:creationId xmlns:a16="http://schemas.microsoft.com/office/drawing/2014/main" id="{93871D33-161E-AD61-AB19-22D163BA1F62}"/>
              </a:ext>
            </a:extLst>
          </p:cNvPr>
          <p:cNvCxnSpPr>
            <a:cxnSpLocks/>
            <a:stCxn id="29" idx="1"/>
            <a:endCxn id="50" idx="3"/>
          </p:cNvCxnSpPr>
          <p:nvPr/>
        </p:nvCxnSpPr>
        <p:spPr>
          <a:xfrm flipH="1">
            <a:off x="3847283" y="6592756"/>
            <a:ext cx="346867" cy="64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7" name="Straight Arrow Connector 526">
            <a:extLst>
              <a:ext uri="{FF2B5EF4-FFF2-40B4-BE49-F238E27FC236}">
                <a16:creationId xmlns:a16="http://schemas.microsoft.com/office/drawing/2014/main" id="{51E85777-E41E-C539-D85D-C54C28AC926B}"/>
              </a:ext>
            </a:extLst>
          </p:cNvPr>
          <p:cNvCxnSpPr>
            <a:cxnSpLocks/>
            <a:stCxn id="45" idx="0"/>
            <a:endCxn id="54" idx="2"/>
          </p:cNvCxnSpPr>
          <p:nvPr/>
        </p:nvCxnSpPr>
        <p:spPr>
          <a:xfrm flipV="1">
            <a:off x="2925893" y="2727277"/>
            <a:ext cx="0" cy="22008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0" name="TextBox 529">
            <a:extLst>
              <a:ext uri="{FF2B5EF4-FFF2-40B4-BE49-F238E27FC236}">
                <a16:creationId xmlns:a16="http://schemas.microsoft.com/office/drawing/2014/main" id="{EE84F92F-C348-6E90-7C3C-5F9713D7E49B}"/>
              </a:ext>
            </a:extLst>
          </p:cNvPr>
          <p:cNvSpPr txBox="1"/>
          <p:nvPr/>
        </p:nvSpPr>
        <p:spPr>
          <a:xfrm>
            <a:off x="4125946" y="2037855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100" dirty="0">
                <a:cs typeface="B Zar" panose="00000400000000000000" pitchFamily="2" charset="-78"/>
              </a:rPr>
              <a:t>خیر</a:t>
            </a:r>
            <a:endParaRPr lang="en-US" sz="1100" dirty="0">
              <a:cs typeface="B Zar" panose="00000400000000000000" pitchFamily="2" charset="-78"/>
            </a:endParaRPr>
          </a:p>
        </p:txBody>
      </p:sp>
      <p:cxnSp>
        <p:nvCxnSpPr>
          <p:cNvPr id="532" name="Straight Arrow Connector 531">
            <a:extLst>
              <a:ext uri="{FF2B5EF4-FFF2-40B4-BE49-F238E27FC236}">
                <a16:creationId xmlns:a16="http://schemas.microsoft.com/office/drawing/2014/main" id="{59D5CE60-B71D-38EE-464C-F7B7A13E8CE9}"/>
              </a:ext>
            </a:extLst>
          </p:cNvPr>
          <p:cNvCxnSpPr>
            <a:cxnSpLocks/>
            <a:stCxn id="69" idx="1"/>
            <a:endCxn id="54" idx="3"/>
          </p:cNvCxnSpPr>
          <p:nvPr/>
        </p:nvCxnSpPr>
        <p:spPr>
          <a:xfrm flipH="1">
            <a:off x="3952408" y="2285746"/>
            <a:ext cx="364958" cy="13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5" name="TextBox 534">
            <a:extLst>
              <a:ext uri="{FF2B5EF4-FFF2-40B4-BE49-F238E27FC236}">
                <a16:creationId xmlns:a16="http://schemas.microsoft.com/office/drawing/2014/main" id="{C2960320-3DCC-189A-C449-40BA4F3A15C8}"/>
              </a:ext>
            </a:extLst>
          </p:cNvPr>
          <p:cNvSpPr txBox="1"/>
          <p:nvPr/>
        </p:nvSpPr>
        <p:spPr>
          <a:xfrm>
            <a:off x="5084327" y="3612873"/>
            <a:ext cx="3305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100" dirty="0">
                <a:cs typeface="B Zar" panose="00000400000000000000" pitchFamily="2" charset="-78"/>
              </a:rPr>
              <a:t>بلی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36" name="TextBox 535">
            <a:extLst>
              <a:ext uri="{FF2B5EF4-FFF2-40B4-BE49-F238E27FC236}">
                <a16:creationId xmlns:a16="http://schemas.microsoft.com/office/drawing/2014/main" id="{FFE28D79-8870-61AD-B20F-F97CEADD2483}"/>
              </a:ext>
            </a:extLst>
          </p:cNvPr>
          <p:cNvSpPr txBox="1"/>
          <p:nvPr/>
        </p:nvSpPr>
        <p:spPr>
          <a:xfrm>
            <a:off x="5084327" y="6974948"/>
            <a:ext cx="3305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100" dirty="0">
                <a:cs typeface="B Zar" panose="00000400000000000000" pitchFamily="2" charset="-78"/>
              </a:rPr>
              <a:t>بلی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37" name="TextBox 536">
            <a:extLst>
              <a:ext uri="{FF2B5EF4-FFF2-40B4-BE49-F238E27FC236}">
                <a16:creationId xmlns:a16="http://schemas.microsoft.com/office/drawing/2014/main" id="{695EA5BC-447D-834E-766E-387E3DA7107C}"/>
              </a:ext>
            </a:extLst>
          </p:cNvPr>
          <p:cNvSpPr txBox="1"/>
          <p:nvPr/>
        </p:nvSpPr>
        <p:spPr>
          <a:xfrm>
            <a:off x="3931714" y="6311191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100" dirty="0">
                <a:cs typeface="B Zar" panose="00000400000000000000" pitchFamily="2" charset="-78"/>
              </a:rPr>
              <a:t>خیر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4" name="Flowchart: Decision 53">
            <a:extLst>
              <a:ext uri="{FF2B5EF4-FFF2-40B4-BE49-F238E27FC236}">
                <a16:creationId xmlns:a16="http://schemas.microsoft.com/office/drawing/2014/main" id="{68A73E59-4680-49EC-438D-B95A230470CC}"/>
              </a:ext>
            </a:extLst>
          </p:cNvPr>
          <p:cNvSpPr/>
          <p:nvPr/>
        </p:nvSpPr>
        <p:spPr>
          <a:xfrm>
            <a:off x="1899378" y="1846999"/>
            <a:ext cx="2053030" cy="880278"/>
          </a:xfrm>
          <a:prstGeom prst="flowChartDecision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/>
            <a:r>
              <a:rPr lang="fa-IR" sz="1050" dirty="0">
                <a:cs typeface="B Zar" panose="00000400000000000000" pitchFamily="2" charset="-78"/>
              </a:rPr>
              <a:t>آیا اشکال توسط</a:t>
            </a:r>
          </a:p>
          <a:p>
            <a:pPr algn="ctr"/>
            <a:r>
              <a:rPr lang="fa-IR" sz="1050" dirty="0">
                <a:cs typeface="B Zar" panose="00000400000000000000" pitchFamily="2" charset="-78"/>
              </a:rPr>
              <a:t> کاربر یا شرکت پشتیبان رفع می شود؟</a:t>
            </a:r>
            <a:endParaRPr lang="en-US" sz="1050" dirty="0">
              <a:cs typeface="B Zar" panose="00000400000000000000" pitchFamily="2" charset="-78"/>
            </a:endParaRPr>
          </a:p>
        </p:txBody>
      </p:sp>
      <p:cxnSp>
        <p:nvCxnSpPr>
          <p:cNvPr id="55" name="Elbow Connector 364">
            <a:extLst>
              <a:ext uri="{FF2B5EF4-FFF2-40B4-BE49-F238E27FC236}">
                <a16:creationId xmlns:a16="http://schemas.microsoft.com/office/drawing/2014/main" id="{EA59B950-686E-CF3B-B658-339CE6509A93}"/>
              </a:ext>
            </a:extLst>
          </p:cNvPr>
          <p:cNvCxnSpPr>
            <a:cxnSpLocks/>
            <a:stCxn id="54" idx="1"/>
            <a:endCxn id="163" idx="0"/>
          </p:cNvCxnSpPr>
          <p:nvPr/>
        </p:nvCxnSpPr>
        <p:spPr>
          <a:xfrm rot="10800000" flipV="1">
            <a:off x="1654676" y="2287137"/>
            <a:ext cx="244703" cy="31895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68F9085F-8698-82CC-6C30-6297269A4638}"/>
              </a:ext>
            </a:extLst>
          </p:cNvPr>
          <p:cNvSpPr txBox="1"/>
          <p:nvPr/>
        </p:nvSpPr>
        <p:spPr>
          <a:xfrm>
            <a:off x="2619425" y="1617479"/>
            <a:ext cx="3305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100" dirty="0">
                <a:cs typeface="B Zar" panose="00000400000000000000" pitchFamily="2" charset="-78"/>
              </a:rPr>
              <a:t>بلی</a:t>
            </a:r>
            <a:endParaRPr lang="en-US" sz="1100" dirty="0">
              <a:cs typeface="B Zar" panose="00000400000000000000" pitchFamily="2" charset="-78"/>
            </a:endParaRPr>
          </a:p>
        </p:txBody>
      </p:sp>
      <p:cxnSp>
        <p:nvCxnSpPr>
          <p:cNvPr id="78" name="Elbow Connector 364">
            <a:extLst>
              <a:ext uri="{FF2B5EF4-FFF2-40B4-BE49-F238E27FC236}">
                <a16:creationId xmlns:a16="http://schemas.microsoft.com/office/drawing/2014/main" id="{273EE57B-0FD0-592A-8E9E-3A038F22DA06}"/>
              </a:ext>
            </a:extLst>
          </p:cNvPr>
          <p:cNvCxnSpPr>
            <a:cxnSpLocks/>
            <a:stCxn id="163" idx="1"/>
            <a:endCxn id="4" idx="2"/>
          </p:cNvCxnSpPr>
          <p:nvPr/>
        </p:nvCxnSpPr>
        <p:spPr>
          <a:xfrm rot="10800000" flipH="1">
            <a:off x="1129304" y="1371695"/>
            <a:ext cx="2944002" cy="1432284"/>
          </a:xfrm>
          <a:prstGeom prst="bentConnector3">
            <a:avLst>
              <a:gd name="adj1" fmla="val -776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1A3C5A4F-BC54-83EA-ECE1-682DC289FFD7}"/>
              </a:ext>
            </a:extLst>
          </p:cNvPr>
          <p:cNvSpPr txBox="1"/>
          <p:nvPr/>
        </p:nvSpPr>
        <p:spPr>
          <a:xfrm>
            <a:off x="1675056" y="2041950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100" dirty="0">
                <a:cs typeface="B Zar" panose="00000400000000000000" pitchFamily="2" charset="-78"/>
              </a:rPr>
              <a:t>خیر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0" name="Flowchart: Decision 49">
            <a:extLst>
              <a:ext uri="{FF2B5EF4-FFF2-40B4-BE49-F238E27FC236}">
                <a16:creationId xmlns:a16="http://schemas.microsoft.com/office/drawing/2014/main" id="{E8000FE1-4E2A-458B-9273-78383AA9F4C9}"/>
              </a:ext>
            </a:extLst>
          </p:cNvPr>
          <p:cNvSpPr/>
          <p:nvPr/>
        </p:nvSpPr>
        <p:spPr>
          <a:xfrm>
            <a:off x="2004500" y="6169070"/>
            <a:ext cx="1842783" cy="860266"/>
          </a:xfrm>
          <a:prstGeom prst="flowChartDecision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0" tIns="0" rIns="0" bIns="0" rtlCol="0" anchor="ctr"/>
          <a:lstStyle/>
          <a:p>
            <a:pPr algn="ctr"/>
            <a:r>
              <a:rPr lang="fa-IR" sz="1050" dirty="0">
                <a:cs typeface="B Zar" panose="00000400000000000000" pitchFamily="2" charset="-78"/>
              </a:rPr>
              <a:t>آیا استفاده مشروط از تجهیز</a:t>
            </a:r>
          </a:p>
          <a:p>
            <a:pPr algn="ctr"/>
            <a:r>
              <a:rPr lang="fa-IR" sz="1050" dirty="0">
                <a:cs typeface="B Zar" panose="00000400000000000000" pitchFamily="2" charset="-78"/>
              </a:rPr>
              <a:t> امکان پذیر است؟</a:t>
            </a:r>
            <a:endParaRPr lang="en-US" sz="1050" dirty="0">
              <a:cs typeface="B Zar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59E4FE5-AF3A-4824-B2F7-151CEBBD5D1B}"/>
              </a:ext>
            </a:extLst>
          </p:cNvPr>
          <p:cNvSpPr txBox="1"/>
          <p:nvPr/>
        </p:nvSpPr>
        <p:spPr>
          <a:xfrm>
            <a:off x="2606601" y="5812795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100" dirty="0">
                <a:cs typeface="B Zar" panose="00000400000000000000" pitchFamily="2" charset="-78"/>
              </a:rPr>
              <a:t>خیر</a:t>
            </a:r>
            <a:endParaRPr lang="en-US" sz="1100" dirty="0">
              <a:cs typeface="B Zar" panose="00000400000000000000" pitchFamily="2" charset="-78"/>
            </a:endParaRP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A71B2E29-77D3-444A-BF21-FE2AE0286C7D}"/>
              </a:ext>
            </a:extLst>
          </p:cNvPr>
          <p:cNvCxnSpPr>
            <a:cxnSpLocks/>
            <a:stCxn id="50" idx="0"/>
            <a:endCxn id="45" idx="2"/>
          </p:cNvCxnSpPr>
          <p:nvPr/>
        </p:nvCxnSpPr>
        <p:spPr>
          <a:xfrm flipV="1">
            <a:off x="2925892" y="5692500"/>
            <a:ext cx="1" cy="476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ounded Rectangle 4">
            <a:extLst>
              <a:ext uri="{FF2B5EF4-FFF2-40B4-BE49-F238E27FC236}">
                <a16:creationId xmlns:a16="http://schemas.microsoft.com/office/drawing/2014/main" id="{ECA307C8-D628-4A94-8B23-356F3C1F3A37}"/>
              </a:ext>
            </a:extLst>
          </p:cNvPr>
          <p:cNvSpPr/>
          <p:nvPr/>
        </p:nvSpPr>
        <p:spPr>
          <a:xfrm>
            <a:off x="348197" y="6317638"/>
            <a:ext cx="1428284" cy="563130"/>
          </a:xfrm>
          <a:prstGeom prst="roundRect">
            <a:avLst>
              <a:gd name="adj" fmla="val 14305"/>
            </a:avLst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200" dirty="0">
                <a:cs typeface="B Zar" panose="00000400000000000000" pitchFamily="2" charset="-78"/>
              </a:rPr>
              <a:t>دریافت برچسب </a:t>
            </a:r>
            <a:r>
              <a:rPr lang="fa-IR" sz="1200" b="1" dirty="0">
                <a:cs typeface="B Zar" panose="00000400000000000000" pitchFamily="2" charset="-78"/>
              </a:rPr>
              <a:t>مشروط</a:t>
            </a:r>
            <a:endParaRPr lang="en-US" sz="1200" b="1" dirty="0">
              <a:cs typeface="B Zar" panose="00000400000000000000" pitchFamily="2" charset="-78"/>
            </a:endParaRPr>
          </a:p>
          <a:p>
            <a:pPr algn="ctr"/>
            <a:r>
              <a:rPr lang="fa-IR" sz="1200" dirty="0">
                <a:solidFill>
                  <a:schemeClr val="tx1"/>
                </a:solidFill>
                <a:cs typeface="B Zar" panose="00000400000000000000" pitchFamily="2" charset="-78"/>
              </a:rPr>
              <a:t>آزمونهای </a:t>
            </a:r>
            <a:r>
              <a:rPr lang="fa-IR" sz="1200" dirty="0">
                <a:cs typeface="B Zar" panose="00000400000000000000" pitchFamily="2" charset="-78"/>
              </a:rPr>
              <a:t>کنترل کیفی</a:t>
            </a:r>
            <a:endParaRPr lang="en-US" sz="1200" dirty="0">
              <a:cs typeface="B Zar" panose="00000400000000000000" pitchFamily="2" charset="-78"/>
            </a:endParaRP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263805EC-05C3-4541-815D-AE3BC20F97E2}"/>
              </a:ext>
            </a:extLst>
          </p:cNvPr>
          <p:cNvCxnSpPr>
            <a:cxnSpLocks/>
            <a:stCxn id="50" idx="1"/>
            <a:endCxn id="67" idx="3"/>
          </p:cNvCxnSpPr>
          <p:nvPr/>
        </p:nvCxnSpPr>
        <p:spPr>
          <a:xfrm flipH="1">
            <a:off x="1776481" y="6599203"/>
            <a:ext cx="22801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364">
            <a:extLst>
              <a:ext uri="{FF2B5EF4-FFF2-40B4-BE49-F238E27FC236}">
                <a16:creationId xmlns:a16="http://schemas.microsoft.com/office/drawing/2014/main" id="{672E6EC7-6E8D-4815-A17A-5A6608C4D9D8}"/>
              </a:ext>
            </a:extLst>
          </p:cNvPr>
          <p:cNvCxnSpPr>
            <a:cxnSpLocks/>
            <a:stCxn id="67" idx="0"/>
            <a:endCxn id="54" idx="2"/>
          </p:cNvCxnSpPr>
          <p:nvPr/>
        </p:nvCxnSpPr>
        <p:spPr>
          <a:xfrm rot="5400000" flipH="1" flipV="1">
            <a:off x="198936" y="3590681"/>
            <a:ext cx="3590361" cy="1863554"/>
          </a:xfrm>
          <a:prstGeom prst="bentConnector3">
            <a:avLst>
              <a:gd name="adj1" fmla="val 8431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9133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148</Words>
  <Application>Microsoft Office PowerPoint</Application>
  <PresentationFormat>On-screen Show (4:3)</PresentationFormat>
  <Paragraphs>37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فلوچارت فرایند مدیریت کنترل کیفی تجهیزات در ستاد شهرستان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عباس پورشریفی</dc:creator>
  <cp:lastModifiedBy>عباس پورشریفی</cp:lastModifiedBy>
  <cp:revision>56</cp:revision>
  <dcterms:created xsi:type="dcterms:W3CDTF">2019-12-22T04:41:50Z</dcterms:created>
  <dcterms:modified xsi:type="dcterms:W3CDTF">2025-09-17T05:11:48Z</dcterms:modified>
</cp:coreProperties>
</file>