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8" r:id="rId2"/>
    <p:sldId id="273" r:id="rId3"/>
    <p:sldId id="267" r:id="rId4"/>
    <p:sldId id="262" r:id="rId5"/>
    <p:sldId id="261" r:id="rId6"/>
    <p:sldId id="263" r:id="rId7"/>
    <p:sldId id="264" r:id="rId8"/>
    <p:sldId id="256" r:id="rId9"/>
    <p:sldId id="257" r:id="rId10"/>
    <p:sldId id="258" r:id="rId11"/>
    <p:sldId id="259" r:id="rId12"/>
    <p:sldId id="260" r:id="rId13"/>
    <p:sldId id="265" r:id="rId14"/>
    <p:sldId id="270" r:id="rId15"/>
    <p:sldId id="266" r:id="rId16"/>
    <p:sldId id="271" r:id="rId17"/>
    <p:sldId id="272" r:id="rId18"/>
    <p:sldId id="275" r:id="rId19"/>
    <p:sldId id="276" r:id="rId20"/>
    <p:sldId id="277" r:id="rId21"/>
    <p:sldId id="269" r:id="rId22"/>
    <p:sldId id="278" r:id="rId23"/>
    <p:sldId id="288" r:id="rId24"/>
    <p:sldId id="280" r:id="rId25"/>
    <p:sldId id="281" r:id="rId26"/>
    <p:sldId id="285" r:id="rId27"/>
    <p:sldId id="286" r:id="rId28"/>
    <p:sldId id="287" r:id="rId29"/>
    <p:sldId id="282" r:id="rId30"/>
    <p:sldId id="283" r:id="rId31"/>
    <p:sldId id="284" r:id="rId32"/>
    <p:sldId id="289" r:id="rId33"/>
    <p:sldId id="290" r:id="rId34"/>
    <p:sldId id="274" r:id="rId3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E0339AC5-48D9-41E4-B90F-83540F8A7079}" type="datetimeFigureOut">
              <a:rPr lang="fa-IR" smtClean="0"/>
              <a:t>17/01/1446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E28C857-945F-4182-80E0-71D3064E3478}" type="slidenum">
              <a:rPr lang="fa-IR" smtClean="0"/>
              <a:t>‹#›</a:t>
            </a:fld>
            <a:endParaRPr lang="fa-IR"/>
          </a:p>
        </p:txBody>
      </p:sp>
    </p:spTree>
    <p:extLst>
      <p:ext uri="{BB962C8B-B14F-4D97-AF65-F5344CB8AC3E}">
        <p14:creationId xmlns:p14="http://schemas.microsoft.com/office/powerpoint/2010/main" val="525040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E28C857-945F-4182-80E0-71D3064E3478}" type="slidenum">
              <a:rPr lang="fa-IR" smtClean="0"/>
              <a:t>34</a:t>
            </a:fld>
            <a:endParaRPr lang="fa-IR"/>
          </a:p>
        </p:txBody>
      </p:sp>
    </p:spTree>
    <p:extLst>
      <p:ext uri="{BB962C8B-B14F-4D97-AF65-F5344CB8AC3E}">
        <p14:creationId xmlns:p14="http://schemas.microsoft.com/office/powerpoint/2010/main" val="2655478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2EE0C-DDB9-CF38-8F11-C73D186BFC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8689C055-5894-1A7C-8A7F-C852833CC6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5B98A9B6-4FFF-E337-F3C8-F76A6BA747E7}"/>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86278DCA-1D2E-4FBC-1D41-DA0AD28115B7}"/>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3F23538C-B781-7024-058F-6FF14E3FAE8A}"/>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3787410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20EB4-B534-DF89-F1C1-BEEBD014E625}"/>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A552A1F2-C583-14D0-72C0-1D010EEE5B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00381CB2-E9A2-B7E4-A65A-E1760327F625}"/>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93059184-DE26-919B-EDED-3731B520A7EA}"/>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252B84D-8A8E-E327-F0AE-524D519F14EB}"/>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2838365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BB761-C557-AB22-9CCB-39920BC8D98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6DFC7F57-140E-9F44-16ED-436BCBE9407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3B5B9EA5-74D3-05A0-C8F4-C9E4D826C3B8}"/>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B3D66C01-78E5-1066-73CF-BA227C012C73}"/>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4CB068CE-9586-D4E9-7071-C9BB3902EB74}"/>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975601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034C7-0DAF-F07C-C214-40F6D54A86FE}"/>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F2D96EA5-B0E5-D843-CE72-E3278044BAB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158EF701-4BB8-B9CE-60B6-C8156D98E085}"/>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D21C40D3-6145-CEBC-9527-7BB25AE9236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19B961-F333-264D-3333-86BC0D6BFD2C}"/>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1829054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9E0FC-987C-7E2B-2B09-95BFE66C8A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F8023141-4C19-A590-0B08-669AD7D5E2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C45A3F-B6F8-E97C-61F2-F4AD66DBA86F}"/>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6DEDB4C4-F675-D457-07F4-C4BCE7EA08E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8BE5FA0-D08F-8011-5A8C-E2D1E20E2924}"/>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1075216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CA7D8-B4EC-9097-E813-A66B23DCD80F}"/>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07BC0996-8E50-423A-ABDD-68B3AFF375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5E3AD465-A116-2EE6-CF44-B8FBE400C6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8F5DD53-B13D-EF02-0B1C-04AC335B056E}"/>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6" name="Footer Placeholder 5">
            <a:extLst>
              <a:ext uri="{FF2B5EF4-FFF2-40B4-BE49-F238E27FC236}">
                <a16:creationId xmlns:a16="http://schemas.microsoft.com/office/drawing/2014/main" id="{57A2FD83-5476-4B4B-46EF-E08483ED6332}"/>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C99BCEBB-3FB2-77E6-8919-C48D1CFB20D7}"/>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662836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1AB8-DD25-A89E-900E-68032FBAABD4}"/>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07AA6030-1DF0-E155-45AB-81C8BE0227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B3CC07-8005-0A4B-6C4F-B08163E0573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9A3EA82A-CB05-3FB2-1D53-3EEFF984F7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A77E74-298B-740E-4E21-D9D9546286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42192E3A-2D73-C68B-EB97-90CDC5C6C817}"/>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8" name="Footer Placeholder 7">
            <a:extLst>
              <a:ext uri="{FF2B5EF4-FFF2-40B4-BE49-F238E27FC236}">
                <a16:creationId xmlns:a16="http://schemas.microsoft.com/office/drawing/2014/main" id="{3B47E17F-F4C6-7761-3D80-08FB395D6241}"/>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2FDFCCEB-6312-B34E-D577-F721AB6889C4}"/>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1517402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F92E3-109F-DB73-5FF0-D3B332EE723A}"/>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0853392D-4A28-4933-581C-5E80B1244619}"/>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4" name="Footer Placeholder 3">
            <a:extLst>
              <a:ext uri="{FF2B5EF4-FFF2-40B4-BE49-F238E27FC236}">
                <a16:creationId xmlns:a16="http://schemas.microsoft.com/office/drawing/2014/main" id="{1A7E0D89-3F5B-8A57-DAF8-830E4A02F689}"/>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0354BC82-7143-E2DB-45CE-5AEF55A3632E}"/>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1026416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48CCAB-07E6-EB79-BD06-A0229A0F1735}"/>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3" name="Footer Placeholder 2">
            <a:extLst>
              <a:ext uri="{FF2B5EF4-FFF2-40B4-BE49-F238E27FC236}">
                <a16:creationId xmlns:a16="http://schemas.microsoft.com/office/drawing/2014/main" id="{7972B89A-CCA9-6911-3DA2-D1AE83DFCD7E}"/>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2F3A7ACE-C52E-3799-DAAA-BA5662F7E1AD}"/>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3401616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0DCB4-8F9B-5554-E773-C2ED64F6E5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F80CA742-AC4E-0164-2FA1-59A63CB1DA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66770A07-1FC0-4BB3-C35B-3ACBC9750E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689867-AECF-DBB0-D3C2-501CC01A5BC2}"/>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6" name="Footer Placeholder 5">
            <a:extLst>
              <a:ext uri="{FF2B5EF4-FFF2-40B4-BE49-F238E27FC236}">
                <a16:creationId xmlns:a16="http://schemas.microsoft.com/office/drawing/2014/main" id="{748B4DAA-3BD3-B5B9-66C0-B60B42B85273}"/>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C172468F-62EC-E6D3-1ED8-FF76A973B8CF}"/>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3779498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5AE8-FBBE-F57A-7EF9-04FB83A60A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A57F661A-8B2E-3333-5C8C-1237783089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53358EF7-111D-7E4F-F42F-407A0E32D9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D19F80-9BC4-ACE8-A82E-E1FA0A81784B}"/>
              </a:ext>
            </a:extLst>
          </p:cNvPr>
          <p:cNvSpPr>
            <a:spLocks noGrp="1"/>
          </p:cNvSpPr>
          <p:nvPr>
            <p:ph type="dt" sz="half" idx="10"/>
          </p:nvPr>
        </p:nvSpPr>
        <p:spPr/>
        <p:txBody>
          <a:bodyPr/>
          <a:lstStyle/>
          <a:p>
            <a:fld id="{B778DD6F-646C-4484-BB5C-F5D53A9633E6}" type="datetimeFigureOut">
              <a:rPr lang="fa-IR" smtClean="0"/>
              <a:t>17/01/1446</a:t>
            </a:fld>
            <a:endParaRPr lang="fa-IR"/>
          </a:p>
        </p:txBody>
      </p:sp>
      <p:sp>
        <p:nvSpPr>
          <p:cNvPr id="6" name="Footer Placeholder 5">
            <a:extLst>
              <a:ext uri="{FF2B5EF4-FFF2-40B4-BE49-F238E27FC236}">
                <a16:creationId xmlns:a16="http://schemas.microsoft.com/office/drawing/2014/main" id="{440F8DC0-F32D-6851-E7ED-6AAD967A6B42}"/>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DCF96EF-9A12-54A9-EF7D-31872D052A41}"/>
              </a:ext>
            </a:extLst>
          </p:cNvPr>
          <p:cNvSpPr>
            <a:spLocks noGrp="1"/>
          </p:cNvSpPr>
          <p:nvPr>
            <p:ph type="sldNum" sz="quarter" idx="12"/>
          </p:nvPr>
        </p:nvSpPr>
        <p:spPr/>
        <p:txBody>
          <a:bodyPr/>
          <a:lstStyle/>
          <a:p>
            <a:fld id="{A430516F-0C25-42E0-B8AD-1C841F58FAA1}" type="slidenum">
              <a:rPr lang="fa-IR" smtClean="0"/>
              <a:t>‹#›</a:t>
            </a:fld>
            <a:endParaRPr lang="fa-IR"/>
          </a:p>
        </p:txBody>
      </p:sp>
    </p:spTree>
    <p:extLst>
      <p:ext uri="{BB962C8B-B14F-4D97-AF65-F5344CB8AC3E}">
        <p14:creationId xmlns:p14="http://schemas.microsoft.com/office/powerpoint/2010/main" val="2472204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3B21B6-40C8-18E8-C0FA-194C9EBDB6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D39FBAD7-9676-F171-282E-9AA4BEE010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28B9AEFC-5353-2928-2B00-4EA9343947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78DD6F-646C-4484-BB5C-F5D53A9633E6}" type="datetimeFigureOut">
              <a:rPr lang="fa-IR" smtClean="0"/>
              <a:t>17/01/1446</a:t>
            </a:fld>
            <a:endParaRPr lang="fa-IR"/>
          </a:p>
        </p:txBody>
      </p:sp>
      <p:sp>
        <p:nvSpPr>
          <p:cNvPr id="5" name="Footer Placeholder 4">
            <a:extLst>
              <a:ext uri="{FF2B5EF4-FFF2-40B4-BE49-F238E27FC236}">
                <a16:creationId xmlns:a16="http://schemas.microsoft.com/office/drawing/2014/main" id="{4EA504ED-F453-9B51-B8B2-5DC1841871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20D3FB92-5122-5E07-EE1D-F33DF72025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30516F-0C25-42E0-B8AD-1C841F58FAA1}" type="slidenum">
              <a:rPr lang="fa-IR" smtClean="0"/>
              <a:t>‹#›</a:t>
            </a:fld>
            <a:endParaRPr lang="fa-IR"/>
          </a:p>
        </p:txBody>
      </p:sp>
    </p:spTree>
    <p:extLst>
      <p:ext uri="{BB962C8B-B14F-4D97-AF65-F5344CB8AC3E}">
        <p14:creationId xmlns:p14="http://schemas.microsoft.com/office/powerpoint/2010/main" val="3845691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48880-04F9-8D67-A733-A6165BC8B610}"/>
              </a:ext>
            </a:extLst>
          </p:cNvPr>
          <p:cNvSpPr>
            <a:spLocks noGrp="1"/>
          </p:cNvSpPr>
          <p:nvPr>
            <p:ph type="ctrTitle"/>
          </p:nvPr>
        </p:nvSpPr>
        <p:spPr>
          <a:xfrm>
            <a:off x="1524000" y="1122363"/>
            <a:ext cx="9144000" cy="1001405"/>
          </a:xfrm>
        </p:spPr>
        <p:txBody>
          <a:bodyPr/>
          <a:lstStyle/>
          <a:p>
            <a:r>
              <a:rPr lang="fa-IR" b="1" dirty="0">
                <a:cs typeface="B Zar" panose="00000400000000000000" pitchFamily="2" charset="-78"/>
              </a:rPr>
              <a:t>نگهداری پیشگیرانه</a:t>
            </a:r>
            <a:endParaRPr lang="fa-IR" dirty="0"/>
          </a:p>
        </p:txBody>
      </p:sp>
      <p:sp>
        <p:nvSpPr>
          <p:cNvPr id="3" name="Subtitle 2">
            <a:extLst>
              <a:ext uri="{FF2B5EF4-FFF2-40B4-BE49-F238E27FC236}">
                <a16:creationId xmlns:a16="http://schemas.microsoft.com/office/drawing/2014/main" id="{B7F250E4-85FB-AB4E-9DA0-6F987FB99473}"/>
              </a:ext>
            </a:extLst>
          </p:cNvPr>
          <p:cNvSpPr>
            <a:spLocks noGrp="1"/>
          </p:cNvSpPr>
          <p:nvPr>
            <p:ph type="subTitle" idx="1"/>
          </p:nvPr>
        </p:nvSpPr>
        <p:spPr>
          <a:xfrm>
            <a:off x="1524000" y="2536724"/>
            <a:ext cx="9144000" cy="2389238"/>
          </a:xfrm>
        </p:spPr>
        <p:txBody>
          <a:bodyPr>
            <a:normAutofit/>
          </a:bodyPr>
          <a:lstStyle/>
          <a:p>
            <a:r>
              <a:rPr lang="en-US" sz="15700" b="1" dirty="0">
                <a:solidFill>
                  <a:srgbClr val="FF0000"/>
                </a:solidFill>
                <a:cs typeface="B Zar" panose="00000400000000000000" pitchFamily="2" charset="-78"/>
              </a:rPr>
              <a:t>PM</a:t>
            </a:r>
            <a:endParaRPr lang="fa-IR" sz="15700" dirty="0"/>
          </a:p>
        </p:txBody>
      </p:sp>
      <p:grpSp>
        <p:nvGrpSpPr>
          <p:cNvPr id="4" name="Group 3">
            <a:extLst>
              <a:ext uri="{FF2B5EF4-FFF2-40B4-BE49-F238E27FC236}">
                <a16:creationId xmlns:a16="http://schemas.microsoft.com/office/drawing/2014/main" id="{A835F106-917D-1D11-89EF-AE3AC7B3369C}"/>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DB768CE5-26C4-A140-B854-9CF2083234AD}"/>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9414C80C-05B9-6EE8-07B4-69842C0E3532}"/>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885885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9D329-7307-EB5B-9D9C-DDAD6A4CF162}"/>
              </a:ext>
            </a:extLst>
          </p:cNvPr>
          <p:cNvSpPr>
            <a:spLocks noGrp="1"/>
          </p:cNvSpPr>
          <p:nvPr>
            <p:ph type="title"/>
          </p:nvPr>
        </p:nvSpPr>
        <p:spPr>
          <a:xfrm>
            <a:off x="6747387" y="1685720"/>
            <a:ext cx="5257800" cy="844243"/>
          </a:xfrm>
        </p:spPr>
        <p:txBody>
          <a:bodyPr>
            <a:normAutofit/>
          </a:bodyPr>
          <a:lstStyle/>
          <a:p>
            <a:pPr algn="ctr"/>
            <a:r>
              <a:rPr lang="fa-IR" b="1" dirty="0">
                <a:solidFill>
                  <a:srgbClr val="00B050"/>
                </a:solidFill>
                <a:latin typeface="BNazanin,Bold"/>
                <a:cs typeface="B Zar" panose="00000400000000000000" pitchFamily="2" charset="-78"/>
              </a:rPr>
              <a:t>تمیز کردن تجهیزات</a:t>
            </a:r>
            <a:endParaRPr lang="fa-IR"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AE996E12-742B-DA18-86F0-2AA150EC1D3A}"/>
              </a:ext>
            </a:extLst>
          </p:cNvPr>
          <p:cNvSpPr>
            <a:spLocks noGrp="1"/>
          </p:cNvSpPr>
          <p:nvPr>
            <p:ph idx="1"/>
          </p:nvPr>
        </p:nvSpPr>
        <p:spPr>
          <a:xfrm>
            <a:off x="393291" y="2563044"/>
            <a:ext cx="11611896" cy="4294956"/>
          </a:xfrm>
        </p:spPr>
        <p:txBody>
          <a:bodyPr>
            <a:normAutofit/>
          </a:bodyPr>
          <a:lstStyle/>
          <a:p>
            <a:pPr marL="0" indent="0" algn="just" rtl="1">
              <a:lnSpc>
                <a:spcPct val="250000"/>
              </a:lnSpc>
              <a:buNone/>
            </a:pPr>
            <a:r>
              <a:rPr lang="fa-IR" sz="2000" b="0" i="0" u="none" strike="noStrike" baseline="0" dirty="0">
                <a:latin typeface="BNazanin"/>
                <a:cs typeface="B Zar" panose="00000400000000000000" pitchFamily="2" charset="-78"/>
              </a:rPr>
              <a:t>بعد از بازرسی مشاهدهاي باید بعضی از قسمتهاي تجهیزات پزشکی تمیز شود که براي انجام این مراحل باید کلیه دستورالعملهاي تمیز کردن قطعات رعایت شود و تنها از محلولهایی میتوان براي انجام این کار استفاده کرد که شرکت تولید کننده دستگاه استفاده از آنها را مجاز دانسته است . روغن یا محلولهاي مصرفی انباشته شده در قسمتهاي خارجی دستگاه باید تمیز و خشک شود . براي تمیز کردن قسمتهاي داخلی دستگاههاي پزشکی به خصوص اجزاي الکتریکی و الکترونیکی ، از هواي فشرده یا دستگاههاي مکنده استفاده میشود . فیلتر ها باید تمیز یا تعویض شود و اگر خون ، نمک یا دیگر بقایاي خارجی یا داخلی دستگاه پزشکی وجود دارد ، باید برداشته و لوله هاي رابط تمیز شود .</a:t>
            </a:r>
            <a:endParaRPr lang="fa-IR" sz="3200" dirty="0">
              <a:cs typeface="B Zar" panose="00000400000000000000" pitchFamily="2" charset="-78"/>
            </a:endParaRPr>
          </a:p>
        </p:txBody>
      </p:sp>
      <p:grpSp>
        <p:nvGrpSpPr>
          <p:cNvPr id="4" name="Group 3">
            <a:extLst>
              <a:ext uri="{FF2B5EF4-FFF2-40B4-BE49-F238E27FC236}">
                <a16:creationId xmlns:a16="http://schemas.microsoft.com/office/drawing/2014/main" id="{B866F0BB-B74A-8383-9FDC-C3D56E5E1441}"/>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5594C4B2-FF12-FDBB-1380-5D7A75E2561E}"/>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06F80103-8D0C-B8B9-98A6-6B75E07339AC}"/>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4120306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CCCD0-7F7C-490B-EFB7-1EA1E628C314}"/>
              </a:ext>
            </a:extLst>
          </p:cNvPr>
          <p:cNvSpPr>
            <a:spLocks noGrp="1"/>
          </p:cNvSpPr>
          <p:nvPr>
            <p:ph type="title"/>
          </p:nvPr>
        </p:nvSpPr>
        <p:spPr>
          <a:xfrm>
            <a:off x="6096000" y="1869461"/>
            <a:ext cx="5616677" cy="844243"/>
          </a:xfrm>
        </p:spPr>
        <p:txBody>
          <a:bodyPr/>
          <a:lstStyle/>
          <a:p>
            <a:pPr algn="ctr"/>
            <a:r>
              <a:rPr lang="fa-IR" b="1" dirty="0">
                <a:solidFill>
                  <a:srgbClr val="00B050"/>
                </a:solidFill>
                <a:latin typeface="BNazanin,Bold"/>
                <a:cs typeface="B Zar" panose="00000400000000000000" pitchFamily="2" charset="-78"/>
              </a:rPr>
              <a:t>آزمون عملکرد تجهیزات</a:t>
            </a:r>
            <a:endParaRPr lang="fa-IR"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91A1AAD6-67C6-428F-5234-2BA8732EF551}"/>
              </a:ext>
            </a:extLst>
          </p:cNvPr>
          <p:cNvSpPr>
            <a:spLocks noGrp="1"/>
          </p:cNvSpPr>
          <p:nvPr>
            <p:ph idx="1"/>
          </p:nvPr>
        </p:nvSpPr>
        <p:spPr>
          <a:xfrm>
            <a:off x="1" y="2506662"/>
            <a:ext cx="12192000" cy="4351338"/>
          </a:xfrm>
        </p:spPr>
        <p:txBody>
          <a:bodyPr>
            <a:normAutofit/>
          </a:bodyPr>
          <a:lstStyle/>
          <a:p>
            <a:pPr marL="0" indent="0" algn="just" rtl="1">
              <a:lnSpc>
                <a:spcPct val="250000"/>
              </a:lnSpc>
              <a:buNone/>
            </a:pPr>
            <a:r>
              <a:rPr lang="fa-IR" b="0" i="0" u="none" strike="noStrike" baseline="0" dirty="0">
                <a:latin typeface="BNazanin"/>
                <a:cs typeface="B Zar" panose="00000400000000000000" pitchFamily="2" charset="-78"/>
              </a:rPr>
              <a:t>انجام این آزمونها ، موثر و منظم بودن و دقت عمل دستگاههاي پزشکی را تضمن میکند . آزمونهاي عملکرد باید بصورت دوره اي انجام شود تا مطمئن شویم که عملکرد تجهیزات مطلوب است . </a:t>
            </a:r>
          </a:p>
          <a:p>
            <a:pPr marL="0" indent="0" algn="just" rtl="1">
              <a:lnSpc>
                <a:spcPct val="250000"/>
              </a:lnSpc>
              <a:buNone/>
            </a:pPr>
            <a:r>
              <a:rPr lang="fa-IR" b="0" i="0" u="none" strike="noStrike" baseline="0" dirty="0">
                <a:latin typeface="BNazanin"/>
                <a:cs typeface="B Zar" panose="00000400000000000000" pitchFamily="2" charset="-78"/>
              </a:rPr>
              <a:t>(استفاده از وزنه شاهد برای ترازو)</a:t>
            </a:r>
            <a:endParaRPr lang="fa-IR" sz="4000" dirty="0">
              <a:cs typeface="B Zar" panose="00000400000000000000" pitchFamily="2" charset="-78"/>
            </a:endParaRPr>
          </a:p>
        </p:txBody>
      </p:sp>
      <p:grpSp>
        <p:nvGrpSpPr>
          <p:cNvPr id="4" name="Group 3">
            <a:extLst>
              <a:ext uri="{FF2B5EF4-FFF2-40B4-BE49-F238E27FC236}">
                <a16:creationId xmlns:a16="http://schemas.microsoft.com/office/drawing/2014/main" id="{E2BEEA15-D2B6-2AC5-63EF-661D72AFB5B6}"/>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52E30359-1A4E-8EC3-D2EF-0E4245DCA22A}"/>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6632C686-DFAD-7F74-5442-0A7B9E74770A}"/>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4032524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EA45F-3157-3C9A-59BF-B5D330AD1777}"/>
              </a:ext>
            </a:extLst>
          </p:cNvPr>
          <p:cNvSpPr>
            <a:spLocks noGrp="1"/>
          </p:cNvSpPr>
          <p:nvPr>
            <p:ph type="title"/>
          </p:nvPr>
        </p:nvSpPr>
        <p:spPr>
          <a:xfrm>
            <a:off x="6563031" y="1264778"/>
            <a:ext cx="5365955" cy="962230"/>
          </a:xfrm>
        </p:spPr>
        <p:txBody>
          <a:bodyPr>
            <a:normAutofit/>
          </a:bodyPr>
          <a:lstStyle/>
          <a:p>
            <a:pPr algn="ctr"/>
            <a:r>
              <a:rPr lang="fa-IR" b="1" i="0" u="none" strike="noStrike" baseline="0" dirty="0">
                <a:solidFill>
                  <a:srgbClr val="00B050"/>
                </a:solidFill>
                <a:latin typeface="BNazanin,Bold"/>
                <a:cs typeface="B Zar" panose="00000400000000000000" pitchFamily="2" charset="-78"/>
              </a:rPr>
              <a:t>آزمون ایمنی تجهیزات</a:t>
            </a:r>
            <a:endParaRPr lang="fa-IR"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D728766C-3C64-D7D6-F29F-E5A144665BC7}"/>
              </a:ext>
            </a:extLst>
          </p:cNvPr>
          <p:cNvSpPr>
            <a:spLocks noGrp="1"/>
          </p:cNvSpPr>
          <p:nvPr>
            <p:ph idx="1"/>
          </p:nvPr>
        </p:nvSpPr>
        <p:spPr>
          <a:xfrm>
            <a:off x="0" y="2008393"/>
            <a:ext cx="12192000" cy="4849607"/>
          </a:xfrm>
        </p:spPr>
        <p:txBody>
          <a:bodyPr>
            <a:normAutofit/>
          </a:bodyPr>
          <a:lstStyle/>
          <a:p>
            <a:pPr marL="0" indent="0" algn="just" rtl="1">
              <a:lnSpc>
                <a:spcPct val="250000"/>
              </a:lnSpc>
              <a:buNone/>
            </a:pPr>
            <a:r>
              <a:rPr lang="fa-IR" sz="2400" b="0" i="0" u="none" strike="noStrike" baseline="0" dirty="0">
                <a:latin typeface="BNazanin"/>
                <a:cs typeface="B Zar" panose="00000400000000000000" pitchFamily="2" charset="-78"/>
              </a:rPr>
              <a:t>قبل از هرگونه استفاده باید از ایمنی آن هم براي بیمار و هم براي اپراتورها (افرادي که با دستگاهها کار میکنند) اطمینان حاصل شود . آزمون ایمنی تجهیزات پزشکی ، معمولا مربوط به قسمتهاي الکترونیکی دستگاه است و جریانهاي نشتی دستگاه و میزان عایق بودن کف زمین را امتحان میکند .</a:t>
            </a:r>
          </a:p>
          <a:p>
            <a:pPr marL="0" indent="0" algn="just" rtl="1">
              <a:lnSpc>
                <a:spcPct val="250000"/>
              </a:lnSpc>
              <a:buNone/>
            </a:pPr>
            <a:r>
              <a:rPr lang="fa-IR" sz="2400" b="0" i="0" u="none" strike="noStrike" baseline="0" dirty="0">
                <a:latin typeface="BNazanin"/>
                <a:cs typeface="B Zar" panose="00000400000000000000" pitchFamily="2" charset="-78"/>
              </a:rPr>
              <a:t>تمام تمهیدات ایمنی و هشدار دهندههاي موجود در دستگاههاي پزشکی باید به طور منظم کنترل شود و به اپراتورهاي دستگاه درباره لزوم توجه به مسائل توضیحات کافی داده شود .</a:t>
            </a:r>
            <a:endParaRPr lang="fa-IR" sz="3600" dirty="0">
              <a:cs typeface="B Zar" panose="00000400000000000000" pitchFamily="2" charset="-78"/>
            </a:endParaRPr>
          </a:p>
        </p:txBody>
      </p:sp>
      <p:grpSp>
        <p:nvGrpSpPr>
          <p:cNvPr id="4" name="Group 3">
            <a:extLst>
              <a:ext uri="{FF2B5EF4-FFF2-40B4-BE49-F238E27FC236}">
                <a16:creationId xmlns:a16="http://schemas.microsoft.com/office/drawing/2014/main" id="{DFB3CFFB-B3CE-230B-656C-A2B6DBDBACE6}"/>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F1A38CE0-B405-4EDB-2739-C70FF6CF9F27}"/>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A62D109E-9EDB-158F-3E7C-301DC7E5A34A}"/>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834803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3B7A1-9921-867D-3DCF-3CFEACCF18EF}"/>
              </a:ext>
            </a:extLst>
          </p:cNvPr>
          <p:cNvSpPr>
            <a:spLocks noGrp="1"/>
          </p:cNvSpPr>
          <p:nvPr>
            <p:ph type="title"/>
          </p:nvPr>
        </p:nvSpPr>
        <p:spPr>
          <a:xfrm>
            <a:off x="5471651" y="1662984"/>
            <a:ext cx="6368845" cy="1325563"/>
          </a:xfrm>
        </p:spPr>
        <p:txBody>
          <a:bodyPr/>
          <a:lstStyle/>
          <a:p>
            <a:pPr algn="ctr"/>
            <a:r>
              <a:rPr lang="fa-IR" b="1" dirty="0">
                <a:solidFill>
                  <a:srgbClr val="00B050"/>
                </a:solidFill>
                <a:cs typeface="B Zar" panose="00000400000000000000" pitchFamily="2" charset="-78"/>
              </a:rPr>
              <a:t>انواع نگهداری پیشگیرانه</a:t>
            </a:r>
          </a:p>
        </p:txBody>
      </p:sp>
      <p:sp>
        <p:nvSpPr>
          <p:cNvPr id="3" name="Content Placeholder 2">
            <a:extLst>
              <a:ext uri="{FF2B5EF4-FFF2-40B4-BE49-F238E27FC236}">
                <a16:creationId xmlns:a16="http://schemas.microsoft.com/office/drawing/2014/main" id="{6FA860EB-8795-E2B8-0F9F-E992DBB9F836}"/>
              </a:ext>
            </a:extLst>
          </p:cNvPr>
          <p:cNvSpPr>
            <a:spLocks noGrp="1"/>
          </p:cNvSpPr>
          <p:nvPr>
            <p:ph idx="1"/>
          </p:nvPr>
        </p:nvSpPr>
        <p:spPr>
          <a:xfrm>
            <a:off x="0" y="2506662"/>
            <a:ext cx="12192000" cy="4351338"/>
          </a:xfrm>
        </p:spPr>
        <p:txBody>
          <a:bodyPr/>
          <a:lstStyle/>
          <a:p>
            <a:pPr marL="0" indent="0" algn="r" rtl="1">
              <a:lnSpc>
                <a:spcPct val="300000"/>
              </a:lnSpc>
              <a:buNone/>
            </a:pPr>
            <a:r>
              <a:rPr lang="fa-IR" dirty="0">
                <a:cs typeface="B Zar" panose="00000400000000000000" pitchFamily="2" charset="-78"/>
              </a:rPr>
              <a:t>1- </a:t>
            </a:r>
            <a:r>
              <a:rPr lang="fa-IR" dirty="0">
                <a:solidFill>
                  <a:srgbClr val="FF0000"/>
                </a:solidFill>
                <a:cs typeface="B Zar" panose="00000400000000000000" pitchFamily="2" charset="-78"/>
              </a:rPr>
              <a:t>مبتنی بر زمان</a:t>
            </a:r>
            <a:r>
              <a:rPr lang="fa-IR" dirty="0">
                <a:cs typeface="B Zar" panose="00000400000000000000" pitchFamily="2" charset="-78"/>
              </a:rPr>
              <a:t>(سرویس یک دستگاه هر سه ماه یکبار)</a:t>
            </a:r>
          </a:p>
          <a:p>
            <a:pPr marL="0" indent="0" algn="r" rtl="1">
              <a:lnSpc>
                <a:spcPct val="300000"/>
              </a:lnSpc>
              <a:buNone/>
            </a:pPr>
            <a:r>
              <a:rPr lang="fa-IR" dirty="0">
                <a:cs typeface="B Zar" panose="00000400000000000000" pitchFamily="2" charset="-78"/>
              </a:rPr>
              <a:t>2- </a:t>
            </a:r>
            <a:r>
              <a:rPr lang="fa-IR" dirty="0">
                <a:solidFill>
                  <a:srgbClr val="FF0000"/>
                </a:solidFill>
                <a:cs typeface="B Zar" panose="00000400000000000000" pitchFamily="2" charset="-78"/>
              </a:rPr>
              <a:t>مبتنی بر عملکرد</a:t>
            </a:r>
            <a:r>
              <a:rPr lang="fa-IR" dirty="0">
                <a:cs typeface="B Zar" panose="00000400000000000000" pitchFamily="2" charset="-78"/>
              </a:rPr>
              <a:t>(سرویس یک دستگاه بعد از انجام 1000 تست)</a:t>
            </a:r>
          </a:p>
        </p:txBody>
      </p:sp>
      <p:grpSp>
        <p:nvGrpSpPr>
          <p:cNvPr id="4" name="Group 3">
            <a:extLst>
              <a:ext uri="{FF2B5EF4-FFF2-40B4-BE49-F238E27FC236}">
                <a16:creationId xmlns:a16="http://schemas.microsoft.com/office/drawing/2014/main" id="{271024CE-7433-8879-DC0F-AEFED5347398}"/>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AFEA2850-12D2-69B2-35B9-3F2DF6705206}"/>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7560FD7A-F629-A740-CD64-A632A7BF5982}"/>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2451937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30A4F9-AB81-C862-ED44-535AEDFC3D2C}"/>
              </a:ext>
            </a:extLst>
          </p:cNvPr>
          <p:cNvSpPr>
            <a:spLocks noGrp="1"/>
          </p:cNvSpPr>
          <p:nvPr>
            <p:ph idx="1"/>
          </p:nvPr>
        </p:nvSpPr>
        <p:spPr/>
        <p:txBody>
          <a:bodyPr>
            <a:normAutofit/>
          </a:bodyPr>
          <a:lstStyle/>
          <a:p>
            <a:pPr marL="0" indent="0" algn="ctr">
              <a:buNone/>
            </a:pPr>
            <a:r>
              <a:rPr lang="fa-IR" sz="13800" b="1" dirty="0">
                <a:solidFill>
                  <a:srgbClr val="00B050"/>
                </a:solidFill>
                <a:cs typeface="B Zar" panose="00000400000000000000" pitchFamily="2" charset="-78"/>
              </a:rPr>
              <a:t>روش کار</a:t>
            </a:r>
            <a:endParaRPr lang="fa-IR" sz="13800" dirty="0">
              <a:solidFill>
                <a:srgbClr val="00B050"/>
              </a:solidFill>
            </a:endParaRPr>
          </a:p>
        </p:txBody>
      </p:sp>
      <p:grpSp>
        <p:nvGrpSpPr>
          <p:cNvPr id="2" name="Group 1">
            <a:extLst>
              <a:ext uri="{FF2B5EF4-FFF2-40B4-BE49-F238E27FC236}">
                <a16:creationId xmlns:a16="http://schemas.microsoft.com/office/drawing/2014/main" id="{E9B5EA60-A6E8-C93B-03A4-566D0EBCD9ED}"/>
              </a:ext>
            </a:extLst>
          </p:cNvPr>
          <p:cNvGrpSpPr/>
          <p:nvPr/>
        </p:nvGrpSpPr>
        <p:grpSpPr>
          <a:xfrm>
            <a:off x="-82060" y="21572"/>
            <a:ext cx="12245629" cy="2081237"/>
            <a:chOff x="-82060" y="21572"/>
            <a:chExt cx="12245629" cy="2081237"/>
          </a:xfrm>
        </p:grpSpPr>
        <p:pic>
          <p:nvPicPr>
            <p:cNvPr id="4" name="Picture 3">
              <a:extLst>
                <a:ext uri="{FF2B5EF4-FFF2-40B4-BE49-F238E27FC236}">
                  <a16:creationId xmlns:a16="http://schemas.microsoft.com/office/drawing/2014/main" id="{43C423EF-FE7E-B754-6754-271D5BC8A585}"/>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5" name="Text Box 8">
              <a:extLst>
                <a:ext uri="{FF2B5EF4-FFF2-40B4-BE49-F238E27FC236}">
                  <a16:creationId xmlns:a16="http://schemas.microsoft.com/office/drawing/2014/main" id="{DA7B1EE7-AB78-4BAB-67F4-5AC55A2CE443}"/>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806359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F285F-AD77-18E6-6038-9B35778AEC13}"/>
              </a:ext>
            </a:extLst>
          </p:cNvPr>
          <p:cNvSpPr>
            <a:spLocks noGrp="1"/>
          </p:cNvSpPr>
          <p:nvPr>
            <p:ph type="title"/>
          </p:nvPr>
        </p:nvSpPr>
        <p:spPr>
          <a:xfrm>
            <a:off x="7506929" y="1102546"/>
            <a:ext cx="4038600" cy="1109714"/>
          </a:xfrm>
        </p:spPr>
        <p:txBody>
          <a:bodyPr/>
          <a:lstStyle/>
          <a:p>
            <a:pPr algn="ctr"/>
            <a:r>
              <a:rPr lang="fa-IR" b="1" dirty="0">
                <a:solidFill>
                  <a:srgbClr val="00B050"/>
                </a:solidFill>
                <a:cs typeface="B Zar" panose="00000400000000000000" pitchFamily="2" charset="-78"/>
              </a:rPr>
              <a:t>چه زمانی؟ </a:t>
            </a:r>
          </a:p>
        </p:txBody>
      </p:sp>
      <p:sp>
        <p:nvSpPr>
          <p:cNvPr id="3" name="Content Placeholder 2">
            <a:extLst>
              <a:ext uri="{FF2B5EF4-FFF2-40B4-BE49-F238E27FC236}">
                <a16:creationId xmlns:a16="http://schemas.microsoft.com/office/drawing/2014/main" id="{C0496B80-3BBB-0D1B-51CC-0C45334044BF}"/>
              </a:ext>
            </a:extLst>
          </p:cNvPr>
          <p:cNvSpPr>
            <a:spLocks noGrp="1"/>
          </p:cNvSpPr>
          <p:nvPr>
            <p:ph idx="1"/>
          </p:nvPr>
        </p:nvSpPr>
        <p:spPr>
          <a:xfrm>
            <a:off x="481780" y="2506662"/>
            <a:ext cx="11493910" cy="4351338"/>
          </a:xfrm>
        </p:spPr>
        <p:txBody>
          <a:bodyPr>
            <a:normAutofit lnSpcReduction="10000"/>
          </a:bodyPr>
          <a:lstStyle/>
          <a:p>
            <a:pPr marL="0" indent="0" algn="r">
              <a:buNone/>
            </a:pPr>
            <a:r>
              <a:rPr lang="fa-IR" sz="4000" dirty="0">
                <a:cs typeface="B Zar" panose="00000400000000000000" pitchFamily="2" charset="-78"/>
              </a:rPr>
              <a:t>بر اساس دستورالعمل کاربری هر تجهیزمثلا: </a:t>
            </a:r>
            <a:endParaRPr lang="en-US" sz="4000" dirty="0">
              <a:cs typeface="B Zar" panose="00000400000000000000" pitchFamily="2" charset="-78"/>
            </a:endParaRPr>
          </a:p>
          <a:p>
            <a:pPr marL="0" indent="0" algn="r">
              <a:buNone/>
            </a:pPr>
            <a:endParaRPr lang="fa-IR" sz="4000" dirty="0">
              <a:cs typeface="B Zar" panose="00000400000000000000" pitchFamily="2" charset="-78"/>
            </a:endParaRPr>
          </a:p>
          <a:p>
            <a:pPr marL="1608138" algn="r" rtl="1">
              <a:lnSpc>
                <a:spcPct val="150000"/>
              </a:lnSpc>
            </a:pPr>
            <a:r>
              <a:rPr lang="fa-IR" sz="4000" dirty="0">
                <a:solidFill>
                  <a:srgbClr val="FF0000"/>
                </a:solidFill>
                <a:cs typeface="B Zar" panose="00000400000000000000" pitchFamily="2" charset="-78"/>
              </a:rPr>
              <a:t>نظافت روزانه </a:t>
            </a:r>
            <a:r>
              <a:rPr lang="fa-IR" sz="4000" dirty="0">
                <a:cs typeface="B Zar" panose="00000400000000000000" pitchFamily="2" charset="-78"/>
              </a:rPr>
              <a:t>ترازو</a:t>
            </a:r>
          </a:p>
          <a:p>
            <a:pPr marL="1608138" algn="r" rtl="1">
              <a:lnSpc>
                <a:spcPct val="150000"/>
              </a:lnSpc>
            </a:pPr>
            <a:r>
              <a:rPr lang="fa-IR" sz="4000" dirty="0">
                <a:cs typeface="B Zar" panose="00000400000000000000" pitchFamily="2" charset="-78"/>
              </a:rPr>
              <a:t>کنترل عقربه ترازو </a:t>
            </a:r>
            <a:r>
              <a:rPr lang="fa-IR" sz="4000" dirty="0">
                <a:solidFill>
                  <a:srgbClr val="FF0000"/>
                </a:solidFill>
                <a:cs typeface="B Zar" panose="00000400000000000000" pitchFamily="2" charset="-78"/>
              </a:rPr>
              <a:t>قبل از وزن کشی </a:t>
            </a:r>
            <a:r>
              <a:rPr lang="fa-IR" sz="4000" dirty="0">
                <a:cs typeface="B Zar" panose="00000400000000000000" pitchFamily="2" charset="-78"/>
              </a:rPr>
              <a:t>یک فرد</a:t>
            </a:r>
          </a:p>
          <a:p>
            <a:pPr marL="1608138" algn="r" rtl="1">
              <a:lnSpc>
                <a:spcPct val="150000"/>
              </a:lnSpc>
            </a:pPr>
            <a:r>
              <a:rPr lang="fa-IR" sz="4000" dirty="0">
                <a:cs typeface="B Zar" panose="00000400000000000000" pitchFamily="2" charset="-78"/>
              </a:rPr>
              <a:t>انجام سرویس دوره ای و کالیبراسیون </a:t>
            </a:r>
            <a:r>
              <a:rPr lang="fa-IR" sz="4000" dirty="0">
                <a:solidFill>
                  <a:srgbClr val="FF0000"/>
                </a:solidFill>
                <a:cs typeface="B Zar" panose="00000400000000000000" pitchFamily="2" charset="-78"/>
              </a:rPr>
              <a:t>سالانه</a:t>
            </a:r>
          </a:p>
        </p:txBody>
      </p:sp>
      <p:grpSp>
        <p:nvGrpSpPr>
          <p:cNvPr id="4" name="Group 3">
            <a:extLst>
              <a:ext uri="{FF2B5EF4-FFF2-40B4-BE49-F238E27FC236}">
                <a16:creationId xmlns:a16="http://schemas.microsoft.com/office/drawing/2014/main" id="{694B8C6E-88D6-FA91-FF71-7DA8AB74CBF2}"/>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E549D162-38FE-3FD4-3550-E9DE7BE06F31}"/>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1B7B0E95-1763-17D6-51E4-94014C937F9C}"/>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1815477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F285F-AD77-18E6-6038-9B35778AEC13}"/>
              </a:ext>
            </a:extLst>
          </p:cNvPr>
          <p:cNvSpPr>
            <a:spLocks noGrp="1"/>
          </p:cNvSpPr>
          <p:nvPr>
            <p:ph type="title"/>
          </p:nvPr>
        </p:nvSpPr>
        <p:spPr>
          <a:xfrm>
            <a:off x="7728155" y="896068"/>
            <a:ext cx="4097594" cy="1109714"/>
          </a:xfrm>
        </p:spPr>
        <p:txBody>
          <a:bodyPr/>
          <a:lstStyle/>
          <a:p>
            <a:pPr algn="ctr"/>
            <a:r>
              <a:rPr lang="fa-IR" b="1" dirty="0">
                <a:solidFill>
                  <a:srgbClr val="00B050"/>
                </a:solidFill>
                <a:cs typeface="B Zar" panose="00000400000000000000" pitchFamily="2" charset="-78"/>
              </a:rPr>
              <a:t>در کجا؟ </a:t>
            </a:r>
          </a:p>
        </p:txBody>
      </p:sp>
      <p:sp>
        <p:nvSpPr>
          <p:cNvPr id="3" name="Content Placeholder 2">
            <a:extLst>
              <a:ext uri="{FF2B5EF4-FFF2-40B4-BE49-F238E27FC236}">
                <a16:creationId xmlns:a16="http://schemas.microsoft.com/office/drawing/2014/main" id="{C0496B80-3BBB-0D1B-51CC-0C45334044BF}"/>
              </a:ext>
            </a:extLst>
          </p:cNvPr>
          <p:cNvSpPr>
            <a:spLocks noGrp="1"/>
          </p:cNvSpPr>
          <p:nvPr>
            <p:ph idx="1"/>
          </p:nvPr>
        </p:nvSpPr>
        <p:spPr>
          <a:xfrm>
            <a:off x="0" y="2155877"/>
            <a:ext cx="12192000" cy="4702123"/>
          </a:xfrm>
        </p:spPr>
        <p:txBody>
          <a:bodyPr>
            <a:normAutofit fontScale="92500"/>
          </a:bodyPr>
          <a:lstStyle/>
          <a:p>
            <a:pPr marL="0" indent="0" algn="r">
              <a:buNone/>
            </a:pPr>
            <a:r>
              <a:rPr lang="fa-IR" sz="4000" dirty="0">
                <a:cs typeface="B Zar" panose="00000400000000000000" pitchFamily="2" charset="-78"/>
              </a:rPr>
              <a:t>بر اساس دستورالعمل کاربری هر تجهیزمثلا: </a:t>
            </a:r>
            <a:endParaRPr lang="en-US" sz="4000" dirty="0">
              <a:cs typeface="B Zar" panose="00000400000000000000" pitchFamily="2" charset="-78"/>
            </a:endParaRPr>
          </a:p>
          <a:p>
            <a:pPr marL="0" indent="0" algn="r">
              <a:buNone/>
            </a:pPr>
            <a:endParaRPr lang="fa-IR" sz="4000" dirty="0">
              <a:cs typeface="B Zar" panose="00000400000000000000" pitchFamily="2" charset="-78"/>
            </a:endParaRPr>
          </a:p>
          <a:p>
            <a:pPr marL="354013" indent="392113" algn="r" rtl="1">
              <a:lnSpc>
                <a:spcPct val="150000"/>
              </a:lnSpc>
            </a:pPr>
            <a:r>
              <a:rPr lang="fa-IR" sz="4000" dirty="0">
                <a:cs typeface="B Zar" panose="00000400000000000000" pitchFamily="2" charset="-78"/>
              </a:rPr>
              <a:t>نظافت روزانه ترازو </a:t>
            </a:r>
            <a:r>
              <a:rPr lang="fa-IR" sz="4000" dirty="0">
                <a:solidFill>
                  <a:srgbClr val="FF0000"/>
                </a:solidFill>
                <a:cs typeface="B Zar" panose="00000400000000000000" pitchFamily="2" charset="-78"/>
              </a:rPr>
              <a:t>در خانه بهداشت</a:t>
            </a:r>
          </a:p>
          <a:p>
            <a:pPr marL="354013" indent="392113" algn="r" rtl="1">
              <a:lnSpc>
                <a:spcPct val="150000"/>
              </a:lnSpc>
            </a:pPr>
            <a:r>
              <a:rPr lang="fa-IR" sz="4000" dirty="0">
                <a:cs typeface="B Zar" panose="00000400000000000000" pitchFamily="2" charset="-78"/>
              </a:rPr>
              <a:t>کنترل عقربه ترازو قبل از وزن کشی </a:t>
            </a:r>
            <a:r>
              <a:rPr lang="fa-IR" sz="4000" dirty="0">
                <a:solidFill>
                  <a:srgbClr val="FF0000"/>
                </a:solidFill>
                <a:cs typeface="B Zar" panose="00000400000000000000" pitchFamily="2" charset="-78"/>
              </a:rPr>
              <a:t>در خانه بهداشت</a:t>
            </a:r>
          </a:p>
          <a:p>
            <a:pPr marL="354013" indent="392113" algn="r" rtl="1">
              <a:lnSpc>
                <a:spcPct val="150000"/>
              </a:lnSpc>
            </a:pPr>
            <a:r>
              <a:rPr lang="fa-IR" sz="4000" dirty="0">
                <a:cs typeface="B Zar" panose="00000400000000000000" pitchFamily="2" charset="-78"/>
              </a:rPr>
              <a:t>انجام سرویس دوره ای و کالیبراسیون در</a:t>
            </a:r>
            <a:r>
              <a:rPr lang="fa-IR" sz="4000" dirty="0">
                <a:solidFill>
                  <a:srgbClr val="FF0000"/>
                </a:solidFill>
                <a:cs typeface="B Zar" panose="00000400000000000000" pitchFamily="2" charset="-78"/>
              </a:rPr>
              <a:t> واحد ارائه خدمت یا شرکت ذیصلاح</a:t>
            </a:r>
          </a:p>
        </p:txBody>
      </p:sp>
      <p:grpSp>
        <p:nvGrpSpPr>
          <p:cNvPr id="4" name="Group 3">
            <a:extLst>
              <a:ext uri="{FF2B5EF4-FFF2-40B4-BE49-F238E27FC236}">
                <a16:creationId xmlns:a16="http://schemas.microsoft.com/office/drawing/2014/main" id="{13CF7E43-A4AA-617C-6D8A-70A71F5D4004}"/>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1F5CDAB3-B869-1F7E-D1EC-A012D442FD5E}"/>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E5DFB5B5-9841-3309-F3F0-8BCF3B4376F7}"/>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3925285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F285F-AD77-18E6-6038-9B35778AEC13}"/>
              </a:ext>
            </a:extLst>
          </p:cNvPr>
          <p:cNvSpPr>
            <a:spLocks noGrp="1"/>
          </p:cNvSpPr>
          <p:nvPr>
            <p:ph type="title"/>
          </p:nvPr>
        </p:nvSpPr>
        <p:spPr>
          <a:xfrm>
            <a:off x="6961240" y="1087797"/>
            <a:ext cx="4894006" cy="1109714"/>
          </a:xfrm>
        </p:spPr>
        <p:txBody>
          <a:bodyPr/>
          <a:lstStyle/>
          <a:p>
            <a:pPr algn="ctr"/>
            <a:r>
              <a:rPr lang="fa-IR" b="1" dirty="0">
                <a:solidFill>
                  <a:srgbClr val="00B050"/>
                </a:solidFill>
                <a:cs typeface="B Zar" panose="00000400000000000000" pitchFamily="2" charset="-78"/>
              </a:rPr>
              <a:t>توسط چه کسی؟</a:t>
            </a:r>
          </a:p>
        </p:txBody>
      </p:sp>
      <p:sp>
        <p:nvSpPr>
          <p:cNvPr id="3" name="Content Placeholder 2">
            <a:extLst>
              <a:ext uri="{FF2B5EF4-FFF2-40B4-BE49-F238E27FC236}">
                <a16:creationId xmlns:a16="http://schemas.microsoft.com/office/drawing/2014/main" id="{C0496B80-3BBB-0D1B-51CC-0C45334044BF}"/>
              </a:ext>
            </a:extLst>
          </p:cNvPr>
          <p:cNvSpPr>
            <a:spLocks noGrp="1"/>
          </p:cNvSpPr>
          <p:nvPr>
            <p:ph idx="1"/>
          </p:nvPr>
        </p:nvSpPr>
        <p:spPr>
          <a:xfrm>
            <a:off x="0" y="2491915"/>
            <a:ext cx="12192000" cy="4351338"/>
          </a:xfrm>
        </p:spPr>
        <p:txBody>
          <a:bodyPr>
            <a:normAutofit fontScale="92500"/>
          </a:bodyPr>
          <a:lstStyle/>
          <a:p>
            <a:pPr marL="0" indent="0" algn="r">
              <a:buNone/>
            </a:pPr>
            <a:r>
              <a:rPr lang="fa-IR" sz="4000" dirty="0">
                <a:cs typeface="B Zar" panose="00000400000000000000" pitchFamily="2" charset="-78"/>
              </a:rPr>
              <a:t>بر اساس دستورالعمل کاربری هر تجهیزمثلا: </a:t>
            </a:r>
            <a:endParaRPr lang="en-US" sz="4000" dirty="0">
              <a:cs typeface="B Zar" panose="00000400000000000000" pitchFamily="2" charset="-78"/>
            </a:endParaRPr>
          </a:p>
          <a:p>
            <a:pPr marL="0" indent="0" algn="r">
              <a:buNone/>
            </a:pPr>
            <a:endParaRPr lang="fa-IR" sz="4000" dirty="0">
              <a:cs typeface="B Zar" panose="00000400000000000000" pitchFamily="2" charset="-78"/>
            </a:endParaRPr>
          </a:p>
          <a:p>
            <a:pPr marL="88900" indent="392113" algn="r" rtl="1">
              <a:lnSpc>
                <a:spcPct val="150000"/>
              </a:lnSpc>
            </a:pPr>
            <a:r>
              <a:rPr lang="fa-IR" sz="4000" dirty="0">
                <a:cs typeface="B Zar" panose="00000400000000000000" pitchFamily="2" charset="-78"/>
              </a:rPr>
              <a:t>نظافت روزانه ترازو </a:t>
            </a:r>
            <a:r>
              <a:rPr lang="fa-IR" sz="4000" dirty="0">
                <a:solidFill>
                  <a:srgbClr val="FF0000"/>
                </a:solidFill>
                <a:cs typeface="B Zar" panose="00000400000000000000" pitchFamily="2" charset="-78"/>
              </a:rPr>
              <a:t>توسط کاربر</a:t>
            </a:r>
            <a:endParaRPr lang="fa-IR" sz="4000" dirty="0">
              <a:cs typeface="B Zar" panose="00000400000000000000" pitchFamily="2" charset="-78"/>
            </a:endParaRPr>
          </a:p>
          <a:p>
            <a:pPr marL="88900" indent="392113" algn="r" rtl="1">
              <a:lnSpc>
                <a:spcPct val="150000"/>
              </a:lnSpc>
            </a:pPr>
            <a:r>
              <a:rPr lang="fa-IR" sz="4000" dirty="0">
                <a:cs typeface="B Zar" panose="00000400000000000000" pitchFamily="2" charset="-78"/>
              </a:rPr>
              <a:t>کنترل عقربه ترازو قبل از وزن کشی </a:t>
            </a:r>
            <a:r>
              <a:rPr lang="fa-IR" sz="4000" dirty="0">
                <a:solidFill>
                  <a:srgbClr val="FF0000"/>
                </a:solidFill>
                <a:cs typeface="B Zar" panose="00000400000000000000" pitchFamily="2" charset="-78"/>
              </a:rPr>
              <a:t>توسط کاربر</a:t>
            </a:r>
          </a:p>
          <a:p>
            <a:pPr marL="88900" indent="392113" algn="r" rtl="1">
              <a:lnSpc>
                <a:spcPct val="150000"/>
              </a:lnSpc>
            </a:pPr>
            <a:r>
              <a:rPr lang="fa-IR" sz="4000" dirty="0">
                <a:cs typeface="B Zar" panose="00000400000000000000" pitchFamily="2" charset="-78"/>
              </a:rPr>
              <a:t>انجام سرویس دوره ای و کالیبراسیون در واحد ارائه خدمت </a:t>
            </a:r>
            <a:r>
              <a:rPr lang="fa-IR" sz="4000" dirty="0">
                <a:solidFill>
                  <a:srgbClr val="FF0000"/>
                </a:solidFill>
                <a:cs typeface="B Zar" panose="00000400000000000000" pitchFamily="2" charset="-78"/>
              </a:rPr>
              <a:t>توسط شرکت ذیصلاح</a:t>
            </a:r>
          </a:p>
        </p:txBody>
      </p:sp>
      <p:grpSp>
        <p:nvGrpSpPr>
          <p:cNvPr id="4" name="Group 3">
            <a:extLst>
              <a:ext uri="{FF2B5EF4-FFF2-40B4-BE49-F238E27FC236}">
                <a16:creationId xmlns:a16="http://schemas.microsoft.com/office/drawing/2014/main" id="{7BCCEA93-AFE4-472E-F10C-6030939FDEAF}"/>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6CCADD7D-FED8-A157-DEFE-29511E772E23}"/>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B9D98D2F-0801-C83D-D851-5164D6C7F8FB}"/>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581134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8046F-4966-2C89-9445-E2EBE679CA44}"/>
              </a:ext>
            </a:extLst>
          </p:cNvPr>
          <p:cNvSpPr>
            <a:spLocks noGrp="1"/>
          </p:cNvSpPr>
          <p:nvPr>
            <p:ph type="title"/>
          </p:nvPr>
        </p:nvSpPr>
        <p:spPr>
          <a:xfrm>
            <a:off x="838200" y="681037"/>
            <a:ext cx="10515600" cy="1325563"/>
          </a:xfrm>
        </p:spPr>
        <p:txBody>
          <a:bodyPr/>
          <a:lstStyle/>
          <a:p>
            <a:pPr algn="r" rtl="1"/>
            <a:r>
              <a:rPr lang="fa-IR" b="1" dirty="0">
                <a:solidFill>
                  <a:srgbClr val="FF0000"/>
                </a:solidFill>
                <a:cs typeface="B Zar" panose="00000400000000000000" pitchFamily="2" charset="-78"/>
              </a:rPr>
              <a:t>اهداف تعمیر و نگهداری پیشگیرانه</a:t>
            </a:r>
          </a:p>
        </p:txBody>
      </p:sp>
      <p:sp>
        <p:nvSpPr>
          <p:cNvPr id="3" name="Content Placeholder 2">
            <a:extLst>
              <a:ext uri="{FF2B5EF4-FFF2-40B4-BE49-F238E27FC236}">
                <a16:creationId xmlns:a16="http://schemas.microsoft.com/office/drawing/2014/main" id="{37CC4A9F-D3C3-5015-7F4E-BEA43C5B11BF}"/>
              </a:ext>
            </a:extLst>
          </p:cNvPr>
          <p:cNvSpPr>
            <a:spLocks noGrp="1"/>
          </p:cNvSpPr>
          <p:nvPr>
            <p:ph idx="1"/>
          </p:nvPr>
        </p:nvSpPr>
        <p:spPr/>
        <p:txBody>
          <a:bodyPr>
            <a:normAutofit/>
          </a:bodyPr>
          <a:lstStyle/>
          <a:p>
            <a:pPr marL="514350" indent="-514350" algn="r" rtl="1">
              <a:lnSpc>
                <a:spcPct val="150000"/>
              </a:lnSpc>
              <a:buFont typeface="+mj-lt"/>
              <a:buAutoNum type="arabicPeriod"/>
            </a:pPr>
            <a:r>
              <a:rPr lang="fa-IR" b="1" dirty="0">
                <a:cs typeface="B Zar" panose="00000400000000000000" pitchFamily="2" charset="-78"/>
              </a:rPr>
              <a:t>جلوگیری از زیان مالکین کسب و کارها</a:t>
            </a:r>
          </a:p>
          <a:p>
            <a:pPr marL="514350" indent="-514350" algn="r" rtl="1">
              <a:lnSpc>
                <a:spcPct val="150000"/>
              </a:lnSpc>
              <a:buFont typeface="+mj-lt"/>
              <a:buAutoNum type="arabicPeriod"/>
            </a:pPr>
            <a:r>
              <a:rPr lang="fa-IR" b="1" dirty="0">
                <a:cs typeface="B Zar" panose="00000400000000000000" pitchFamily="2" charset="-78"/>
              </a:rPr>
              <a:t>افزایش طول عمر قطعات و دستگاه ها</a:t>
            </a:r>
          </a:p>
          <a:p>
            <a:pPr marL="514350" indent="-514350" algn="r" rtl="1">
              <a:lnSpc>
                <a:spcPct val="150000"/>
              </a:lnSpc>
              <a:buFont typeface="+mj-lt"/>
              <a:buAutoNum type="arabicPeriod"/>
            </a:pPr>
            <a:r>
              <a:rPr lang="fa-IR" b="1" dirty="0">
                <a:cs typeface="B Zar" panose="00000400000000000000" pitchFamily="2" charset="-78"/>
              </a:rPr>
              <a:t> کاهش خرابی های برنامه ریزی نشده و توقف غیر منتظره خط تولید</a:t>
            </a:r>
          </a:p>
          <a:p>
            <a:pPr marL="514350" indent="-514350" algn="r" rtl="1">
              <a:lnSpc>
                <a:spcPct val="150000"/>
              </a:lnSpc>
              <a:buFont typeface="+mj-lt"/>
              <a:buAutoNum type="arabicPeriod"/>
            </a:pPr>
            <a:r>
              <a:rPr lang="fa-IR" b="1" dirty="0">
                <a:cs typeface="B Zar" panose="00000400000000000000" pitchFamily="2" charset="-78"/>
              </a:rPr>
              <a:t> کمتر شدن فرآیند های تعمیر، نگهداری و بازرسی غیر ضروری </a:t>
            </a:r>
          </a:p>
          <a:p>
            <a:pPr marL="514350" indent="-514350" algn="r" rtl="1">
              <a:lnSpc>
                <a:spcPct val="150000"/>
              </a:lnSpc>
              <a:buFont typeface="+mj-lt"/>
              <a:buAutoNum type="arabicPeriod"/>
            </a:pPr>
            <a:r>
              <a:rPr lang="fa-IR" b="1" dirty="0">
                <a:cs typeface="B Zar" panose="00000400000000000000" pitchFamily="2" charset="-78"/>
              </a:rPr>
              <a:t> خطاها و اشکالات کمتر در عملیات روزمره </a:t>
            </a:r>
          </a:p>
        </p:txBody>
      </p:sp>
      <p:pic>
        <p:nvPicPr>
          <p:cNvPr id="5" name="Picture 4">
            <a:extLst>
              <a:ext uri="{FF2B5EF4-FFF2-40B4-BE49-F238E27FC236}">
                <a16:creationId xmlns:a16="http://schemas.microsoft.com/office/drawing/2014/main" id="{765C6089-618E-F412-FAE2-D41B79B72F80}"/>
              </a:ext>
            </a:extLst>
          </p:cNvPr>
          <p:cNvPicPr>
            <a:picLocks noChangeAspect="1"/>
          </p:cNvPicPr>
          <p:nvPr/>
        </p:nvPicPr>
        <p:blipFill rotWithShape="1">
          <a:blip r:embed="rId2"/>
          <a:srcRect l="14864" t="43719" r="12971" b="12602"/>
          <a:stretch/>
        </p:blipFill>
        <p:spPr bwMode="auto">
          <a:xfrm>
            <a:off x="-53629" y="0"/>
            <a:ext cx="12245629" cy="2081237"/>
          </a:xfrm>
          <a:prstGeom prst="rect">
            <a:avLst/>
          </a:prstGeom>
          <a:noFill/>
          <a:ln w="9525">
            <a:noFill/>
            <a:miter lim="800000"/>
            <a:headEnd/>
            <a:tailEnd/>
          </a:ln>
        </p:spPr>
      </p:pic>
    </p:spTree>
    <p:extLst>
      <p:ext uri="{BB962C8B-B14F-4D97-AF65-F5344CB8AC3E}">
        <p14:creationId xmlns:p14="http://schemas.microsoft.com/office/powerpoint/2010/main" val="1123128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8046F-4966-2C89-9445-E2EBE679CA44}"/>
              </a:ext>
            </a:extLst>
          </p:cNvPr>
          <p:cNvSpPr>
            <a:spLocks noGrp="1"/>
          </p:cNvSpPr>
          <p:nvPr>
            <p:ph type="title"/>
          </p:nvPr>
        </p:nvSpPr>
        <p:spPr/>
        <p:txBody>
          <a:bodyPr/>
          <a:lstStyle/>
          <a:p>
            <a:endParaRPr lang="fa-IR"/>
          </a:p>
        </p:txBody>
      </p:sp>
      <p:sp>
        <p:nvSpPr>
          <p:cNvPr id="3" name="Content Placeholder 2">
            <a:extLst>
              <a:ext uri="{FF2B5EF4-FFF2-40B4-BE49-F238E27FC236}">
                <a16:creationId xmlns:a16="http://schemas.microsoft.com/office/drawing/2014/main" id="{37CC4A9F-D3C3-5015-7F4E-BEA43C5B11BF}"/>
              </a:ext>
            </a:extLst>
          </p:cNvPr>
          <p:cNvSpPr>
            <a:spLocks noGrp="1"/>
          </p:cNvSpPr>
          <p:nvPr>
            <p:ph idx="1"/>
          </p:nvPr>
        </p:nvSpPr>
        <p:spPr/>
        <p:txBody>
          <a:bodyPr>
            <a:noAutofit/>
          </a:bodyPr>
          <a:lstStyle/>
          <a:p>
            <a:pPr marL="514350" indent="-514350" algn="r" rtl="1">
              <a:lnSpc>
                <a:spcPct val="150000"/>
              </a:lnSpc>
              <a:buFont typeface="+mj-lt"/>
              <a:buAutoNum type="arabicPeriod" startAt="6"/>
            </a:pPr>
            <a:r>
              <a:rPr lang="fa-IR" b="1" dirty="0">
                <a:cs typeface="B Zar" panose="00000400000000000000" pitchFamily="2" charset="-78"/>
              </a:rPr>
              <a:t> کاهش تعمیرات گران قیمت ناشی از خرابی غیر منتظره قطعات </a:t>
            </a:r>
          </a:p>
          <a:p>
            <a:pPr marL="514350" indent="-514350" algn="r" rtl="1">
              <a:lnSpc>
                <a:spcPct val="150000"/>
              </a:lnSpc>
              <a:buFont typeface="+mj-lt"/>
              <a:buAutoNum type="arabicPeriod" startAt="6"/>
            </a:pPr>
            <a:r>
              <a:rPr lang="fa-IR" b="1" dirty="0">
                <a:cs typeface="B Zar" panose="00000400000000000000" pitchFamily="2" charset="-78"/>
              </a:rPr>
              <a:t> کاهش خطر آسیب دیدگی کارکنان </a:t>
            </a:r>
          </a:p>
          <a:p>
            <a:pPr marL="514350" indent="-514350" algn="r" rtl="1">
              <a:lnSpc>
                <a:spcPct val="150000"/>
              </a:lnSpc>
              <a:buFont typeface="+mj-lt"/>
              <a:buAutoNum type="arabicPeriod" startAt="6"/>
            </a:pPr>
            <a:r>
              <a:rPr lang="fa-IR" b="1" dirty="0">
                <a:cs typeface="B Zar" panose="00000400000000000000" pitchFamily="2" charset="-78"/>
              </a:rPr>
              <a:t> افزایش عمر مفید دستگاه ها و تجهیزات در صورت انجام منظم این تعمیرات </a:t>
            </a:r>
          </a:p>
          <a:p>
            <a:pPr marL="514350" indent="-514350" algn="r" rtl="1">
              <a:lnSpc>
                <a:spcPct val="150000"/>
              </a:lnSpc>
              <a:buFont typeface="+mj-lt"/>
              <a:buAutoNum type="arabicPeriod" startAt="6"/>
            </a:pPr>
            <a:r>
              <a:rPr lang="fa-IR" b="1" dirty="0">
                <a:cs typeface="B Zar" panose="00000400000000000000" pitchFamily="2" charset="-78"/>
              </a:rPr>
              <a:t> افزایش سطح اعتماد به قطعات و تنظیم کارایی دستگاه با توجه به دوام قطعات </a:t>
            </a:r>
          </a:p>
          <a:p>
            <a:pPr marL="514350" indent="-514350" algn="r" rtl="1">
              <a:lnSpc>
                <a:spcPct val="150000"/>
              </a:lnSpc>
              <a:buFont typeface="+mj-lt"/>
              <a:buAutoNum type="arabicPeriod" startAt="6"/>
            </a:pPr>
            <a:r>
              <a:rPr lang="fa-IR" b="1" dirty="0">
                <a:cs typeface="B Zar" panose="00000400000000000000" pitchFamily="2" charset="-78"/>
              </a:rPr>
              <a:t> افزایش بهره وری کلی دستگاه </a:t>
            </a:r>
          </a:p>
        </p:txBody>
      </p:sp>
      <p:pic>
        <p:nvPicPr>
          <p:cNvPr id="4" name="Picture 3">
            <a:extLst>
              <a:ext uri="{FF2B5EF4-FFF2-40B4-BE49-F238E27FC236}">
                <a16:creationId xmlns:a16="http://schemas.microsoft.com/office/drawing/2014/main" id="{F3285699-12BA-F5FC-E1E1-579BC037B770}"/>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Tree>
    <p:extLst>
      <p:ext uri="{BB962C8B-B14F-4D97-AF65-F5344CB8AC3E}">
        <p14:creationId xmlns:p14="http://schemas.microsoft.com/office/powerpoint/2010/main" val="3717371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BFB4302-FE75-8883-EC02-4B13580EBF2E}"/>
              </a:ext>
            </a:extLst>
          </p:cNvPr>
          <p:cNvGrpSpPr/>
          <p:nvPr/>
        </p:nvGrpSpPr>
        <p:grpSpPr>
          <a:xfrm>
            <a:off x="-26815" y="-10331"/>
            <a:ext cx="12245629" cy="2081237"/>
            <a:chOff x="-82060" y="21572"/>
            <a:chExt cx="12245629" cy="2081237"/>
          </a:xfrm>
        </p:grpSpPr>
        <p:pic>
          <p:nvPicPr>
            <p:cNvPr id="5" name="Picture 4">
              <a:extLst>
                <a:ext uri="{FF2B5EF4-FFF2-40B4-BE49-F238E27FC236}">
                  <a16:creationId xmlns:a16="http://schemas.microsoft.com/office/drawing/2014/main" id="{3B36A0E2-593E-E078-8F35-E143C3A54785}"/>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C2646780-6FAB-902B-B512-F8C6B9DB2E67}"/>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pic>
        <p:nvPicPr>
          <p:cNvPr id="7" name="Picture 6">
            <a:extLst>
              <a:ext uri="{FF2B5EF4-FFF2-40B4-BE49-F238E27FC236}">
                <a16:creationId xmlns:a16="http://schemas.microsoft.com/office/drawing/2014/main" id="{39D5316D-47A3-B10F-F45C-B7F11B155F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5348" y="1388807"/>
            <a:ext cx="5410200" cy="4748520"/>
          </a:xfrm>
          <a:prstGeom prst="rect">
            <a:avLst/>
          </a:prstGeom>
        </p:spPr>
      </p:pic>
    </p:spTree>
    <p:extLst>
      <p:ext uri="{BB962C8B-B14F-4D97-AF65-F5344CB8AC3E}">
        <p14:creationId xmlns:p14="http://schemas.microsoft.com/office/powerpoint/2010/main" val="61805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8046F-4966-2C89-9445-E2EBE679CA44}"/>
              </a:ext>
            </a:extLst>
          </p:cNvPr>
          <p:cNvSpPr>
            <a:spLocks noGrp="1"/>
          </p:cNvSpPr>
          <p:nvPr>
            <p:ph type="title"/>
          </p:nvPr>
        </p:nvSpPr>
        <p:spPr/>
        <p:txBody>
          <a:bodyPr/>
          <a:lstStyle/>
          <a:p>
            <a:endParaRPr lang="fa-IR"/>
          </a:p>
        </p:txBody>
      </p:sp>
      <p:sp>
        <p:nvSpPr>
          <p:cNvPr id="3" name="Content Placeholder 2">
            <a:extLst>
              <a:ext uri="{FF2B5EF4-FFF2-40B4-BE49-F238E27FC236}">
                <a16:creationId xmlns:a16="http://schemas.microsoft.com/office/drawing/2014/main" id="{37CC4A9F-D3C3-5015-7F4E-BEA43C5B11BF}"/>
              </a:ext>
            </a:extLst>
          </p:cNvPr>
          <p:cNvSpPr>
            <a:spLocks noGrp="1"/>
          </p:cNvSpPr>
          <p:nvPr>
            <p:ph idx="1"/>
          </p:nvPr>
        </p:nvSpPr>
        <p:spPr/>
        <p:txBody>
          <a:bodyPr/>
          <a:lstStyle/>
          <a:p>
            <a:pPr marL="514350" indent="-514350" algn="r" rtl="1">
              <a:lnSpc>
                <a:spcPct val="150000"/>
              </a:lnSpc>
              <a:buFont typeface="+mj-lt"/>
              <a:buAutoNum type="arabicPeriod" startAt="11"/>
            </a:pPr>
            <a:r>
              <a:rPr lang="fa-IR" b="1" dirty="0">
                <a:cs typeface="B Zar" panose="00000400000000000000" pitchFamily="2" charset="-78"/>
              </a:rPr>
              <a:t>کاهش خرابی اتفاقی دستگاه </a:t>
            </a:r>
          </a:p>
          <a:p>
            <a:pPr marL="514350" indent="-514350" algn="r" rtl="1">
              <a:lnSpc>
                <a:spcPct val="150000"/>
              </a:lnSpc>
              <a:buFont typeface="+mj-lt"/>
              <a:buAutoNum type="arabicPeriod" startAt="11"/>
            </a:pPr>
            <a:r>
              <a:rPr lang="fa-IR" b="1" dirty="0">
                <a:cs typeface="B Zar" panose="00000400000000000000" pitchFamily="2" charset="-78"/>
              </a:rPr>
              <a:t> آگاهی نسبی از زمان وقوع خرابی </a:t>
            </a:r>
          </a:p>
          <a:p>
            <a:pPr marL="514350" indent="-514350" algn="r" rtl="1">
              <a:lnSpc>
                <a:spcPct val="150000"/>
              </a:lnSpc>
              <a:buFont typeface="+mj-lt"/>
              <a:buAutoNum type="arabicPeriod" startAt="11"/>
            </a:pPr>
            <a:r>
              <a:rPr lang="fa-IR" b="1" dirty="0">
                <a:cs typeface="B Zar" panose="00000400000000000000" pitchFamily="2" charset="-78"/>
              </a:rPr>
              <a:t> امکان فراهم کردن قطعه مورد نیاز قبل از این که قطعه دستگاه خراب شود </a:t>
            </a:r>
          </a:p>
          <a:p>
            <a:pPr marL="514350" indent="-514350" algn="r" rtl="1">
              <a:lnSpc>
                <a:spcPct val="150000"/>
              </a:lnSpc>
              <a:buFont typeface="+mj-lt"/>
              <a:buAutoNum type="arabicPeriod" startAt="11"/>
            </a:pPr>
            <a:r>
              <a:rPr lang="fa-IR" b="1" dirty="0">
                <a:cs typeface="B Zar" panose="00000400000000000000" pitchFamily="2" charset="-78"/>
              </a:rPr>
              <a:t> کمتر شدن تعمیرات تکراری و کاهش هزینه جانبی مرتبط با آن </a:t>
            </a:r>
          </a:p>
          <a:p>
            <a:pPr marL="514350" indent="-514350" algn="r" rtl="1">
              <a:lnSpc>
                <a:spcPct val="150000"/>
              </a:lnSpc>
              <a:buFont typeface="+mj-lt"/>
              <a:buAutoNum type="arabicPeriod" startAt="11"/>
            </a:pPr>
            <a:r>
              <a:rPr lang="fa-IR" b="1" dirty="0">
                <a:cs typeface="B Zar" panose="00000400000000000000" pitchFamily="2" charset="-78"/>
              </a:rPr>
              <a:t> جلوگیری از اتلاف وقت و افزایش کیفیت محصولات خط تولید</a:t>
            </a:r>
          </a:p>
          <a:p>
            <a:pPr marL="514350" indent="-514350" algn="r" rtl="1">
              <a:lnSpc>
                <a:spcPct val="150000"/>
              </a:lnSpc>
              <a:buFont typeface="+mj-lt"/>
              <a:buAutoNum type="arabicPeriod" startAt="11"/>
            </a:pPr>
            <a:endParaRPr lang="fa-IR" b="1" dirty="0">
              <a:cs typeface="B Zar" panose="00000400000000000000" pitchFamily="2" charset="-78"/>
            </a:endParaRPr>
          </a:p>
        </p:txBody>
      </p:sp>
      <p:pic>
        <p:nvPicPr>
          <p:cNvPr id="4" name="Picture 3">
            <a:extLst>
              <a:ext uri="{FF2B5EF4-FFF2-40B4-BE49-F238E27FC236}">
                <a16:creationId xmlns:a16="http://schemas.microsoft.com/office/drawing/2014/main" id="{F3285699-12BA-F5FC-E1E1-579BC037B770}"/>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Tree>
    <p:extLst>
      <p:ext uri="{BB962C8B-B14F-4D97-AF65-F5344CB8AC3E}">
        <p14:creationId xmlns:p14="http://schemas.microsoft.com/office/powerpoint/2010/main" val="1399868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34A0B-7874-774F-B96E-26D86E8BFFC0}"/>
              </a:ext>
            </a:extLst>
          </p:cNvPr>
          <p:cNvSpPr>
            <a:spLocks noGrp="1"/>
          </p:cNvSpPr>
          <p:nvPr>
            <p:ph type="title"/>
          </p:nvPr>
        </p:nvSpPr>
        <p:spPr>
          <a:xfrm>
            <a:off x="1676400" y="1379588"/>
            <a:ext cx="10515600" cy="717294"/>
          </a:xfrm>
        </p:spPr>
        <p:txBody>
          <a:bodyPr>
            <a:normAutofit/>
          </a:bodyPr>
          <a:lstStyle/>
          <a:p>
            <a:pPr algn="ctr"/>
            <a:r>
              <a:rPr lang="fa-IR" sz="2800" b="1" dirty="0">
                <a:solidFill>
                  <a:srgbClr val="00B050"/>
                </a:solidFill>
                <a:latin typeface="BLotusBold"/>
                <a:cs typeface="B Zar" panose="00000400000000000000" pitchFamily="2" charset="-78"/>
              </a:rPr>
              <a:t>برای اجرای نگهداشت اثربخش ، فراهم نمودن شرایط زیر الزامی است: </a:t>
            </a:r>
            <a:endParaRPr lang="fa-IR" sz="2800"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12A8AD94-8F4D-E922-136F-6B39A947FAA4}"/>
              </a:ext>
            </a:extLst>
          </p:cNvPr>
          <p:cNvSpPr>
            <a:spLocks noGrp="1"/>
          </p:cNvSpPr>
          <p:nvPr>
            <p:ph idx="1"/>
          </p:nvPr>
        </p:nvSpPr>
        <p:spPr>
          <a:xfrm>
            <a:off x="334297" y="2096882"/>
            <a:ext cx="11523406" cy="4761118"/>
          </a:xfrm>
        </p:spPr>
        <p:txBody>
          <a:bodyPr>
            <a:normAutofit fontScale="92500"/>
          </a:bodyPr>
          <a:lstStyle/>
          <a:p>
            <a:pPr marL="0" indent="0" algn="r">
              <a:lnSpc>
                <a:spcPct val="150000"/>
              </a:lnSpc>
              <a:buNone/>
            </a:pPr>
            <a:r>
              <a:rPr lang="fa-IR" b="0" i="0" u="none" strike="noStrike" baseline="0" dirty="0">
                <a:latin typeface="Wingdings-Regular"/>
                <a:cs typeface="B Zar" panose="00000400000000000000" pitchFamily="2" charset="-78"/>
              </a:rPr>
              <a:t>1- </a:t>
            </a:r>
            <a:r>
              <a:rPr lang="fa-IR" b="0" i="0" u="none" strike="noStrike" baseline="0" dirty="0">
                <a:latin typeface="BLotus"/>
                <a:cs typeface="B Zar" panose="00000400000000000000" pitchFamily="2" charset="-78"/>
              </a:rPr>
              <a:t>تأمین نیروی کار ماهر</a:t>
            </a:r>
          </a:p>
          <a:p>
            <a:pPr marL="0" indent="0" algn="r">
              <a:lnSpc>
                <a:spcPct val="150000"/>
              </a:lnSpc>
              <a:buNone/>
            </a:pPr>
            <a:r>
              <a:rPr lang="fa-IR" b="0" i="0" u="none" strike="noStrike" baseline="0" dirty="0">
                <a:latin typeface="Wingdings-Regular"/>
                <a:cs typeface="B Zar" panose="00000400000000000000" pitchFamily="2" charset="-78"/>
              </a:rPr>
              <a:t>2-  </a:t>
            </a:r>
            <a:r>
              <a:rPr lang="fa-IR" b="0" i="0" u="none" strike="noStrike" baseline="0" dirty="0">
                <a:latin typeface="BLotus"/>
                <a:cs typeface="B Zar" panose="00000400000000000000" pitchFamily="2" charset="-78"/>
              </a:rPr>
              <a:t>تنظیم برنامه آموزشی منظم در زمینه نگهداری و تعمیرات تجهیزات برای تکنسین ها و دیگر کارکنان ذیربط</a:t>
            </a:r>
          </a:p>
          <a:p>
            <a:pPr marL="0" indent="0" algn="r">
              <a:lnSpc>
                <a:spcPct val="150000"/>
              </a:lnSpc>
              <a:buNone/>
            </a:pPr>
            <a:r>
              <a:rPr lang="fa-IR" b="0" i="0" u="none" strike="noStrike" baseline="0" dirty="0">
                <a:latin typeface="Wingdings-Regular"/>
                <a:cs typeface="B Zar" panose="00000400000000000000" pitchFamily="2" charset="-78"/>
              </a:rPr>
              <a:t>3-  </a:t>
            </a:r>
            <a:r>
              <a:rPr lang="fa-IR" b="0" i="0" u="none" strike="noStrike" baseline="0" dirty="0">
                <a:latin typeface="BLotus"/>
                <a:cs typeface="B Zar" panose="00000400000000000000" pitchFamily="2" charset="-78"/>
              </a:rPr>
              <a:t>ایجاد انبار قطعات یدکی و ملزومات</a:t>
            </a:r>
          </a:p>
          <a:p>
            <a:pPr marL="0" indent="0" algn="r">
              <a:lnSpc>
                <a:spcPct val="150000"/>
              </a:lnSpc>
              <a:buNone/>
            </a:pPr>
            <a:r>
              <a:rPr lang="fa-IR" b="0" i="0" u="none" strike="noStrike" baseline="0" dirty="0">
                <a:latin typeface="Wingdings-Regular"/>
                <a:cs typeface="B Zar" panose="00000400000000000000" pitchFamily="2" charset="-78"/>
              </a:rPr>
              <a:t>4-  </a:t>
            </a:r>
            <a:r>
              <a:rPr lang="fa-IR" b="0" i="0" u="none" strike="noStrike" baseline="0" dirty="0">
                <a:latin typeface="BLotus"/>
                <a:cs typeface="B Zar" panose="00000400000000000000" pitchFamily="2" charset="-78"/>
              </a:rPr>
              <a:t>بازرسی و تعمیرات دوره ای</a:t>
            </a:r>
          </a:p>
          <a:p>
            <a:pPr marL="0" indent="0" algn="r">
              <a:lnSpc>
                <a:spcPct val="150000"/>
              </a:lnSpc>
              <a:buNone/>
            </a:pPr>
            <a:r>
              <a:rPr lang="fa-IR" b="0" i="0" u="none" strike="noStrike" baseline="0" dirty="0">
                <a:latin typeface="Wingdings-Regular"/>
                <a:cs typeface="B Zar" panose="00000400000000000000" pitchFamily="2" charset="-78"/>
              </a:rPr>
              <a:t>5- </a:t>
            </a:r>
            <a:r>
              <a:rPr lang="fa-IR" b="0" i="0" u="none" strike="noStrike" baseline="0" dirty="0">
                <a:latin typeface="BLotus"/>
                <a:cs typeface="B Zar" panose="00000400000000000000" pitchFamily="2" charset="-78"/>
              </a:rPr>
              <a:t>نظارت و قراردادهای نگهداشت سالیانه که باید برای تجهیزات گران قیمت پیچیده منعقد شود.</a:t>
            </a:r>
          </a:p>
          <a:p>
            <a:pPr marL="0" indent="0" algn="r">
              <a:lnSpc>
                <a:spcPct val="150000"/>
              </a:lnSpc>
              <a:buNone/>
            </a:pPr>
            <a:r>
              <a:rPr lang="fa-IR" b="0" i="0" u="none" strike="noStrike" baseline="0" dirty="0">
                <a:latin typeface="Wingdings-Regular"/>
                <a:cs typeface="B Zar" panose="00000400000000000000" pitchFamily="2" charset="-78"/>
              </a:rPr>
              <a:t>6- </a:t>
            </a:r>
            <a:r>
              <a:rPr lang="fa-IR" b="0" i="0" u="none" strike="noStrike" baseline="0" dirty="0">
                <a:latin typeface="BLotus"/>
                <a:cs typeface="B Zar" panose="00000400000000000000" pitchFamily="2" charset="-78"/>
              </a:rPr>
              <a:t>ایجاد واحد نگهداشت بمنظور نگهداشت و تعمیر تجهیزات</a:t>
            </a:r>
            <a:endParaRPr lang="fa-IR" sz="4000" dirty="0">
              <a:cs typeface="B Zar" panose="00000400000000000000" pitchFamily="2" charset="-78"/>
            </a:endParaRPr>
          </a:p>
        </p:txBody>
      </p:sp>
      <p:grpSp>
        <p:nvGrpSpPr>
          <p:cNvPr id="4" name="Group 3">
            <a:extLst>
              <a:ext uri="{FF2B5EF4-FFF2-40B4-BE49-F238E27FC236}">
                <a16:creationId xmlns:a16="http://schemas.microsoft.com/office/drawing/2014/main" id="{9F782FD4-831F-CC70-0E38-4074FCBBC6E8}"/>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24B76174-425D-30E5-52F5-7F4D510FA80B}"/>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E30EDD2F-21C1-00C2-5D13-0138415278E3}"/>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168647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A8AD94-8F4D-E922-136F-6B39A947FAA4}"/>
              </a:ext>
            </a:extLst>
          </p:cNvPr>
          <p:cNvSpPr>
            <a:spLocks noGrp="1"/>
          </p:cNvSpPr>
          <p:nvPr>
            <p:ph idx="1"/>
          </p:nvPr>
        </p:nvSpPr>
        <p:spPr>
          <a:xfrm>
            <a:off x="334297" y="1964380"/>
            <a:ext cx="11523406" cy="4893620"/>
          </a:xfrm>
        </p:spPr>
        <p:txBody>
          <a:bodyPr>
            <a:normAutofit/>
          </a:bodyPr>
          <a:lstStyle/>
          <a:p>
            <a:pPr algn="r" rtl="1">
              <a:lnSpc>
                <a:spcPct val="150000"/>
              </a:lnSpc>
              <a:buFont typeface="Wingdings" panose="05000000000000000000" pitchFamily="2" charset="2"/>
              <a:buChar char="v"/>
            </a:pPr>
            <a:r>
              <a:rPr lang="fa-IR" sz="4000" b="1" dirty="0">
                <a:cs typeface="B Zar" panose="00000400000000000000" pitchFamily="2" charset="-78"/>
              </a:rPr>
              <a:t>نگهداری پیشگیرانه</a:t>
            </a:r>
          </a:p>
          <a:p>
            <a:pPr algn="r" rtl="1">
              <a:lnSpc>
                <a:spcPct val="150000"/>
              </a:lnSpc>
              <a:buFont typeface="Wingdings" panose="05000000000000000000" pitchFamily="2" charset="2"/>
              <a:buChar char="v"/>
            </a:pPr>
            <a:r>
              <a:rPr lang="fa-IR" sz="4000" b="1" dirty="0">
                <a:cs typeface="B Zar" panose="00000400000000000000" pitchFamily="2" charset="-78"/>
              </a:rPr>
              <a:t>کالیبراسیون</a:t>
            </a:r>
          </a:p>
          <a:p>
            <a:pPr algn="r" rtl="1">
              <a:lnSpc>
                <a:spcPct val="150000"/>
              </a:lnSpc>
              <a:buFont typeface="Wingdings" panose="05000000000000000000" pitchFamily="2" charset="2"/>
              <a:buChar char="v"/>
            </a:pPr>
            <a:r>
              <a:rPr lang="fa-IR" sz="4000" b="1" dirty="0">
                <a:cs typeface="B Zar" panose="00000400000000000000" pitchFamily="2" charset="-78"/>
              </a:rPr>
              <a:t>سرویس دوره ای</a:t>
            </a:r>
          </a:p>
          <a:p>
            <a:pPr algn="r" rtl="1">
              <a:lnSpc>
                <a:spcPct val="150000"/>
              </a:lnSpc>
              <a:buFont typeface="Wingdings" panose="05000000000000000000" pitchFamily="2" charset="2"/>
              <a:buChar char="v"/>
            </a:pPr>
            <a:r>
              <a:rPr lang="fa-IR" sz="4000" b="1" dirty="0">
                <a:cs typeface="B Zar" panose="00000400000000000000" pitchFamily="2" charset="-78"/>
              </a:rPr>
              <a:t>کنترل کیفی</a:t>
            </a:r>
            <a:r>
              <a:rPr lang="en-US" sz="4000" b="1" dirty="0">
                <a:cs typeface="B Zar" panose="00000400000000000000" pitchFamily="2" charset="-78"/>
              </a:rPr>
              <a:t>	</a:t>
            </a:r>
            <a:endParaRPr lang="fa-IR" sz="4000" b="1" dirty="0">
              <a:cs typeface="B Zar" panose="00000400000000000000" pitchFamily="2" charset="-78"/>
            </a:endParaRPr>
          </a:p>
        </p:txBody>
      </p:sp>
      <p:grpSp>
        <p:nvGrpSpPr>
          <p:cNvPr id="4" name="Group 3">
            <a:extLst>
              <a:ext uri="{FF2B5EF4-FFF2-40B4-BE49-F238E27FC236}">
                <a16:creationId xmlns:a16="http://schemas.microsoft.com/office/drawing/2014/main" id="{9F782FD4-831F-CC70-0E38-4074FCBBC6E8}"/>
              </a:ext>
            </a:extLst>
          </p:cNvPr>
          <p:cNvGrpSpPr/>
          <p:nvPr/>
        </p:nvGrpSpPr>
        <p:grpSpPr>
          <a:xfrm>
            <a:off x="-26815" y="15645"/>
            <a:ext cx="12245629" cy="2081237"/>
            <a:chOff x="-82060" y="21572"/>
            <a:chExt cx="12245629" cy="2081237"/>
          </a:xfrm>
        </p:grpSpPr>
        <p:pic>
          <p:nvPicPr>
            <p:cNvPr id="5" name="Picture 4">
              <a:extLst>
                <a:ext uri="{FF2B5EF4-FFF2-40B4-BE49-F238E27FC236}">
                  <a16:creationId xmlns:a16="http://schemas.microsoft.com/office/drawing/2014/main" id="{24B76174-425D-30E5-52F5-7F4D510FA80B}"/>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E30EDD2F-21C1-00C2-5D13-0138415278E3}"/>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
        <p:nvSpPr>
          <p:cNvPr id="8" name="Title 7">
            <a:extLst>
              <a:ext uri="{FF2B5EF4-FFF2-40B4-BE49-F238E27FC236}">
                <a16:creationId xmlns:a16="http://schemas.microsoft.com/office/drawing/2014/main" id="{6155EF7C-F11C-8DFE-7E29-FBF56C7BCB25}"/>
              </a:ext>
            </a:extLst>
          </p:cNvPr>
          <p:cNvSpPr>
            <a:spLocks noGrp="1"/>
          </p:cNvSpPr>
          <p:nvPr>
            <p:ph type="title"/>
          </p:nvPr>
        </p:nvSpPr>
        <p:spPr/>
        <p:txBody>
          <a:bodyPr/>
          <a:lstStyle/>
          <a:p>
            <a:endParaRPr lang="fa-IR"/>
          </a:p>
        </p:txBody>
      </p:sp>
    </p:spTree>
    <p:extLst>
      <p:ext uri="{BB962C8B-B14F-4D97-AF65-F5344CB8AC3E}">
        <p14:creationId xmlns:p14="http://schemas.microsoft.com/office/powerpoint/2010/main" val="12023115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A8AD94-8F4D-E922-136F-6B39A947FAA4}"/>
              </a:ext>
            </a:extLst>
          </p:cNvPr>
          <p:cNvSpPr>
            <a:spLocks noGrp="1"/>
          </p:cNvSpPr>
          <p:nvPr>
            <p:ph idx="1"/>
          </p:nvPr>
        </p:nvSpPr>
        <p:spPr>
          <a:xfrm>
            <a:off x="334297" y="1964380"/>
            <a:ext cx="11523406" cy="4893620"/>
          </a:xfrm>
        </p:spPr>
        <p:txBody>
          <a:bodyPr>
            <a:normAutofit/>
          </a:bodyPr>
          <a:lstStyle/>
          <a:p>
            <a:pPr marL="0" indent="0" algn="ctr" rtl="1">
              <a:lnSpc>
                <a:spcPct val="150000"/>
              </a:lnSpc>
              <a:buNone/>
            </a:pPr>
            <a:r>
              <a:rPr lang="fa-IR" sz="4000" b="1" dirty="0">
                <a:solidFill>
                  <a:srgbClr val="00B050"/>
                </a:solidFill>
                <a:cs typeface="B Zar" panose="00000400000000000000" pitchFamily="2" charset="-78"/>
              </a:rPr>
              <a:t>مراجع استعلام مراجع دارای صلاحیت</a:t>
            </a:r>
          </a:p>
        </p:txBody>
      </p:sp>
      <p:grpSp>
        <p:nvGrpSpPr>
          <p:cNvPr id="4" name="Group 3">
            <a:extLst>
              <a:ext uri="{FF2B5EF4-FFF2-40B4-BE49-F238E27FC236}">
                <a16:creationId xmlns:a16="http://schemas.microsoft.com/office/drawing/2014/main" id="{9F782FD4-831F-CC70-0E38-4074FCBBC6E8}"/>
              </a:ext>
            </a:extLst>
          </p:cNvPr>
          <p:cNvGrpSpPr/>
          <p:nvPr/>
        </p:nvGrpSpPr>
        <p:grpSpPr>
          <a:xfrm>
            <a:off x="-26815" y="15645"/>
            <a:ext cx="12245629" cy="2081237"/>
            <a:chOff x="-82060" y="21572"/>
            <a:chExt cx="12245629" cy="2081237"/>
          </a:xfrm>
        </p:grpSpPr>
        <p:pic>
          <p:nvPicPr>
            <p:cNvPr id="5" name="Picture 4">
              <a:extLst>
                <a:ext uri="{FF2B5EF4-FFF2-40B4-BE49-F238E27FC236}">
                  <a16:creationId xmlns:a16="http://schemas.microsoft.com/office/drawing/2014/main" id="{24B76174-425D-30E5-52F5-7F4D510FA80B}"/>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E30EDD2F-21C1-00C2-5D13-0138415278E3}"/>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
        <p:nvSpPr>
          <p:cNvPr id="8" name="Title 7">
            <a:extLst>
              <a:ext uri="{FF2B5EF4-FFF2-40B4-BE49-F238E27FC236}">
                <a16:creationId xmlns:a16="http://schemas.microsoft.com/office/drawing/2014/main" id="{6155EF7C-F11C-8DFE-7E29-FBF56C7BCB25}"/>
              </a:ext>
            </a:extLst>
          </p:cNvPr>
          <p:cNvSpPr>
            <a:spLocks noGrp="1"/>
          </p:cNvSpPr>
          <p:nvPr>
            <p:ph type="title"/>
          </p:nvPr>
        </p:nvSpPr>
        <p:spPr/>
        <p:txBody>
          <a:bodyPr/>
          <a:lstStyle/>
          <a:p>
            <a:endParaRPr lang="fa-IR"/>
          </a:p>
        </p:txBody>
      </p:sp>
    </p:spTree>
    <p:extLst>
      <p:ext uri="{BB962C8B-B14F-4D97-AF65-F5344CB8AC3E}">
        <p14:creationId xmlns:p14="http://schemas.microsoft.com/office/powerpoint/2010/main" val="126499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40E25-CA38-AD0B-8CDC-9C18144F3009}"/>
              </a:ext>
            </a:extLst>
          </p:cNvPr>
          <p:cNvSpPr>
            <a:spLocks noGrp="1"/>
          </p:cNvSpPr>
          <p:nvPr>
            <p:ph type="ctrTitle"/>
          </p:nvPr>
        </p:nvSpPr>
        <p:spPr/>
        <p:txBody>
          <a:bodyPr/>
          <a:lstStyle/>
          <a:p>
            <a:endParaRPr lang="fa-IR" dirty="0"/>
          </a:p>
        </p:txBody>
      </p:sp>
      <p:sp>
        <p:nvSpPr>
          <p:cNvPr id="3" name="Subtitle 2">
            <a:extLst>
              <a:ext uri="{FF2B5EF4-FFF2-40B4-BE49-F238E27FC236}">
                <a16:creationId xmlns:a16="http://schemas.microsoft.com/office/drawing/2014/main" id="{B691EFA2-6C82-4F12-704D-80BCBC3829F3}"/>
              </a:ext>
            </a:extLst>
          </p:cNvPr>
          <p:cNvSpPr>
            <a:spLocks noGrp="1"/>
          </p:cNvSpPr>
          <p:nvPr>
            <p:ph type="subTitle" idx="1"/>
          </p:nvPr>
        </p:nvSpPr>
        <p:spPr/>
        <p:txBody>
          <a:bodyPr/>
          <a:lstStyle/>
          <a:p>
            <a:endParaRPr lang="fa-IR"/>
          </a:p>
        </p:txBody>
      </p:sp>
      <p:pic>
        <p:nvPicPr>
          <p:cNvPr id="5" name="Picture 4">
            <a:extLst>
              <a:ext uri="{FF2B5EF4-FFF2-40B4-BE49-F238E27FC236}">
                <a16:creationId xmlns:a16="http://schemas.microsoft.com/office/drawing/2014/main" id="{A25CB365-53D7-1695-0F0E-521ED5FA77F3}"/>
              </a:ext>
            </a:extLst>
          </p:cNvPr>
          <p:cNvPicPr>
            <a:picLocks noChangeAspect="1"/>
          </p:cNvPicPr>
          <p:nvPr/>
        </p:nvPicPr>
        <p:blipFill rotWithShape="1">
          <a:blip r:embed="rId2"/>
          <a:srcRect l="29314" t="13333" r="9236" b="8817"/>
          <a:stretch/>
        </p:blipFill>
        <p:spPr>
          <a:xfrm>
            <a:off x="176981" y="586504"/>
            <a:ext cx="11970775" cy="6271496"/>
          </a:xfrm>
          <a:prstGeom prst="rect">
            <a:avLst/>
          </a:prstGeom>
        </p:spPr>
      </p:pic>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
        <p:nvSpPr>
          <p:cNvPr id="7" name="Title 1">
            <a:extLst>
              <a:ext uri="{FF2B5EF4-FFF2-40B4-BE49-F238E27FC236}">
                <a16:creationId xmlns:a16="http://schemas.microsoft.com/office/drawing/2014/main" id="{9B197407-2B45-01D8-0521-B83058E6C850}"/>
              </a:ext>
            </a:extLst>
          </p:cNvPr>
          <p:cNvSpPr txBox="1">
            <a:spLocks/>
          </p:cNvSpPr>
          <p:nvPr/>
        </p:nvSpPr>
        <p:spPr>
          <a:xfrm>
            <a:off x="2113936" y="5257800"/>
            <a:ext cx="7310284" cy="342911"/>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a-IR" sz="3200">
                <a:cs typeface="B Zar" panose="00000400000000000000" pitchFamily="2" charset="-78"/>
              </a:rPr>
              <a:t>فتومتر , ترازو , سمپلر, تجهیزات برودتی و گرمایشی</a:t>
            </a:r>
            <a:endParaRPr lang="fa-IR" sz="3200" dirty="0">
              <a:cs typeface="B Zar" panose="00000400000000000000" pitchFamily="2" charset="-78"/>
            </a:endParaRPr>
          </a:p>
        </p:txBody>
      </p:sp>
    </p:spTree>
    <p:extLst>
      <p:ext uri="{BB962C8B-B14F-4D97-AF65-F5344CB8AC3E}">
        <p14:creationId xmlns:p14="http://schemas.microsoft.com/office/powerpoint/2010/main" val="31112089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0595B90-FDDE-A012-476B-465498405295}"/>
              </a:ext>
            </a:extLst>
          </p:cNvPr>
          <p:cNvPicPr>
            <a:picLocks noChangeAspect="1"/>
          </p:cNvPicPr>
          <p:nvPr/>
        </p:nvPicPr>
        <p:blipFill>
          <a:blip r:embed="rId2"/>
          <a:stretch>
            <a:fillRect/>
          </a:stretch>
        </p:blipFill>
        <p:spPr>
          <a:xfrm>
            <a:off x="103239" y="1416278"/>
            <a:ext cx="12088761" cy="5441722"/>
          </a:xfrm>
          <a:prstGeom prst="rect">
            <a:avLst/>
          </a:prstGeom>
        </p:spPr>
      </p:pic>
      <p:sp>
        <p:nvSpPr>
          <p:cNvPr id="2" name="Title 1">
            <a:extLst>
              <a:ext uri="{FF2B5EF4-FFF2-40B4-BE49-F238E27FC236}">
                <a16:creationId xmlns:a16="http://schemas.microsoft.com/office/drawing/2014/main" id="{A8240E25-CA38-AD0B-8CDC-9C18144F3009}"/>
              </a:ext>
            </a:extLst>
          </p:cNvPr>
          <p:cNvSpPr>
            <a:spLocks noGrp="1"/>
          </p:cNvSpPr>
          <p:nvPr>
            <p:ph type="ctrTitle"/>
          </p:nvPr>
        </p:nvSpPr>
        <p:spPr/>
        <p:txBody>
          <a:bodyPr/>
          <a:lstStyle/>
          <a:p>
            <a:endParaRPr lang="fa-IR" dirty="0"/>
          </a:p>
        </p:txBody>
      </p:sp>
      <p:sp>
        <p:nvSpPr>
          <p:cNvPr id="3" name="Subtitle 2">
            <a:extLst>
              <a:ext uri="{FF2B5EF4-FFF2-40B4-BE49-F238E27FC236}">
                <a16:creationId xmlns:a16="http://schemas.microsoft.com/office/drawing/2014/main" id="{B691EFA2-6C82-4F12-704D-80BCBC3829F3}"/>
              </a:ext>
            </a:extLst>
          </p:cNvPr>
          <p:cNvSpPr>
            <a:spLocks noGrp="1"/>
          </p:cNvSpPr>
          <p:nvPr>
            <p:ph type="subTitle" idx="1"/>
          </p:nvPr>
        </p:nvSpPr>
        <p:spPr/>
        <p:txBody>
          <a:bodyPr/>
          <a:lstStyle/>
          <a:p>
            <a:endParaRPr lang="fa-IR"/>
          </a:p>
        </p:txBody>
      </p:sp>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Tree>
    <p:extLst>
      <p:ext uri="{BB962C8B-B14F-4D97-AF65-F5344CB8AC3E}">
        <p14:creationId xmlns:p14="http://schemas.microsoft.com/office/powerpoint/2010/main" val="3303533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DD64-2E34-2B05-2534-D9243B3D4B6D}"/>
              </a:ext>
            </a:extLst>
          </p:cNvPr>
          <p:cNvPicPr>
            <a:picLocks noChangeAspect="1"/>
          </p:cNvPicPr>
          <p:nvPr/>
        </p:nvPicPr>
        <p:blipFill>
          <a:blip r:embed="rId2"/>
          <a:stretch>
            <a:fillRect/>
          </a:stretch>
        </p:blipFill>
        <p:spPr>
          <a:xfrm>
            <a:off x="1" y="1386348"/>
            <a:ext cx="12035452" cy="5471652"/>
          </a:xfrm>
          <a:prstGeom prst="rect">
            <a:avLst/>
          </a:prstGeom>
        </p:spPr>
      </p:pic>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Tree>
    <p:extLst>
      <p:ext uri="{BB962C8B-B14F-4D97-AF65-F5344CB8AC3E}">
        <p14:creationId xmlns:p14="http://schemas.microsoft.com/office/powerpoint/2010/main" val="32056564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A33EC1-8862-8A26-2452-84BED2A76255}"/>
              </a:ext>
            </a:extLst>
          </p:cNvPr>
          <p:cNvPicPr>
            <a:picLocks noChangeAspect="1"/>
          </p:cNvPicPr>
          <p:nvPr/>
        </p:nvPicPr>
        <p:blipFill>
          <a:blip r:embed="rId2"/>
          <a:stretch>
            <a:fillRect/>
          </a:stretch>
        </p:blipFill>
        <p:spPr>
          <a:xfrm>
            <a:off x="0" y="1127558"/>
            <a:ext cx="12168187" cy="5730442"/>
          </a:xfrm>
          <a:prstGeom prst="rect">
            <a:avLst/>
          </a:prstGeom>
        </p:spPr>
      </p:pic>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Tree>
    <p:extLst>
      <p:ext uri="{BB962C8B-B14F-4D97-AF65-F5344CB8AC3E}">
        <p14:creationId xmlns:p14="http://schemas.microsoft.com/office/powerpoint/2010/main" val="19931071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FF81F9-4972-D328-41DB-9D5DC2A948E5}"/>
              </a:ext>
            </a:extLst>
          </p:cNvPr>
          <p:cNvPicPr>
            <a:picLocks noChangeAspect="1"/>
          </p:cNvPicPr>
          <p:nvPr/>
        </p:nvPicPr>
        <p:blipFill>
          <a:blip r:embed="rId2"/>
          <a:stretch>
            <a:fillRect/>
          </a:stretch>
        </p:blipFill>
        <p:spPr>
          <a:xfrm>
            <a:off x="0" y="1858296"/>
            <a:ext cx="12168187" cy="4999703"/>
          </a:xfrm>
          <a:prstGeom prst="rect">
            <a:avLst/>
          </a:prstGeom>
        </p:spPr>
      </p:pic>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Tree>
    <p:extLst>
      <p:ext uri="{BB962C8B-B14F-4D97-AF65-F5344CB8AC3E}">
        <p14:creationId xmlns:p14="http://schemas.microsoft.com/office/powerpoint/2010/main" val="2912762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FF9647-E97A-5717-B6D7-FC3304D46FB7}"/>
              </a:ext>
            </a:extLst>
          </p:cNvPr>
          <p:cNvPicPr>
            <a:picLocks noChangeAspect="1"/>
          </p:cNvPicPr>
          <p:nvPr/>
        </p:nvPicPr>
        <p:blipFill>
          <a:blip r:embed="rId2"/>
          <a:stretch>
            <a:fillRect/>
          </a:stretch>
        </p:blipFill>
        <p:spPr>
          <a:xfrm>
            <a:off x="23812" y="1327354"/>
            <a:ext cx="12144375" cy="5530645"/>
          </a:xfrm>
          <a:prstGeom prst="rect">
            <a:avLst/>
          </a:prstGeom>
        </p:spPr>
      </p:pic>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3"/>
          <a:srcRect l="14864" t="43719" r="12971" b="12602"/>
          <a:stretch/>
        </p:blipFill>
        <p:spPr bwMode="auto">
          <a:xfrm>
            <a:off x="-26815" y="-10331"/>
            <a:ext cx="12245629" cy="2081237"/>
          </a:xfrm>
          <a:prstGeom prst="rect">
            <a:avLst/>
          </a:prstGeom>
          <a:noFill/>
          <a:ln w="9525">
            <a:noFill/>
            <a:miter lim="800000"/>
            <a:headEnd/>
            <a:tailEnd/>
          </a:ln>
        </p:spPr>
      </p:pic>
    </p:spTree>
    <p:extLst>
      <p:ext uri="{BB962C8B-B14F-4D97-AF65-F5344CB8AC3E}">
        <p14:creationId xmlns:p14="http://schemas.microsoft.com/office/powerpoint/2010/main" val="169028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0303B-41DF-15C8-FA43-FA3F43B637A4}"/>
              </a:ext>
            </a:extLst>
          </p:cNvPr>
          <p:cNvSpPr>
            <a:spLocks noGrp="1"/>
          </p:cNvSpPr>
          <p:nvPr>
            <p:ph type="ctrTitle"/>
          </p:nvPr>
        </p:nvSpPr>
        <p:spPr>
          <a:xfrm>
            <a:off x="294968" y="412955"/>
            <a:ext cx="11602064" cy="2846439"/>
          </a:xfrm>
          <a:ln>
            <a:solidFill>
              <a:srgbClr val="FF0000"/>
            </a:solidFill>
          </a:ln>
        </p:spPr>
        <p:txBody>
          <a:bodyPr>
            <a:noAutofit/>
          </a:bodyPr>
          <a:lstStyle/>
          <a:p>
            <a:pPr>
              <a:lnSpc>
                <a:spcPct val="100000"/>
              </a:lnSpc>
            </a:pPr>
            <a:r>
              <a:rPr lang="fa-IR" sz="3600" b="1" dirty="0">
                <a:cs typeface="B Zar" panose="00000400000000000000" pitchFamily="2" charset="-78"/>
              </a:rPr>
              <a:t>نگهداری پیشگیرانه</a:t>
            </a:r>
            <a:br>
              <a:rPr lang="fa-IR" sz="1800" b="1" dirty="0">
                <a:cs typeface="B Zar" panose="00000400000000000000" pitchFamily="2" charset="-78"/>
              </a:rPr>
            </a:br>
            <a:br>
              <a:rPr lang="fa-IR" sz="1400" b="1" dirty="0">
                <a:cs typeface="B Zar" panose="00000400000000000000" pitchFamily="2" charset="-78"/>
              </a:rPr>
            </a:br>
            <a:r>
              <a:rPr lang="en-US" sz="4800" b="1" dirty="0">
                <a:cs typeface="B Zar" panose="00000400000000000000" pitchFamily="2" charset="-78"/>
              </a:rPr>
              <a:t>PREVENTIVE MAINTANCE</a:t>
            </a:r>
            <a:br>
              <a:rPr lang="en-US" sz="4800" b="1" dirty="0">
                <a:cs typeface="B Zar" panose="00000400000000000000" pitchFamily="2" charset="-78"/>
              </a:rPr>
            </a:br>
            <a:r>
              <a:rPr lang="en-US" sz="4800" b="1" dirty="0">
                <a:cs typeface="B Zar" panose="00000400000000000000" pitchFamily="2" charset="-78"/>
              </a:rPr>
              <a:t> </a:t>
            </a:r>
            <a:r>
              <a:rPr lang="en-US" sz="3600" b="1" dirty="0">
                <a:solidFill>
                  <a:srgbClr val="FF0000"/>
                </a:solidFill>
                <a:cs typeface="B Zar" panose="00000400000000000000" pitchFamily="2" charset="-78"/>
              </a:rPr>
              <a:t>(PM</a:t>
            </a:r>
            <a:r>
              <a:rPr lang="en-US" sz="4000" b="1" dirty="0">
                <a:solidFill>
                  <a:srgbClr val="FF0000"/>
                </a:solidFill>
                <a:cs typeface="B Zar" panose="00000400000000000000" pitchFamily="2" charset="-78"/>
              </a:rPr>
              <a:t>)</a:t>
            </a:r>
            <a:endParaRPr lang="fa-IR" sz="5400" b="1" dirty="0">
              <a:cs typeface="B Zar" panose="00000400000000000000" pitchFamily="2" charset="-78"/>
            </a:endParaRPr>
          </a:p>
        </p:txBody>
      </p:sp>
      <p:sp>
        <p:nvSpPr>
          <p:cNvPr id="3" name="Subtitle 2">
            <a:extLst>
              <a:ext uri="{FF2B5EF4-FFF2-40B4-BE49-F238E27FC236}">
                <a16:creationId xmlns:a16="http://schemas.microsoft.com/office/drawing/2014/main" id="{8F81F0BF-F91F-DA4F-765B-6A0C569C989E}"/>
              </a:ext>
            </a:extLst>
          </p:cNvPr>
          <p:cNvSpPr>
            <a:spLocks noGrp="1"/>
          </p:cNvSpPr>
          <p:nvPr>
            <p:ph type="subTitle" idx="1"/>
          </p:nvPr>
        </p:nvSpPr>
        <p:spPr>
          <a:xfrm>
            <a:off x="294967" y="3429000"/>
            <a:ext cx="11602064" cy="3156155"/>
          </a:xfrm>
          <a:ln>
            <a:solidFill>
              <a:srgbClr val="FF0000"/>
            </a:solidFill>
          </a:ln>
        </p:spPr>
        <p:txBody>
          <a:bodyPr>
            <a:noAutofit/>
          </a:bodyPr>
          <a:lstStyle/>
          <a:p>
            <a:pPr>
              <a:lnSpc>
                <a:spcPct val="200000"/>
              </a:lnSpc>
            </a:pPr>
            <a:r>
              <a:rPr lang="fa-IR" sz="3600" b="1" dirty="0">
                <a:cs typeface="B Zar" panose="00000400000000000000" pitchFamily="2" charset="-78"/>
              </a:rPr>
              <a:t>بازرسی نگهداری پیشگیرانه</a:t>
            </a:r>
            <a:endParaRPr lang="en-US" sz="3600" b="1" dirty="0">
              <a:cs typeface="B Zar" panose="00000400000000000000" pitchFamily="2" charset="-78"/>
            </a:endParaRPr>
          </a:p>
          <a:p>
            <a:pPr>
              <a:lnSpc>
                <a:spcPct val="200000"/>
              </a:lnSpc>
            </a:pPr>
            <a:endParaRPr lang="en-US" sz="100" b="1" dirty="0">
              <a:cs typeface="B Zar" panose="00000400000000000000" pitchFamily="2" charset="-78"/>
            </a:endParaRPr>
          </a:p>
          <a:p>
            <a:pPr>
              <a:lnSpc>
                <a:spcPct val="100000"/>
              </a:lnSpc>
            </a:pPr>
            <a:r>
              <a:rPr lang="en-US" sz="3600" b="1" dirty="0">
                <a:cs typeface="B Zar" panose="00000400000000000000" pitchFamily="2" charset="-78"/>
              </a:rPr>
              <a:t>INSPECTIONAL PREVENTIVE MAINTANCE</a:t>
            </a:r>
          </a:p>
          <a:p>
            <a:pPr>
              <a:lnSpc>
                <a:spcPct val="100000"/>
              </a:lnSpc>
            </a:pPr>
            <a:r>
              <a:rPr lang="en-US" sz="3600" b="1" dirty="0">
                <a:cs typeface="B Zar" panose="00000400000000000000" pitchFamily="2" charset="-78"/>
              </a:rPr>
              <a:t> </a:t>
            </a:r>
            <a:r>
              <a:rPr lang="en-US" sz="3600" b="1" dirty="0">
                <a:solidFill>
                  <a:srgbClr val="FF0000"/>
                </a:solidFill>
                <a:cs typeface="B Zar" panose="00000400000000000000" pitchFamily="2" charset="-78"/>
              </a:rPr>
              <a:t>(IPM)</a:t>
            </a:r>
            <a:endParaRPr lang="fa-IR" sz="3600" b="1" dirty="0">
              <a:solidFill>
                <a:srgbClr val="FF0000"/>
              </a:solidFill>
              <a:cs typeface="B Zar" panose="00000400000000000000" pitchFamily="2" charset="-78"/>
            </a:endParaRPr>
          </a:p>
        </p:txBody>
      </p:sp>
      <p:grpSp>
        <p:nvGrpSpPr>
          <p:cNvPr id="4" name="Group 3">
            <a:extLst>
              <a:ext uri="{FF2B5EF4-FFF2-40B4-BE49-F238E27FC236}">
                <a16:creationId xmlns:a16="http://schemas.microsoft.com/office/drawing/2014/main" id="{9DD24887-2C87-E0DB-74C7-D72F2DB000B9}"/>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15FF06A7-EEAB-95AB-976B-6DB069D14E16}"/>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CD322D8C-DDAA-8981-CFE7-9FCA53170452}"/>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606421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40E25-CA38-AD0B-8CDC-9C18144F3009}"/>
              </a:ext>
            </a:extLst>
          </p:cNvPr>
          <p:cNvSpPr>
            <a:spLocks noGrp="1"/>
          </p:cNvSpPr>
          <p:nvPr>
            <p:ph type="ctrTitle"/>
          </p:nvPr>
        </p:nvSpPr>
        <p:spPr/>
        <p:txBody>
          <a:bodyPr/>
          <a:lstStyle/>
          <a:p>
            <a:endParaRPr lang="fa-IR" dirty="0"/>
          </a:p>
        </p:txBody>
      </p:sp>
      <p:sp>
        <p:nvSpPr>
          <p:cNvPr id="3" name="Subtitle 2">
            <a:extLst>
              <a:ext uri="{FF2B5EF4-FFF2-40B4-BE49-F238E27FC236}">
                <a16:creationId xmlns:a16="http://schemas.microsoft.com/office/drawing/2014/main" id="{B691EFA2-6C82-4F12-704D-80BCBC3829F3}"/>
              </a:ext>
            </a:extLst>
          </p:cNvPr>
          <p:cNvSpPr>
            <a:spLocks noGrp="1"/>
          </p:cNvSpPr>
          <p:nvPr>
            <p:ph type="subTitle" idx="1"/>
          </p:nvPr>
        </p:nvSpPr>
        <p:spPr/>
        <p:txBody>
          <a:bodyPr/>
          <a:lstStyle/>
          <a:p>
            <a:endParaRPr lang="fa-IR"/>
          </a:p>
        </p:txBody>
      </p:sp>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2"/>
          <a:srcRect l="14864" t="43719" r="12971" b="12602"/>
          <a:stretch/>
        </p:blipFill>
        <p:spPr bwMode="auto">
          <a:xfrm>
            <a:off x="-26815" y="-10331"/>
            <a:ext cx="12245629" cy="2081237"/>
          </a:xfrm>
          <a:prstGeom prst="rect">
            <a:avLst/>
          </a:prstGeom>
          <a:noFill/>
          <a:ln w="9525">
            <a:noFill/>
            <a:miter lim="800000"/>
            <a:headEnd/>
            <a:tailEnd/>
          </a:ln>
        </p:spPr>
      </p:pic>
      <p:pic>
        <p:nvPicPr>
          <p:cNvPr id="5" name="Picture 4">
            <a:extLst>
              <a:ext uri="{FF2B5EF4-FFF2-40B4-BE49-F238E27FC236}">
                <a16:creationId xmlns:a16="http://schemas.microsoft.com/office/drawing/2014/main" id="{941FF053-7BBA-97B1-225E-A16CB9AACA5A}"/>
              </a:ext>
            </a:extLst>
          </p:cNvPr>
          <p:cNvPicPr>
            <a:picLocks noChangeAspect="1"/>
          </p:cNvPicPr>
          <p:nvPr/>
        </p:nvPicPr>
        <p:blipFill>
          <a:blip r:embed="rId3"/>
          <a:stretch>
            <a:fillRect/>
          </a:stretch>
        </p:blipFill>
        <p:spPr>
          <a:xfrm>
            <a:off x="23812" y="0"/>
            <a:ext cx="12144375" cy="6858000"/>
          </a:xfrm>
          <a:prstGeom prst="rect">
            <a:avLst/>
          </a:prstGeom>
        </p:spPr>
      </p:pic>
    </p:spTree>
    <p:extLst>
      <p:ext uri="{BB962C8B-B14F-4D97-AF65-F5344CB8AC3E}">
        <p14:creationId xmlns:p14="http://schemas.microsoft.com/office/powerpoint/2010/main" val="6286255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40E25-CA38-AD0B-8CDC-9C18144F3009}"/>
              </a:ext>
            </a:extLst>
          </p:cNvPr>
          <p:cNvSpPr>
            <a:spLocks noGrp="1"/>
          </p:cNvSpPr>
          <p:nvPr>
            <p:ph type="ctrTitle"/>
          </p:nvPr>
        </p:nvSpPr>
        <p:spPr/>
        <p:txBody>
          <a:bodyPr/>
          <a:lstStyle/>
          <a:p>
            <a:endParaRPr lang="fa-IR" dirty="0"/>
          </a:p>
        </p:txBody>
      </p:sp>
      <p:sp>
        <p:nvSpPr>
          <p:cNvPr id="3" name="Subtitle 2">
            <a:extLst>
              <a:ext uri="{FF2B5EF4-FFF2-40B4-BE49-F238E27FC236}">
                <a16:creationId xmlns:a16="http://schemas.microsoft.com/office/drawing/2014/main" id="{B691EFA2-6C82-4F12-704D-80BCBC3829F3}"/>
              </a:ext>
            </a:extLst>
          </p:cNvPr>
          <p:cNvSpPr>
            <a:spLocks noGrp="1"/>
          </p:cNvSpPr>
          <p:nvPr>
            <p:ph type="subTitle" idx="1"/>
          </p:nvPr>
        </p:nvSpPr>
        <p:spPr/>
        <p:txBody>
          <a:bodyPr/>
          <a:lstStyle/>
          <a:p>
            <a:endParaRPr lang="fa-IR"/>
          </a:p>
        </p:txBody>
      </p:sp>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2"/>
          <a:srcRect l="14864" t="43719" r="12971" b="12602"/>
          <a:stretch/>
        </p:blipFill>
        <p:spPr bwMode="auto">
          <a:xfrm>
            <a:off x="-26815" y="-10331"/>
            <a:ext cx="12245629" cy="2081237"/>
          </a:xfrm>
          <a:prstGeom prst="rect">
            <a:avLst/>
          </a:prstGeom>
          <a:noFill/>
          <a:ln w="9525">
            <a:noFill/>
            <a:miter lim="800000"/>
            <a:headEnd/>
            <a:tailEnd/>
          </a:ln>
        </p:spPr>
      </p:pic>
      <p:pic>
        <p:nvPicPr>
          <p:cNvPr id="5" name="Picture 4">
            <a:extLst>
              <a:ext uri="{FF2B5EF4-FFF2-40B4-BE49-F238E27FC236}">
                <a16:creationId xmlns:a16="http://schemas.microsoft.com/office/drawing/2014/main" id="{FFA1E9D3-B81B-A265-9EB7-20A48E507F8F}"/>
              </a:ext>
            </a:extLst>
          </p:cNvPr>
          <p:cNvPicPr>
            <a:picLocks noChangeAspect="1"/>
          </p:cNvPicPr>
          <p:nvPr/>
        </p:nvPicPr>
        <p:blipFill>
          <a:blip r:embed="rId3"/>
          <a:stretch>
            <a:fillRect/>
          </a:stretch>
        </p:blipFill>
        <p:spPr>
          <a:xfrm>
            <a:off x="23812" y="0"/>
            <a:ext cx="12144375" cy="6858000"/>
          </a:xfrm>
          <a:prstGeom prst="rect">
            <a:avLst/>
          </a:prstGeom>
        </p:spPr>
      </p:pic>
    </p:spTree>
    <p:extLst>
      <p:ext uri="{BB962C8B-B14F-4D97-AF65-F5344CB8AC3E}">
        <p14:creationId xmlns:p14="http://schemas.microsoft.com/office/powerpoint/2010/main" val="2947560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2"/>
          <a:srcRect l="14864" t="43719" r="12971" b="12602"/>
          <a:stretch/>
        </p:blipFill>
        <p:spPr bwMode="auto">
          <a:xfrm>
            <a:off x="-26815" y="-10331"/>
            <a:ext cx="12245629" cy="2081237"/>
          </a:xfrm>
          <a:prstGeom prst="rect">
            <a:avLst/>
          </a:prstGeom>
          <a:noFill/>
          <a:ln w="9525">
            <a:noFill/>
            <a:miter lim="800000"/>
            <a:headEnd/>
            <a:tailEnd/>
          </a:ln>
        </p:spPr>
      </p:pic>
      <p:sp>
        <p:nvSpPr>
          <p:cNvPr id="2" name="TextBox 1">
            <a:extLst>
              <a:ext uri="{FF2B5EF4-FFF2-40B4-BE49-F238E27FC236}">
                <a16:creationId xmlns:a16="http://schemas.microsoft.com/office/drawing/2014/main" id="{B7D7F9E5-A009-13F2-6C64-C2D56B29E604}"/>
              </a:ext>
            </a:extLst>
          </p:cNvPr>
          <p:cNvSpPr txBox="1"/>
          <p:nvPr/>
        </p:nvSpPr>
        <p:spPr>
          <a:xfrm>
            <a:off x="535857" y="324465"/>
            <a:ext cx="11120283" cy="6509474"/>
          </a:xfrm>
          <a:prstGeom prst="rect">
            <a:avLst/>
          </a:prstGeom>
          <a:noFill/>
        </p:spPr>
        <p:txBody>
          <a:bodyPr wrap="square" rtlCol="1">
            <a:spAutoFit/>
          </a:bodyPr>
          <a:lstStyle/>
          <a:p>
            <a:pPr algn="r">
              <a:lnSpc>
                <a:spcPct val="150000"/>
              </a:lnSpc>
            </a:pPr>
            <a:r>
              <a:rPr lang="fa-IR" sz="4000" b="1" dirty="0">
                <a:solidFill>
                  <a:srgbClr val="FF0000"/>
                </a:solidFill>
                <a:cs typeface="B Zar" panose="00000400000000000000" pitchFamily="2" charset="-78"/>
              </a:rPr>
              <a:t>نکات مهم:</a:t>
            </a:r>
            <a:endParaRPr lang="fa-IR" sz="2400" b="1" dirty="0">
              <a:cs typeface="B Zar" panose="00000400000000000000" pitchFamily="2" charset="-78"/>
            </a:endParaRP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شرکت ذیصلاح باید مستندات و مجوزهای قانونی مربوط به کار خود را ارائه نماید.</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مرجع انجام دهنده خدمات(کنترل کیفی ،کالیبراسیون ، نگهدای پیشگیرانه، سرویس و...)باید مستندات و گواهی قانونی مربوط به انجام این خدمات را به مرکز بهداشت ارائه نماید.</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برچسب گواهی انجام کار باید بر روی دستگاه نصب گردد.</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ذکر مشخصات کامل و منحصر به فرد هر تجهیز مانند: پلاک اموال،شماره سریال،مارک.مدل و... در گواهی ها و برچسب های صادر شده الزامی است.</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توجه شود که هر شرکت دامنه کاری مشخصی دارد که در آن چارچوب مجاز به ارائه خدمت است.</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گسترش و مسئولین شهرستان در قبال عدم انجام آزمونهای حیاتی تجهیزات مصونیت قضایی ندارند. لذا توصیه میشود که این مسئله جدی را گرفته و فعالیت ها و پیگیری های خود را مستند و در دسترس داشته باشید.</a:t>
            </a:r>
          </a:p>
        </p:txBody>
      </p:sp>
    </p:spTree>
    <p:extLst>
      <p:ext uri="{BB962C8B-B14F-4D97-AF65-F5344CB8AC3E}">
        <p14:creationId xmlns:p14="http://schemas.microsoft.com/office/powerpoint/2010/main" val="359901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B39F7E-CE1E-28F9-6320-59C0B75212DF}"/>
              </a:ext>
            </a:extLst>
          </p:cNvPr>
          <p:cNvPicPr>
            <a:picLocks noChangeAspect="1"/>
          </p:cNvPicPr>
          <p:nvPr/>
        </p:nvPicPr>
        <p:blipFill rotWithShape="1">
          <a:blip r:embed="rId2"/>
          <a:srcRect l="14864" t="43719" r="12971" b="12602"/>
          <a:stretch/>
        </p:blipFill>
        <p:spPr bwMode="auto">
          <a:xfrm>
            <a:off x="-26815" y="-10331"/>
            <a:ext cx="12245629" cy="2081237"/>
          </a:xfrm>
          <a:prstGeom prst="rect">
            <a:avLst/>
          </a:prstGeom>
          <a:noFill/>
          <a:ln w="9525">
            <a:noFill/>
            <a:miter lim="800000"/>
            <a:headEnd/>
            <a:tailEnd/>
          </a:ln>
        </p:spPr>
      </p:pic>
      <p:sp>
        <p:nvSpPr>
          <p:cNvPr id="2" name="TextBox 1">
            <a:extLst>
              <a:ext uri="{FF2B5EF4-FFF2-40B4-BE49-F238E27FC236}">
                <a16:creationId xmlns:a16="http://schemas.microsoft.com/office/drawing/2014/main" id="{B7D7F9E5-A009-13F2-6C64-C2D56B29E604}"/>
              </a:ext>
            </a:extLst>
          </p:cNvPr>
          <p:cNvSpPr txBox="1"/>
          <p:nvPr/>
        </p:nvSpPr>
        <p:spPr>
          <a:xfrm>
            <a:off x="727589" y="545464"/>
            <a:ext cx="11120283" cy="5955476"/>
          </a:xfrm>
          <a:prstGeom prst="rect">
            <a:avLst/>
          </a:prstGeom>
          <a:noFill/>
        </p:spPr>
        <p:txBody>
          <a:bodyPr wrap="square" rtlCol="1">
            <a:spAutoFit/>
          </a:bodyPr>
          <a:lstStyle/>
          <a:p>
            <a:pPr algn="r">
              <a:lnSpc>
                <a:spcPct val="150000"/>
              </a:lnSpc>
            </a:pPr>
            <a:r>
              <a:rPr lang="fa-IR" sz="4000" b="1" dirty="0">
                <a:solidFill>
                  <a:srgbClr val="FF0000"/>
                </a:solidFill>
                <a:cs typeface="B Zar" panose="00000400000000000000" pitchFamily="2" charset="-78"/>
              </a:rPr>
              <a:t>نکات مهم(ادامه):</a:t>
            </a:r>
          </a:p>
          <a:p>
            <a:pPr marL="342900" indent="-342900" algn="just" rtl="1">
              <a:lnSpc>
                <a:spcPct val="150000"/>
              </a:lnSpc>
              <a:buFont typeface="Wingdings" panose="05000000000000000000" pitchFamily="2" charset="2"/>
              <a:buChar char="q"/>
            </a:pPr>
            <a:r>
              <a:rPr lang="fa-IR" sz="2400" b="1" dirty="0">
                <a:cs typeface="B Zar" panose="00000400000000000000" pitchFamily="2" charset="-78"/>
              </a:rPr>
              <a:t>گسترش مدیریت این امور را بر عهده دارد و </a:t>
            </a:r>
            <a:r>
              <a:rPr lang="fa-IR" sz="2400" b="1" dirty="0">
                <a:solidFill>
                  <a:srgbClr val="FF0000"/>
                </a:solidFill>
                <a:cs typeface="B Zar" panose="00000400000000000000" pitchFamily="2" charset="-78"/>
              </a:rPr>
              <a:t>قرار نیست که که همه کارها را گسترش انجام دهد </a:t>
            </a:r>
            <a:r>
              <a:rPr lang="fa-IR" sz="2400" b="1" dirty="0">
                <a:cs typeface="B Zar" panose="00000400000000000000" pitchFamily="2" charset="-78"/>
              </a:rPr>
              <a:t>و هر بخش از ستاد موظف به انجام وظایف ذاتی خود در قبال این فرایند است.</a:t>
            </a:r>
          </a:p>
          <a:p>
            <a:pPr marL="1430338" indent="368300" algn="just" rtl="1">
              <a:lnSpc>
                <a:spcPct val="150000"/>
              </a:lnSpc>
              <a:buFont typeface="Arial" panose="020B0604020202020204" pitchFamily="34" charset="0"/>
              <a:buChar char="•"/>
            </a:pPr>
            <a:r>
              <a:rPr lang="fa-IR" sz="2400" b="1" dirty="0">
                <a:cs typeface="B Zar" panose="00000400000000000000" pitchFamily="2" charset="-78"/>
              </a:rPr>
              <a:t>مدیریت و نیاز سنجی: گسترش، سلامت دهان و دندان، آزمایشگاه و...</a:t>
            </a:r>
          </a:p>
          <a:p>
            <a:pPr marL="1430338" indent="368300" algn="just" rtl="1">
              <a:lnSpc>
                <a:spcPct val="150000"/>
              </a:lnSpc>
              <a:buFont typeface="Arial" panose="020B0604020202020204" pitchFamily="34" charset="0"/>
              <a:buChar char="•"/>
            </a:pPr>
            <a:r>
              <a:rPr lang="fa-IR" sz="2400" b="1" dirty="0">
                <a:cs typeface="B Zar" panose="00000400000000000000" pitchFamily="2" charset="-78"/>
              </a:rPr>
              <a:t>تامین اعتبار: مدیریت شهرستان</a:t>
            </a:r>
          </a:p>
          <a:p>
            <a:pPr marL="1430338" indent="368300" algn="just" rtl="1">
              <a:lnSpc>
                <a:spcPct val="150000"/>
              </a:lnSpc>
              <a:buFont typeface="Arial" panose="020B0604020202020204" pitchFamily="34" charset="0"/>
              <a:buChar char="•"/>
            </a:pPr>
            <a:r>
              <a:rPr lang="fa-IR" sz="2400" b="1" dirty="0">
                <a:cs typeface="B Zar" panose="00000400000000000000" pitchFamily="2" charset="-78"/>
              </a:rPr>
              <a:t>انجام پشتیبانی: امور عمومی با همکاری سایر بخشهای زیر مجموعه خود مانند امور مالی نقلیه، امین اموال، کارپردازی، انبار، نقلیه و...</a:t>
            </a:r>
          </a:p>
          <a:p>
            <a:pPr marL="1430338" indent="368300" algn="just" rtl="1">
              <a:lnSpc>
                <a:spcPct val="150000"/>
              </a:lnSpc>
              <a:buFont typeface="Arial" panose="020B0604020202020204" pitchFamily="34" charset="0"/>
              <a:buChar char="•"/>
            </a:pPr>
            <a:r>
              <a:rPr lang="fa-IR" sz="2400" b="1" dirty="0">
                <a:cs typeface="B Zar" panose="00000400000000000000" pitchFamily="2" charset="-78"/>
              </a:rPr>
              <a:t>ثبت مستندات در سامانه و مستند سازی: گسترش و واحدهای فنی از قبیل سلامت دهان و دندان و آزمایشگاه</a:t>
            </a:r>
          </a:p>
          <a:p>
            <a:pPr marL="176213" indent="-176213" algn="just" rtl="1">
              <a:lnSpc>
                <a:spcPct val="150000"/>
              </a:lnSpc>
              <a:buFont typeface="Wingdings" panose="05000000000000000000" pitchFamily="2" charset="2"/>
              <a:buChar char="q"/>
            </a:pPr>
            <a:r>
              <a:rPr lang="fa-IR" sz="2400" b="1" dirty="0">
                <a:cs typeface="B Zar" panose="00000400000000000000" pitchFamily="2" charset="-78"/>
              </a:rPr>
              <a:t> به جزئیات قانونی مربوط به انتخاب موسسه ارائه خدمت و تعرفه قانونی مصوب آنها توجه شود.</a:t>
            </a:r>
          </a:p>
        </p:txBody>
      </p:sp>
    </p:spTree>
    <p:extLst>
      <p:ext uri="{BB962C8B-B14F-4D97-AF65-F5344CB8AC3E}">
        <p14:creationId xmlns:p14="http://schemas.microsoft.com/office/powerpoint/2010/main" val="437641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4154C-13FB-8838-8543-AA592A55E6EE}"/>
              </a:ext>
            </a:extLst>
          </p:cNvPr>
          <p:cNvSpPr>
            <a:spLocks noGrp="1"/>
          </p:cNvSpPr>
          <p:nvPr>
            <p:ph type="title"/>
          </p:nvPr>
        </p:nvSpPr>
        <p:spPr/>
        <p:txBody>
          <a:bodyPr/>
          <a:lstStyle/>
          <a:p>
            <a:endParaRPr lang="fa-IR"/>
          </a:p>
        </p:txBody>
      </p:sp>
      <p:pic>
        <p:nvPicPr>
          <p:cNvPr id="7" name="Content Placeholder 6">
            <a:extLst>
              <a:ext uri="{FF2B5EF4-FFF2-40B4-BE49-F238E27FC236}">
                <a16:creationId xmlns:a16="http://schemas.microsoft.com/office/drawing/2014/main" id="{EB6DB221-6FCB-A479-82ED-02925DB8CDE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386089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186C2-3749-B5ED-F8FB-69022D9909F9}"/>
              </a:ext>
            </a:extLst>
          </p:cNvPr>
          <p:cNvSpPr>
            <a:spLocks noGrp="1"/>
          </p:cNvSpPr>
          <p:nvPr>
            <p:ph type="ctrTitle"/>
          </p:nvPr>
        </p:nvSpPr>
        <p:spPr>
          <a:xfrm>
            <a:off x="1769806" y="1336368"/>
            <a:ext cx="11356259" cy="698910"/>
          </a:xfrm>
        </p:spPr>
        <p:txBody>
          <a:bodyPr>
            <a:normAutofit/>
          </a:bodyPr>
          <a:lstStyle/>
          <a:p>
            <a:r>
              <a:rPr lang="fa-IR" sz="4000" b="1" i="0" u="none" strike="noStrike" baseline="0" dirty="0">
                <a:solidFill>
                  <a:srgbClr val="00B050"/>
                </a:solidFill>
                <a:latin typeface="BLotus"/>
                <a:cs typeface="B Zar" panose="00000400000000000000" pitchFamily="2" charset="-78"/>
              </a:rPr>
              <a:t>به طور کلی اهداف نگهداشت تجهیزات عبارتند از :</a:t>
            </a:r>
            <a:endParaRPr lang="fa-IR" sz="11500" b="1" dirty="0">
              <a:solidFill>
                <a:srgbClr val="00B050"/>
              </a:solidFill>
              <a:cs typeface="B Zar" panose="00000400000000000000" pitchFamily="2" charset="-78"/>
            </a:endParaRPr>
          </a:p>
        </p:txBody>
      </p:sp>
      <p:sp>
        <p:nvSpPr>
          <p:cNvPr id="3" name="Subtitle 2">
            <a:extLst>
              <a:ext uri="{FF2B5EF4-FFF2-40B4-BE49-F238E27FC236}">
                <a16:creationId xmlns:a16="http://schemas.microsoft.com/office/drawing/2014/main" id="{C721F039-E098-F69A-6626-BECFD7DFB5D3}"/>
              </a:ext>
            </a:extLst>
          </p:cNvPr>
          <p:cNvSpPr>
            <a:spLocks noGrp="1"/>
          </p:cNvSpPr>
          <p:nvPr>
            <p:ph type="subTitle" idx="1"/>
          </p:nvPr>
        </p:nvSpPr>
        <p:spPr>
          <a:xfrm>
            <a:off x="589935" y="1887794"/>
            <a:ext cx="11149781" cy="4336024"/>
          </a:xfrm>
        </p:spPr>
        <p:txBody>
          <a:bodyPr>
            <a:normAutofit fontScale="85000" lnSpcReduction="20000"/>
          </a:bodyPr>
          <a:lstStyle/>
          <a:p>
            <a:pPr algn="r" rtl="1">
              <a:lnSpc>
                <a:spcPct val="150000"/>
              </a:lnSpc>
            </a:pPr>
            <a:r>
              <a:rPr lang="fa-IR" sz="2800" b="1" i="0" u="none" strike="noStrike" baseline="0" dirty="0">
                <a:latin typeface="Wingdings-Regular"/>
                <a:cs typeface="B Zar" panose="00000400000000000000" pitchFamily="2" charset="-78"/>
              </a:rPr>
              <a:t>1-  </a:t>
            </a:r>
            <a:r>
              <a:rPr lang="fa-IR" sz="2800" b="1" i="0" u="none" strike="noStrike" baseline="0" dirty="0">
                <a:latin typeface="BLotus"/>
                <a:cs typeface="B Zar" panose="00000400000000000000" pitchFamily="2" charset="-78"/>
              </a:rPr>
              <a:t>به حداکثر رساندن دسترسی به دستگاه و قابلیت اعتماد به آن</a:t>
            </a:r>
          </a:p>
          <a:p>
            <a:pPr algn="r" rtl="1">
              <a:lnSpc>
                <a:spcPct val="150000"/>
              </a:lnSpc>
            </a:pPr>
            <a:r>
              <a:rPr lang="fa-IR" sz="2800" b="1" i="0" u="none" strike="noStrike" baseline="0" dirty="0">
                <a:latin typeface="Wingdings-Regular"/>
                <a:cs typeface="B Zar" panose="00000400000000000000" pitchFamily="2" charset="-78"/>
              </a:rPr>
              <a:t>2-  </a:t>
            </a:r>
            <a:r>
              <a:rPr lang="fa-IR" sz="2800" b="1" i="0" u="none" strike="noStrike" baseline="0" dirty="0">
                <a:latin typeface="BLotus"/>
                <a:cs typeface="B Zar" panose="00000400000000000000" pitchFamily="2" charset="-78"/>
              </a:rPr>
              <a:t>افزایش عمر مفید دستگاه</a:t>
            </a:r>
          </a:p>
          <a:p>
            <a:pPr algn="r" rtl="1">
              <a:lnSpc>
                <a:spcPct val="150000"/>
              </a:lnSpc>
            </a:pPr>
            <a:r>
              <a:rPr lang="fa-IR" sz="2800" b="1" i="0" u="none" strike="noStrike" baseline="0" dirty="0">
                <a:latin typeface="Wingdings-Regular"/>
                <a:cs typeface="B Zar" panose="00000400000000000000" pitchFamily="2" charset="-78"/>
              </a:rPr>
              <a:t>3- </a:t>
            </a:r>
            <a:r>
              <a:rPr lang="fa-IR" sz="2800" b="1" i="0" u="none" strike="noStrike" baseline="0" dirty="0">
                <a:latin typeface="BLotus"/>
                <a:cs typeface="B Zar" panose="00000400000000000000" pitchFamily="2" charset="-78"/>
              </a:rPr>
              <a:t>آماده بودن دستگاه برای استفاده در مورد اورژانس</a:t>
            </a:r>
          </a:p>
          <a:p>
            <a:pPr algn="r" rtl="1">
              <a:lnSpc>
                <a:spcPct val="150000"/>
              </a:lnSpc>
            </a:pPr>
            <a:r>
              <a:rPr lang="fa-IR" sz="2800" b="1" i="0" u="none" strike="noStrike" baseline="0" dirty="0">
                <a:latin typeface="Wingdings-Regular"/>
                <a:cs typeface="B Zar" panose="00000400000000000000" pitchFamily="2" charset="-78"/>
              </a:rPr>
              <a:t>4-  </a:t>
            </a:r>
            <a:r>
              <a:rPr lang="fa-IR" sz="2800" b="1" i="0" u="none" strike="noStrike" baseline="0" dirty="0">
                <a:latin typeface="BLotus"/>
                <a:cs typeface="B Zar" panose="00000400000000000000" pitchFamily="2" charset="-78"/>
              </a:rPr>
              <a:t>ایمنی در استفاده</a:t>
            </a:r>
          </a:p>
          <a:p>
            <a:pPr algn="r" rtl="1">
              <a:lnSpc>
                <a:spcPct val="150000"/>
              </a:lnSpc>
            </a:pPr>
            <a:r>
              <a:rPr lang="fa-IR" sz="2800" b="1" i="0" u="none" strike="noStrike" baseline="0" dirty="0">
                <a:latin typeface="Wingdings-Regular"/>
                <a:cs typeface="B Zar" panose="00000400000000000000" pitchFamily="2" charset="-78"/>
              </a:rPr>
              <a:t>5-  </a:t>
            </a:r>
            <a:r>
              <a:rPr lang="fa-IR" sz="2800" b="1" i="0" u="none" strike="noStrike" baseline="0" dirty="0">
                <a:latin typeface="BLotus"/>
                <a:cs typeface="B Zar" panose="00000400000000000000" pitchFamily="2" charset="-78"/>
              </a:rPr>
              <a:t>پیشگیری از اسراف ملزومات و قطعات یدکی</a:t>
            </a:r>
          </a:p>
          <a:p>
            <a:pPr algn="r" rtl="1">
              <a:lnSpc>
                <a:spcPct val="150000"/>
              </a:lnSpc>
            </a:pPr>
            <a:r>
              <a:rPr lang="fa-IR" sz="2800" b="1" i="0" u="none" strike="noStrike" baseline="0" dirty="0">
                <a:latin typeface="Wingdings-Regular"/>
                <a:cs typeface="B Zar" panose="00000400000000000000" pitchFamily="2" charset="-78"/>
              </a:rPr>
              <a:t>6-  </a:t>
            </a:r>
            <a:r>
              <a:rPr lang="fa-IR" sz="2800" b="1" i="0" u="none" strike="noStrike" baseline="0" dirty="0">
                <a:latin typeface="BLotus"/>
                <a:cs typeface="B Zar" panose="00000400000000000000" pitchFamily="2" charset="-78"/>
              </a:rPr>
              <a:t>حداکثر بازگشت سرمایه</a:t>
            </a:r>
          </a:p>
          <a:p>
            <a:pPr algn="r" rtl="1">
              <a:lnSpc>
                <a:spcPct val="150000"/>
              </a:lnSpc>
            </a:pPr>
            <a:r>
              <a:rPr lang="fa-IR" sz="2800" b="1" i="0" u="none" strike="noStrike" baseline="0" dirty="0">
                <a:latin typeface="Wingdings-Regular"/>
                <a:cs typeface="B Zar" panose="00000400000000000000" pitchFamily="2" charset="-78"/>
              </a:rPr>
              <a:t>7- </a:t>
            </a:r>
            <a:r>
              <a:rPr lang="fa-IR" sz="2800" b="1" i="0" u="none" strike="noStrike" baseline="0" dirty="0">
                <a:latin typeface="BLotus"/>
                <a:cs typeface="B Zar" panose="00000400000000000000" pitchFamily="2" charset="-78"/>
              </a:rPr>
              <a:t>کاهش زمان خواب دستگاه</a:t>
            </a:r>
            <a:endParaRPr lang="fa-IR" sz="3600" b="1" dirty="0">
              <a:cs typeface="B Zar" panose="00000400000000000000" pitchFamily="2" charset="-78"/>
            </a:endParaRPr>
          </a:p>
        </p:txBody>
      </p:sp>
      <p:grpSp>
        <p:nvGrpSpPr>
          <p:cNvPr id="7" name="Group 6">
            <a:extLst>
              <a:ext uri="{FF2B5EF4-FFF2-40B4-BE49-F238E27FC236}">
                <a16:creationId xmlns:a16="http://schemas.microsoft.com/office/drawing/2014/main" id="{F57202B3-E0B3-B88B-0285-E70CEFA1E628}"/>
              </a:ext>
            </a:extLst>
          </p:cNvPr>
          <p:cNvGrpSpPr/>
          <p:nvPr/>
        </p:nvGrpSpPr>
        <p:grpSpPr>
          <a:xfrm>
            <a:off x="-82060" y="21572"/>
            <a:ext cx="12245629" cy="2081237"/>
            <a:chOff x="-82060" y="21572"/>
            <a:chExt cx="12245629" cy="2081237"/>
          </a:xfrm>
        </p:grpSpPr>
        <p:pic>
          <p:nvPicPr>
            <p:cNvPr id="8" name="Picture 7">
              <a:extLst>
                <a:ext uri="{FF2B5EF4-FFF2-40B4-BE49-F238E27FC236}">
                  <a16:creationId xmlns:a16="http://schemas.microsoft.com/office/drawing/2014/main" id="{411613E3-76E0-DA08-E0B8-F46971E475C7}"/>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9" name="Text Box 8">
              <a:extLst>
                <a:ext uri="{FF2B5EF4-FFF2-40B4-BE49-F238E27FC236}">
                  <a16:creationId xmlns:a16="http://schemas.microsoft.com/office/drawing/2014/main" id="{59295A95-98BC-C484-0FA9-55C683C892E9}"/>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3113438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5FC7C2-7593-1FF8-A9BB-811F0995E3F0}"/>
              </a:ext>
            </a:extLst>
          </p:cNvPr>
          <p:cNvSpPr>
            <a:spLocks noGrp="1"/>
          </p:cNvSpPr>
          <p:nvPr>
            <p:ph idx="1"/>
          </p:nvPr>
        </p:nvSpPr>
        <p:spPr>
          <a:xfrm>
            <a:off x="368710" y="1386347"/>
            <a:ext cx="11454580" cy="5206182"/>
          </a:xfrm>
        </p:spPr>
        <p:txBody>
          <a:bodyPr>
            <a:normAutofit lnSpcReduction="10000"/>
          </a:bodyPr>
          <a:lstStyle/>
          <a:p>
            <a:pPr marL="0" indent="0" algn="just" rtl="1">
              <a:lnSpc>
                <a:spcPct val="250000"/>
              </a:lnSpc>
              <a:buNone/>
            </a:pPr>
            <a:r>
              <a:rPr lang="fa-IR" sz="3600" b="1" i="0" u="none" strike="noStrike" baseline="0" dirty="0">
                <a:latin typeface="BNazanin"/>
                <a:cs typeface="B Zar" panose="00000400000000000000" pitchFamily="2" charset="-78"/>
              </a:rPr>
              <a:t>نگهداري تؤام با پیشگیري نقش بسیار مهمی در کاهش تعمیرات اساسی تجهیزات پزشکی دارد و از اسقاط شدن آنها جلوگیري میکند . هم چنین باعث شناسایی آسیبهاي وارد شده به دستگاههاي پزشکی قبل از پیشرفت یا جدي شدن آنها میشود .</a:t>
            </a:r>
          </a:p>
        </p:txBody>
      </p:sp>
      <p:grpSp>
        <p:nvGrpSpPr>
          <p:cNvPr id="2" name="Group 1">
            <a:extLst>
              <a:ext uri="{FF2B5EF4-FFF2-40B4-BE49-F238E27FC236}">
                <a16:creationId xmlns:a16="http://schemas.microsoft.com/office/drawing/2014/main" id="{ACEE15D4-91FE-3875-66D7-D293BCF6F7DE}"/>
              </a:ext>
            </a:extLst>
          </p:cNvPr>
          <p:cNvGrpSpPr/>
          <p:nvPr/>
        </p:nvGrpSpPr>
        <p:grpSpPr>
          <a:xfrm>
            <a:off x="-82060" y="21572"/>
            <a:ext cx="12245629" cy="2081237"/>
            <a:chOff x="-82060" y="21572"/>
            <a:chExt cx="12245629" cy="2081237"/>
          </a:xfrm>
        </p:grpSpPr>
        <p:pic>
          <p:nvPicPr>
            <p:cNvPr id="4" name="Picture 3">
              <a:extLst>
                <a:ext uri="{FF2B5EF4-FFF2-40B4-BE49-F238E27FC236}">
                  <a16:creationId xmlns:a16="http://schemas.microsoft.com/office/drawing/2014/main" id="{0EA48BD5-42CB-4B87-E710-3ADADE1B5359}"/>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5" name="Text Box 8">
              <a:extLst>
                <a:ext uri="{FF2B5EF4-FFF2-40B4-BE49-F238E27FC236}">
                  <a16:creationId xmlns:a16="http://schemas.microsoft.com/office/drawing/2014/main" id="{0EF78F78-3084-E4A6-B074-27B2981ECABD}"/>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66699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4F549-73CC-F72B-CAEC-9D79757A2490}"/>
              </a:ext>
            </a:extLst>
          </p:cNvPr>
          <p:cNvSpPr>
            <a:spLocks noGrp="1"/>
          </p:cNvSpPr>
          <p:nvPr>
            <p:ph type="title"/>
          </p:nvPr>
        </p:nvSpPr>
        <p:spPr>
          <a:xfrm>
            <a:off x="6540909" y="1362435"/>
            <a:ext cx="5651091" cy="962230"/>
          </a:xfrm>
        </p:spPr>
        <p:txBody>
          <a:bodyPr>
            <a:normAutofit/>
          </a:bodyPr>
          <a:lstStyle/>
          <a:p>
            <a:pPr algn="ctr"/>
            <a:r>
              <a:rPr lang="fa-IR" sz="4000" b="1" i="0" u="none" strike="noStrike" baseline="0" dirty="0">
                <a:solidFill>
                  <a:srgbClr val="00B050"/>
                </a:solidFill>
                <a:latin typeface="BZarBold"/>
                <a:cs typeface="B Zar" panose="00000400000000000000" pitchFamily="2" charset="-78"/>
              </a:rPr>
              <a:t>سطوح نگهداری</a:t>
            </a:r>
            <a:endParaRPr lang="fa-IR" sz="8000"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584151FB-301D-8742-E864-7D7A136E7514}"/>
              </a:ext>
            </a:extLst>
          </p:cNvPr>
          <p:cNvSpPr>
            <a:spLocks noGrp="1"/>
          </p:cNvSpPr>
          <p:nvPr>
            <p:ph idx="1"/>
          </p:nvPr>
        </p:nvSpPr>
        <p:spPr>
          <a:xfrm>
            <a:off x="0" y="1843550"/>
            <a:ext cx="12192000" cy="5014450"/>
          </a:xfrm>
        </p:spPr>
        <p:txBody>
          <a:bodyPr>
            <a:normAutofit/>
          </a:bodyPr>
          <a:lstStyle/>
          <a:p>
            <a:pPr marL="0" indent="0" algn="r" rtl="1">
              <a:lnSpc>
                <a:spcPct val="300000"/>
              </a:lnSpc>
              <a:buNone/>
            </a:pPr>
            <a:r>
              <a:rPr lang="fa-IR" sz="2400" b="1" i="0" u="none" strike="noStrike" baseline="0" dirty="0">
                <a:solidFill>
                  <a:srgbClr val="FF0000"/>
                </a:solidFill>
                <a:latin typeface="BLotusBold"/>
                <a:cs typeface="B Zar" panose="00000400000000000000" pitchFamily="2" charset="-78"/>
              </a:rPr>
              <a:t>سطح اول: </a:t>
            </a:r>
            <a:r>
              <a:rPr lang="fa-IR" sz="2400" b="1" i="0" u="none" strike="noStrike" baseline="0" dirty="0">
                <a:latin typeface="BLotus"/>
                <a:cs typeface="B Zar" panose="00000400000000000000" pitchFamily="2" charset="-78"/>
              </a:rPr>
              <a:t>بوسیله کاربر تجهیزات پزشکی (نگهداشت روزانه)</a:t>
            </a:r>
            <a:endParaRPr lang="en-US" sz="2400" b="1" i="0" u="none" strike="noStrike" baseline="0" dirty="0">
              <a:latin typeface="BLotus"/>
              <a:cs typeface="B Zar" panose="00000400000000000000" pitchFamily="2" charset="-78"/>
            </a:endParaRPr>
          </a:p>
          <a:p>
            <a:pPr marL="0" indent="0" algn="r" rtl="1">
              <a:lnSpc>
                <a:spcPct val="300000"/>
              </a:lnSpc>
              <a:buNone/>
            </a:pPr>
            <a:r>
              <a:rPr lang="fa-IR" sz="2400" b="1" i="0" u="none" strike="noStrike" baseline="0" dirty="0">
                <a:solidFill>
                  <a:srgbClr val="FF0000"/>
                </a:solidFill>
                <a:latin typeface="BLotusBold"/>
                <a:cs typeface="B Zar" panose="00000400000000000000" pitchFamily="2" charset="-78"/>
              </a:rPr>
              <a:t>سطح دوم: </a:t>
            </a:r>
            <a:r>
              <a:rPr lang="fa-IR" sz="2400" b="1" i="0" u="none" strike="noStrike" baseline="0" dirty="0">
                <a:latin typeface="BLotus"/>
                <a:cs typeface="B Zar" panose="00000400000000000000" pitchFamily="2" charset="-78"/>
              </a:rPr>
              <a:t>به وسیله کارکنان داخل واحد بهداشتی </a:t>
            </a:r>
            <a:r>
              <a:rPr lang="fa-IR" sz="2000" b="1" i="0" u="none" strike="noStrike" baseline="0" dirty="0">
                <a:latin typeface="BLotus"/>
                <a:cs typeface="B Zar" panose="00000400000000000000" pitchFamily="2" charset="-78"/>
              </a:rPr>
              <a:t>(کارشناسان و تکنسین های واحد مهندسی تجهیزات پزشکی)</a:t>
            </a:r>
          </a:p>
          <a:p>
            <a:pPr marL="0" indent="0" algn="r" rtl="1">
              <a:lnSpc>
                <a:spcPct val="300000"/>
              </a:lnSpc>
              <a:buNone/>
            </a:pPr>
            <a:r>
              <a:rPr lang="fa-IR" sz="2400" b="1" i="0" u="none" strike="noStrike" baseline="0" dirty="0">
                <a:solidFill>
                  <a:srgbClr val="FF0000"/>
                </a:solidFill>
                <a:latin typeface="BLotusBold"/>
                <a:cs typeface="B Zar" panose="00000400000000000000" pitchFamily="2" charset="-78"/>
              </a:rPr>
              <a:t>سطح سوم: </a:t>
            </a:r>
            <a:r>
              <a:rPr lang="fa-IR" sz="2400" b="1" i="0" u="none" strike="noStrike" baseline="0" dirty="0">
                <a:latin typeface="BLotus"/>
                <a:cs typeface="B Zar" panose="00000400000000000000" pitchFamily="2" charset="-78"/>
              </a:rPr>
              <a:t>به وسیله کارکنان خارج از واحد بهداشتی </a:t>
            </a:r>
            <a:r>
              <a:rPr lang="fa-IR" sz="2000" b="1" i="0" u="none" strike="noStrike" baseline="0" dirty="0">
                <a:latin typeface="BLotus"/>
                <a:cs typeface="B Zar" panose="00000400000000000000" pitchFamily="2" charset="-78"/>
              </a:rPr>
              <a:t>(تولیدکننده، شرکت های نمایندگی آنها، شرکت های مهندسی تجهیزات پزشکی ثالث، تعمیرکاران حرفه ای و تعمیر در کارگاه های مجهز تجهیزات پزشکی)</a:t>
            </a:r>
            <a:endParaRPr lang="fa-IR" sz="3600" b="1" dirty="0">
              <a:cs typeface="B Zar" panose="00000400000000000000" pitchFamily="2" charset="-78"/>
            </a:endParaRPr>
          </a:p>
        </p:txBody>
      </p:sp>
      <p:grpSp>
        <p:nvGrpSpPr>
          <p:cNvPr id="4" name="Group 3">
            <a:extLst>
              <a:ext uri="{FF2B5EF4-FFF2-40B4-BE49-F238E27FC236}">
                <a16:creationId xmlns:a16="http://schemas.microsoft.com/office/drawing/2014/main" id="{583C16E0-C7AD-A55C-7E9F-F8852414D5E5}"/>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8A70877A-85BB-A6A3-6E13-21F92704DE5B}"/>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31C4F607-0550-B321-278D-F49BB40E0F69}"/>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131984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69FA1-DC96-3F0D-3A75-6690125D95DE}"/>
              </a:ext>
            </a:extLst>
          </p:cNvPr>
          <p:cNvSpPr>
            <a:spLocks noGrp="1"/>
          </p:cNvSpPr>
          <p:nvPr>
            <p:ph type="title"/>
          </p:nvPr>
        </p:nvSpPr>
        <p:spPr>
          <a:xfrm>
            <a:off x="5080820" y="1515498"/>
            <a:ext cx="7111180" cy="888488"/>
          </a:xfrm>
        </p:spPr>
        <p:txBody>
          <a:bodyPr>
            <a:normAutofit/>
          </a:bodyPr>
          <a:lstStyle/>
          <a:p>
            <a:pPr algn="ctr"/>
            <a:r>
              <a:rPr lang="fa-IR" sz="2800" b="1" i="0" u="none" strike="noStrike" baseline="0" dirty="0">
                <a:solidFill>
                  <a:srgbClr val="00B050"/>
                </a:solidFill>
                <a:latin typeface="BZarBold"/>
                <a:cs typeface="B Zar" panose="00000400000000000000" pitchFamily="2" charset="-78"/>
              </a:rPr>
              <a:t>نگهداشت را می توان به دو نوع کلی تقسیم کرد :</a:t>
            </a:r>
            <a:endParaRPr lang="fa-IR" sz="6000"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8117E1D3-FAC4-9121-1866-0A5A6B495789}"/>
              </a:ext>
            </a:extLst>
          </p:cNvPr>
          <p:cNvSpPr>
            <a:spLocks noGrp="1"/>
          </p:cNvSpPr>
          <p:nvPr>
            <p:ph idx="1"/>
          </p:nvPr>
        </p:nvSpPr>
        <p:spPr>
          <a:xfrm>
            <a:off x="235974" y="2168013"/>
            <a:ext cx="11720052" cy="4218040"/>
          </a:xfrm>
        </p:spPr>
        <p:txBody>
          <a:bodyPr>
            <a:normAutofit/>
          </a:bodyPr>
          <a:lstStyle/>
          <a:p>
            <a:pPr marL="0" indent="0" algn="just" rtl="1">
              <a:lnSpc>
                <a:spcPct val="200000"/>
              </a:lnSpc>
              <a:buNone/>
            </a:pPr>
            <a:r>
              <a:rPr lang="fa-IR" sz="1800" b="1" i="0" u="none" strike="noStrike" baseline="0" dirty="0">
                <a:solidFill>
                  <a:srgbClr val="FF0000"/>
                </a:solidFill>
                <a:latin typeface="BLotusBold"/>
                <a:cs typeface="B Zar" panose="00000400000000000000" pitchFamily="2" charset="-78"/>
              </a:rPr>
              <a:t>الف) نگهداشت پیشگیرانه: </a:t>
            </a:r>
            <a:r>
              <a:rPr lang="fa-IR" sz="2000" b="0" i="0" u="none" strike="noStrike" baseline="0" dirty="0">
                <a:latin typeface="BLotus"/>
                <a:cs typeface="B Zar" panose="00000400000000000000" pitchFamily="2" charset="-78"/>
              </a:rPr>
              <a:t>این نوع نگهداشت با </a:t>
            </a:r>
            <a:r>
              <a:rPr lang="fa-IR" sz="2000" b="0" i="0" u="none" strike="noStrike" baseline="0" dirty="0">
                <a:solidFill>
                  <a:srgbClr val="FF0000"/>
                </a:solidFill>
                <a:latin typeface="BLotus"/>
                <a:cs typeface="B Zar" panose="00000400000000000000" pitchFamily="2" charset="-78"/>
              </a:rPr>
              <a:t>بازدید در فواصل زمانی از پیش تعیین شده یا طبق معیارهای معین </a:t>
            </a:r>
            <a:r>
              <a:rPr lang="fa-IR" sz="2000" b="0" i="0" u="none" strike="noStrike" baseline="0" dirty="0">
                <a:latin typeface="BLotus"/>
                <a:cs typeface="B Zar" panose="00000400000000000000" pitchFamily="2" charset="-78"/>
              </a:rPr>
              <a:t>صورت می گیرد تا احتمال وقفه در فعالیت دستگاه کاهش یابد. فواصل زمانی این بازدیدها باید حتی المقدور طبق نظر شرکت سازنده دستگاه باشد. در پایان هر دو بازدید بهتر است گزارشی از وضعیت تجهیزات ارائه شود. برای کنترل بهتر باید برچسب معینی حاکی از بازدید با تاریخ بازدید روی آن نصب شود و در هر بازدید تعویض شود.</a:t>
            </a:r>
          </a:p>
          <a:p>
            <a:pPr marL="0" indent="0" algn="just" rtl="1">
              <a:lnSpc>
                <a:spcPct val="200000"/>
              </a:lnSpc>
              <a:buNone/>
            </a:pPr>
            <a:endParaRPr lang="fa-IR" sz="1800" b="1" i="0" u="none" strike="noStrike" baseline="0" dirty="0">
              <a:latin typeface="BLotusBold"/>
              <a:cs typeface="B Zar" panose="00000400000000000000" pitchFamily="2" charset="-78"/>
            </a:endParaRPr>
          </a:p>
          <a:p>
            <a:pPr marL="0" indent="0" algn="just" rtl="1">
              <a:lnSpc>
                <a:spcPct val="200000"/>
              </a:lnSpc>
              <a:buNone/>
            </a:pPr>
            <a:r>
              <a:rPr lang="fa-IR" sz="1800" b="1" i="0" u="none" strike="noStrike" baseline="0" dirty="0">
                <a:solidFill>
                  <a:srgbClr val="FF0000"/>
                </a:solidFill>
                <a:latin typeface="BLotusBold"/>
                <a:cs typeface="B Zar" panose="00000400000000000000" pitchFamily="2" charset="-78"/>
              </a:rPr>
              <a:t>ب) نگهداشت اصلاحی: </a:t>
            </a:r>
            <a:r>
              <a:rPr lang="fa-IR" sz="2000" b="0" i="0" u="none" strike="noStrike" baseline="0" dirty="0">
                <a:latin typeface="BLotus"/>
                <a:cs typeface="B Zar" panose="00000400000000000000" pitchFamily="2" charset="-78"/>
              </a:rPr>
              <a:t>این نگهداشت</a:t>
            </a:r>
            <a:r>
              <a:rPr lang="fa-IR" sz="2000" b="0" i="0" u="none" strike="noStrike" baseline="0" dirty="0">
                <a:solidFill>
                  <a:srgbClr val="FF0000"/>
                </a:solidFill>
                <a:latin typeface="BLotus"/>
                <a:cs typeface="B Zar" panose="00000400000000000000" pitchFamily="2" charset="-78"/>
              </a:rPr>
              <a:t> بعد از خرابی دستگاه </a:t>
            </a:r>
            <a:r>
              <a:rPr lang="fa-IR" sz="2000" b="0" i="0" u="none" strike="noStrike" baseline="0" dirty="0">
                <a:latin typeface="BLotus"/>
                <a:cs typeface="B Zar" panose="00000400000000000000" pitchFamily="2" charset="-78"/>
              </a:rPr>
              <a:t>و به طور بازگرداندن دستگاه به وضعیت و شرایط لازم برای فعالیت صورت می گیرد. در هر بار تعمیر باید گزارش تنظیم شود و در تاریخچه دستگاه ثبت شود. نگهداری پیشگیرانه و اصلاحی باید قسمتی از برنامه نگهداری و مدیریت کلی باشد.</a:t>
            </a:r>
            <a:endParaRPr lang="fa-IR" dirty="0">
              <a:cs typeface="B Zar" panose="00000400000000000000" pitchFamily="2" charset="-78"/>
            </a:endParaRPr>
          </a:p>
        </p:txBody>
      </p:sp>
      <p:grpSp>
        <p:nvGrpSpPr>
          <p:cNvPr id="4" name="Group 3">
            <a:extLst>
              <a:ext uri="{FF2B5EF4-FFF2-40B4-BE49-F238E27FC236}">
                <a16:creationId xmlns:a16="http://schemas.microsoft.com/office/drawing/2014/main" id="{165076A9-B8BF-B21D-810A-62EFB4885F2A}"/>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E2AD89E2-2247-BF09-A470-B40D93BAEA59}"/>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54CC14AA-0D51-C5A0-69F1-5CA1F58E718F}"/>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3855332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62E1A-3C12-6EA6-C522-061B71E3783E}"/>
              </a:ext>
            </a:extLst>
          </p:cNvPr>
          <p:cNvSpPr>
            <a:spLocks noGrp="1"/>
          </p:cNvSpPr>
          <p:nvPr>
            <p:ph type="ctrTitle"/>
          </p:nvPr>
        </p:nvSpPr>
        <p:spPr>
          <a:xfrm>
            <a:off x="589936" y="1743520"/>
            <a:ext cx="11602064" cy="870154"/>
          </a:xfrm>
        </p:spPr>
        <p:txBody>
          <a:bodyPr>
            <a:normAutofit/>
          </a:bodyPr>
          <a:lstStyle/>
          <a:p>
            <a:r>
              <a:rPr lang="fa-IR" sz="3200" b="1" i="0" u="none" strike="noStrike" baseline="0" dirty="0">
                <a:solidFill>
                  <a:srgbClr val="00B050"/>
                </a:solidFill>
                <a:latin typeface="BNazanin"/>
                <a:cs typeface="B Zar" panose="00000400000000000000" pitchFamily="2" charset="-78"/>
              </a:rPr>
              <a:t>به طور کلی فرآیند نگهداري تؤام با پیشگیري (کلی و جزیی) چهار مرحله دارد :</a:t>
            </a:r>
            <a:endParaRPr lang="fa-IR" sz="8000" b="1" dirty="0">
              <a:solidFill>
                <a:srgbClr val="00B050"/>
              </a:solidFill>
              <a:cs typeface="B Zar" panose="00000400000000000000" pitchFamily="2" charset="-78"/>
            </a:endParaRPr>
          </a:p>
        </p:txBody>
      </p:sp>
      <p:sp>
        <p:nvSpPr>
          <p:cNvPr id="3" name="Subtitle 2">
            <a:extLst>
              <a:ext uri="{FF2B5EF4-FFF2-40B4-BE49-F238E27FC236}">
                <a16:creationId xmlns:a16="http://schemas.microsoft.com/office/drawing/2014/main" id="{44040AC4-69A9-345C-AF91-950203B3BD12}"/>
              </a:ext>
            </a:extLst>
          </p:cNvPr>
          <p:cNvSpPr>
            <a:spLocks noGrp="1"/>
          </p:cNvSpPr>
          <p:nvPr>
            <p:ph type="subTitle" idx="1"/>
          </p:nvPr>
        </p:nvSpPr>
        <p:spPr>
          <a:xfrm>
            <a:off x="147485" y="2728452"/>
            <a:ext cx="11931444" cy="3790334"/>
          </a:xfrm>
        </p:spPr>
        <p:txBody>
          <a:bodyPr>
            <a:normAutofit/>
          </a:bodyPr>
          <a:lstStyle/>
          <a:p>
            <a:pPr algn="r">
              <a:lnSpc>
                <a:spcPct val="300000"/>
              </a:lnSpc>
            </a:pPr>
            <a:r>
              <a:rPr lang="fa-IR" sz="1800" b="1" i="0" u="none" strike="noStrike" baseline="0" dirty="0">
                <a:solidFill>
                  <a:srgbClr val="FF0000"/>
                </a:solidFill>
                <a:latin typeface="BNazanin"/>
                <a:cs typeface="B Zar" panose="00000400000000000000" pitchFamily="2" charset="-78"/>
              </a:rPr>
              <a:t>الف) بازرسی مشاهده اي: </a:t>
            </a:r>
            <a:r>
              <a:rPr lang="fa-IR" sz="1800" b="1" i="0" u="none" strike="noStrike" baseline="0" dirty="0">
                <a:latin typeface="BNazanin"/>
                <a:cs typeface="B Zar" panose="00000400000000000000" pitchFamily="2" charset="-78"/>
              </a:rPr>
              <a:t>(دستگاه فاقد ترک یا آسیب فیزیکی باشد- کابل برق یک دستگاه سالم باشد-عقربه دستگاه فشارخون روی صفر باشد)</a:t>
            </a:r>
            <a:endParaRPr lang="en-US" sz="1800" b="1" i="0" u="none" strike="noStrike" baseline="0" dirty="0">
              <a:latin typeface="BNazanin"/>
              <a:cs typeface="B Zar" panose="00000400000000000000" pitchFamily="2" charset="-78"/>
            </a:endParaRPr>
          </a:p>
          <a:p>
            <a:pPr algn="r">
              <a:lnSpc>
                <a:spcPct val="300000"/>
              </a:lnSpc>
            </a:pPr>
            <a:r>
              <a:rPr lang="fa-IR" sz="1800" b="1" i="0" u="none" strike="noStrike" baseline="0" dirty="0">
                <a:solidFill>
                  <a:srgbClr val="FF0000"/>
                </a:solidFill>
                <a:latin typeface="BNazanin"/>
                <a:cs typeface="B Zar" panose="00000400000000000000" pitchFamily="2" charset="-78"/>
              </a:rPr>
              <a:t>ب) تمیز کردن: </a:t>
            </a:r>
            <a:r>
              <a:rPr lang="fa-IR" sz="1800" b="1" i="0" u="none" strike="noStrike" baseline="0" dirty="0">
                <a:latin typeface="BNazanin"/>
                <a:cs typeface="B Zar" panose="00000400000000000000" pitchFamily="2" charset="-78"/>
              </a:rPr>
              <a:t>(نظافت وگند زدایی)</a:t>
            </a:r>
          </a:p>
          <a:p>
            <a:pPr algn="r">
              <a:lnSpc>
                <a:spcPct val="300000"/>
              </a:lnSpc>
            </a:pPr>
            <a:r>
              <a:rPr lang="fa-IR" sz="1800" b="1" i="0" u="none" strike="noStrike" baseline="0" dirty="0">
                <a:solidFill>
                  <a:srgbClr val="FF0000"/>
                </a:solidFill>
                <a:latin typeface="BNazanin"/>
                <a:cs typeface="B Zar" panose="00000400000000000000" pitchFamily="2" charset="-78"/>
              </a:rPr>
              <a:t>ج) آزمون عملکرد</a:t>
            </a:r>
            <a:r>
              <a:rPr lang="fa-IR" sz="1800" b="1" dirty="0">
                <a:solidFill>
                  <a:srgbClr val="FF0000"/>
                </a:solidFill>
                <a:latin typeface="BNazanin"/>
                <a:cs typeface="B Zar" panose="00000400000000000000" pitchFamily="2" charset="-78"/>
              </a:rPr>
              <a:t>:</a:t>
            </a:r>
            <a:r>
              <a:rPr lang="fa-IR" sz="1800" b="1" dirty="0">
                <a:latin typeface="BNazanin"/>
                <a:cs typeface="B Zar" panose="00000400000000000000" pitchFamily="2" charset="-78"/>
              </a:rPr>
              <a:t> (بخشهای مختلف دستگاه فشارخون عملکرد درستی دارند مثلا: پیچ سفت نیست- پمپ بخوبی کار می کند و..) </a:t>
            </a:r>
            <a:endParaRPr lang="fa-IR" sz="1800" b="1" i="0" u="none" strike="noStrike" baseline="0" dirty="0">
              <a:latin typeface="BNazanin"/>
              <a:cs typeface="B Zar" panose="00000400000000000000" pitchFamily="2" charset="-78"/>
            </a:endParaRPr>
          </a:p>
          <a:p>
            <a:pPr algn="r">
              <a:lnSpc>
                <a:spcPct val="300000"/>
              </a:lnSpc>
            </a:pPr>
            <a:r>
              <a:rPr lang="fa-IR" sz="1800" b="1" i="0" u="none" strike="noStrike" baseline="0" dirty="0">
                <a:solidFill>
                  <a:srgbClr val="FF0000"/>
                </a:solidFill>
                <a:latin typeface="BNazanin"/>
                <a:cs typeface="B Zar" panose="00000400000000000000" pitchFamily="2" charset="-78"/>
              </a:rPr>
              <a:t>د) آزمون ایمنی: </a:t>
            </a:r>
            <a:r>
              <a:rPr lang="fa-IR" sz="1800" b="1" i="0" u="none" strike="noStrike" baseline="0" dirty="0">
                <a:latin typeface="BNazanin"/>
                <a:cs typeface="B Zar" panose="00000400000000000000" pitchFamily="2" charset="-78"/>
              </a:rPr>
              <a:t>(برخی از تجهیزات برای بیمار و کاربر میتوانند خطر آفرین باشند.مثلا سیم ارت اتوکلاو متصل شده؟ یا اتصال کوتاه نیست؟)</a:t>
            </a:r>
            <a:endParaRPr lang="fa-IR" b="1" dirty="0">
              <a:cs typeface="B Zar" panose="00000400000000000000" pitchFamily="2" charset="-78"/>
            </a:endParaRPr>
          </a:p>
        </p:txBody>
      </p:sp>
      <p:grpSp>
        <p:nvGrpSpPr>
          <p:cNvPr id="4" name="Group 3">
            <a:extLst>
              <a:ext uri="{FF2B5EF4-FFF2-40B4-BE49-F238E27FC236}">
                <a16:creationId xmlns:a16="http://schemas.microsoft.com/office/drawing/2014/main" id="{95E40A5C-137F-F927-1943-36CB5EDA2730}"/>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C14FE08B-923A-4C70-9C04-24DEB2B84F69}"/>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B4A1E006-04BC-5131-A311-09FB7920A547}"/>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3783207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2DD06-1C78-A4DA-F66C-6A7810BD00EA}"/>
              </a:ext>
            </a:extLst>
          </p:cNvPr>
          <p:cNvSpPr>
            <a:spLocks noGrp="1"/>
          </p:cNvSpPr>
          <p:nvPr>
            <p:ph type="title"/>
          </p:nvPr>
        </p:nvSpPr>
        <p:spPr>
          <a:xfrm>
            <a:off x="6248400" y="1648235"/>
            <a:ext cx="5712542" cy="1035971"/>
          </a:xfrm>
        </p:spPr>
        <p:txBody>
          <a:bodyPr>
            <a:normAutofit/>
          </a:bodyPr>
          <a:lstStyle/>
          <a:p>
            <a:pPr algn="ctr" rtl="1"/>
            <a:r>
              <a:rPr lang="fa-IR" b="1" dirty="0">
                <a:solidFill>
                  <a:srgbClr val="00B050"/>
                </a:solidFill>
                <a:latin typeface="BNazanin,Bold"/>
                <a:cs typeface="B Zar" panose="00000400000000000000" pitchFamily="2" charset="-78"/>
              </a:rPr>
              <a:t>بازرسی مشاهده‌اي</a:t>
            </a:r>
            <a:endParaRPr lang="fa-IR" dirty="0">
              <a:solidFill>
                <a:srgbClr val="00B050"/>
              </a:solidFill>
              <a:cs typeface="B Zar" panose="00000400000000000000" pitchFamily="2" charset="-78"/>
            </a:endParaRPr>
          </a:p>
        </p:txBody>
      </p:sp>
      <p:sp>
        <p:nvSpPr>
          <p:cNvPr id="3" name="Content Placeholder 2">
            <a:extLst>
              <a:ext uri="{FF2B5EF4-FFF2-40B4-BE49-F238E27FC236}">
                <a16:creationId xmlns:a16="http://schemas.microsoft.com/office/drawing/2014/main" id="{D8E7E4D4-93F9-35B2-2F25-A94F135F21B9}"/>
              </a:ext>
            </a:extLst>
          </p:cNvPr>
          <p:cNvSpPr>
            <a:spLocks noGrp="1"/>
          </p:cNvSpPr>
          <p:nvPr>
            <p:ph idx="1"/>
          </p:nvPr>
        </p:nvSpPr>
        <p:spPr>
          <a:xfrm>
            <a:off x="629265" y="2506662"/>
            <a:ext cx="10933470" cy="4351338"/>
          </a:xfrm>
        </p:spPr>
        <p:txBody>
          <a:bodyPr/>
          <a:lstStyle/>
          <a:p>
            <a:pPr marL="0" indent="0" algn="r" rtl="1">
              <a:lnSpc>
                <a:spcPct val="200000"/>
              </a:lnSpc>
              <a:buNone/>
            </a:pPr>
            <a:r>
              <a:rPr lang="fa-IR" sz="1800" b="0" i="0" u="none" strike="noStrike" baseline="0" dirty="0">
                <a:latin typeface="BNazanin"/>
                <a:cs typeface="B Zar" panose="00000400000000000000" pitchFamily="2" charset="-78"/>
              </a:rPr>
              <a:t>در این بازرسی براي تعیین مشکلات موجود در دستگاههاي پزشکی از روش مشاهده مستقیم استفاده میشود.در این امر با دیدن و معاینه ظاهري قسمتهاي داخلی و خارجی دستگاههاي پزشکی انجام میشود . </a:t>
            </a:r>
          </a:p>
          <a:p>
            <a:pPr marL="0" indent="0" algn="ctr" rtl="1">
              <a:lnSpc>
                <a:spcPct val="200000"/>
              </a:lnSpc>
              <a:buNone/>
            </a:pPr>
            <a:r>
              <a:rPr lang="fa-IR" sz="2400" b="0" i="0" u="none" strike="noStrike" baseline="0" dirty="0">
                <a:solidFill>
                  <a:srgbClr val="FF0000"/>
                </a:solidFill>
                <a:latin typeface="BNazanin"/>
                <a:cs typeface="B Zar" panose="00000400000000000000" pitchFamily="2" charset="-78"/>
              </a:rPr>
              <a:t>در هنگام بازرسی مشاهدهاي باید به موارد زیر توجه کرد :</a:t>
            </a:r>
          </a:p>
          <a:p>
            <a:pPr marL="0" indent="0" algn="r" rtl="1">
              <a:lnSpc>
                <a:spcPct val="200000"/>
              </a:lnSpc>
              <a:buNone/>
            </a:pPr>
            <a:r>
              <a:rPr lang="fa-IR" sz="1800" b="0" i="0" u="none" strike="noStrike" baseline="0" dirty="0">
                <a:latin typeface="BNazanin"/>
                <a:cs typeface="B Zar" panose="00000400000000000000" pitchFamily="2" charset="-78"/>
              </a:rPr>
              <a:t>فرو رفتگیها ، برآمدگیها ، علامتهاي کاهش جریان الکتریکی ، نشت مایع ، سیمهاي فرسوده ،پلاكهاي شکسته ، نصب نادرست تجهیزات پزشکی ، فیلتر هاي کثیف و کلیه اشکالاتی که موجب عمل کرد بد دستگاه میشود.</a:t>
            </a:r>
            <a:endParaRPr lang="fa-IR" dirty="0">
              <a:cs typeface="B Zar" panose="00000400000000000000" pitchFamily="2" charset="-78"/>
            </a:endParaRPr>
          </a:p>
        </p:txBody>
      </p:sp>
      <p:grpSp>
        <p:nvGrpSpPr>
          <p:cNvPr id="4" name="Group 3">
            <a:extLst>
              <a:ext uri="{FF2B5EF4-FFF2-40B4-BE49-F238E27FC236}">
                <a16:creationId xmlns:a16="http://schemas.microsoft.com/office/drawing/2014/main" id="{8CB70560-ED79-371A-A211-5BDCA0C25631}"/>
              </a:ext>
            </a:extLst>
          </p:cNvPr>
          <p:cNvGrpSpPr/>
          <p:nvPr/>
        </p:nvGrpSpPr>
        <p:grpSpPr>
          <a:xfrm>
            <a:off x="-82060" y="21572"/>
            <a:ext cx="12245629" cy="2081237"/>
            <a:chOff x="-82060" y="21572"/>
            <a:chExt cx="12245629" cy="2081237"/>
          </a:xfrm>
        </p:grpSpPr>
        <p:pic>
          <p:nvPicPr>
            <p:cNvPr id="5" name="Picture 4">
              <a:extLst>
                <a:ext uri="{FF2B5EF4-FFF2-40B4-BE49-F238E27FC236}">
                  <a16:creationId xmlns:a16="http://schemas.microsoft.com/office/drawing/2014/main" id="{B093C97E-5D5B-8AC4-8E7C-9C50D08557A7}"/>
                </a:ext>
              </a:extLst>
            </p:cNvPr>
            <p:cNvPicPr>
              <a:picLocks noChangeAspect="1"/>
            </p:cNvPicPr>
            <p:nvPr/>
          </p:nvPicPr>
          <p:blipFill rotWithShape="1">
            <a:blip r:embed="rId2"/>
            <a:srcRect l="14864" t="43719" r="12971" b="12602"/>
            <a:stretch/>
          </p:blipFill>
          <p:spPr bwMode="auto">
            <a:xfrm>
              <a:off x="-82060" y="21572"/>
              <a:ext cx="12245629" cy="2081237"/>
            </a:xfrm>
            <a:prstGeom prst="rect">
              <a:avLst/>
            </a:prstGeom>
            <a:noFill/>
            <a:ln w="9525">
              <a:noFill/>
              <a:miter lim="800000"/>
              <a:headEnd/>
              <a:tailEnd/>
            </a:ln>
          </p:spPr>
        </p:pic>
        <p:sp>
          <p:nvSpPr>
            <p:cNvPr id="6" name="Text Box 8">
              <a:extLst>
                <a:ext uri="{FF2B5EF4-FFF2-40B4-BE49-F238E27FC236}">
                  <a16:creationId xmlns:a16="http://schemas.microsoft.com/office/drawing/2014/main" id="{A8CB8334-9DDD-7FEF-94F7-CDD49D36234C}"/>
                </a:ext>
              </a:extLst>
            </p:cNvPr>
            <p:cNvSpPr txBox="1"/>
            <p:nvPr/>
          </p:nvSpPr>
          <p:spPr>
            <a:xfrm>
              <a:off x="1471664" y="97360"/>
              <a:ext cx="2961005" cy="762000"/>
            </a:xfrm>
            <a:prstGeom prst="rect">
              <a:avLst/>
            </a:prstGeom>
            <a:no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algn="ctr"/>
              <a:r>
                <a:rPr lang="fa-IR" sz="14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معاونت بهداشتی دانشگاه علوم پزشکی کرمان</a:t>
              </a:r>
              <a:endParaRPr lang="en-US" sz="1200" dirty="0">
                <a:effectLst/>
                <a:latin typeface="Times New Roman" panose="02020603050405020304" pitchFamily="18" charset="0"/>
                <a:ea typeface="Times New Roman" panose="02020603050405020304" pitchFamily="18" charset="0"/>
              </a:endParaRPr>
            </a:p>
            <a:p>
              <a:pPr algn="ctr"/>
              <a:r>
                <a:rPr lang="fa-IR" sz="1000" b="1" kern="1200" dirty="0">
                  <a:solidFill>
                    <a:srgbClr val="FFFFFF"/>
                  </a:solidFill>
                  <a:effectLst/>
                  <a:latin typeface="Calibri" panose="020F0502020204030204" pitchFamily="34" charset="0"/>
                  <a:ea typeface="Times New Roman" panose="02020603050405020304" pitchFamily="18" charset="0"/>
                  <a:cs typeface="B Zar" panose="00000400000000000000" pitchFamily="2" charset="-78"/>
                </a:rPr>
                <a:t>           گروه گسترش شبکه-بهبود استاندارد1403  </a:t>
              </a:r>
              <a:endParaRPr lang="en-US" sz="1200" dirty="0">
                <a:effectLst/>
                <a:latin typeface="Times New Roman" panose="02020603050405020304" pitchFamily="18" charset="0"/>
                <a:ea typeface="Times New Roman" panose="02020603050405020304" pitchFamily="18" charset="0"/>
              </a:endParaRPr>
            </a:p>
            <a:p>
              <a:pPr>
                <a:lnSpc>
                  <a:spcPct val="115000"/>
                </a:lnSpc>
                <a:spcAft>
                  <a:spcPts val="1000"/>
                </a:spcAft>
              </a:pPr>
              <a:r>
                <a:rPr lang="en-US" sz="1000" dirty="0">
                  <a:effectLst/>
                  <a:latin typeface="Calibri" panose="020F0502020204030204" pitchFamily="34" charset="0"/>
                  <a:ea typeface="Calibri" panose="020F0502020204030204" pitchFamily="34" charset="0"/>
                  <a:cs typeface="B Zar" panose="00000400000000000000" pitchFamily="2" charset="-78"/>
                </a:rPr>
                <a:t> </a:t>
              </a:r>
            </a:p>
          </p:txBody>
        </p:sp>
      </p:grpSp>
    </p:spTree>
    <p:extLst>
      <p:ext uri="{BB962C8B-B14F-4D97-AF65-F5344CB8AC3E}">
        <p14:creationId xmlns:p14="http://schemas.microsoft.com/office/powerpoint/2010/main" val="20584782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1696</Words>
  <Application>Microsoft Office PowerPoint</Application>
  <PresentationFormat>Widescreen</PresentationFormat>
  <Paragraphs>167</Paragraphs>
  <Slides>34</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34</vt:i4>
      </vt:variant>
    </vt:vector>
  </HeadingPairs>
  <TitlesOfParts>
    <vt:vector size="47" baseType="lpstr">
      <vt:lpstr>Arial</vt:lpstr>
      <vt:lpstr>B Zar</vt:lpstr>
      <vt:lpstr>BLotus</vt:lpstr>
      <vt:lpstr>BLotusBold</vt:lpstr>
      <vt:lpstr>BNazanin</vt:lpstr>
      <vt:lpstr>BNazanin,Bold</vt:lpstr>
      <vt:lpstr>BZarBold</vt:lpstr>
      <vt:lpstr>Calibri</vt:lpstr>
      <vt:lpstr>Calibri Light</vt:lpstr>
      <vt:lpstr>Times New Roman</vt:lpstr>
      <vt:lpstr>Wingdings</vt:lpstr>
      <vt:lpstr>Wingdings-Regular</vt:lpstr>
      <vt:lpstr>Office Theme</vt:lpstr>
      <vt:lpstr>نگهداری پیشگیرانه</vt:lpstr>
      <vt:lpstr>PowerPoint Presentation</vt:lpstr>
      <vt:lpstr>نگهداری پیشگیرانه  PREVENTIVE MAINTANCE  (PM)</vt:lpstr>
      <vt:lpstr>به طور کلی اهداف نگهداشت تجهیزات عبارتند از :</vt:lpstr>
      <vt:lpstr>PowerPoint Presentation</vt:lpstr>
      <vt:lpstr>سطوح نگهداری</vt:lpstr>
      <vt:lpstr>نگهداشت را می توان به دو نوع کلی تقسیم کرد :</vt:lpstr>
      <vt:lpstr>به طور کلی فرآیند نگهداري تؤام با پیشگیري (کلی و جزیی) چهار مرحله دارد :</vt:lpstr>
      <vt:lpstr>بازرسی مشاهده‌اي</vt:lpstr>
      <vt:lpstr>تمیز کردن تجهیزات</vt:lpstr>
      <vt:lpstr>آزمون عملکرد تجهیزات</vt:lpstr>
      <vt:lpstr>آزمون ایمنی تجهیزات</vt:lpstr>
      <vt:lpstr>انواع نگهداری پیشگیرانه</vt:lpstr>
      <vt:lpstr>PowerPoint Presentation</vt:lpstr>
      <vt:lpstr>چه زمانی؟ </vt:lpstr>
      <vt:lpstr>در کجا؟ </vt:lpstr>
      <vt:lpstr>توسط چه کسی؟</vt:lpstr>
      <vt:lpstr>اهداف تعمیر و نگهداری پیشگیرانه</vt:lpstr>
      <vt:lpstr>PowerPoint Presentation</vt:lpstr>
      <vt:lpstr>PowerPoint Presentation</vt:lpstr>
      <vt:lpstr>برای اجرای نگهداشت اثربخش ، فراهم نمودن شرایط زیر الزامی است: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طور کلی اهداف نگهداشت تجهیزات عبارتند از :</dc:title>
  <dc:creator>عباس پورشریفی</dc:creator>
  <cp:lastModifiedBy>عباس پورشریفی</cp:lastModifiedBy>
  <cp:revision>26</cp:revision>
  <dcterms:created xsi:type="dcterms:W3CDTF">2024-07-03T02:59:10Z</dcterms:created>
  <dcterms:modified xsi:type="dcterms:W3CDTF">2024-07-23T05:08:39Z</dcterms:modified>
</cp:coreProperties>
</file>