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1" r:id="rId3"/>
    <p:sldId id="268" r:id="rId4"/>
    <p:sldId id="256" r:id="rId5"/>
    <p:sldId id="257" r:id="rId6"/>
    <p:sldId id="258" r:id="rId7"/>
    <p:sldId id="259" r:id="rId8"/>
    <p:sldId id="260" r:id="rId9"/>
    <p:sldId id="269" r:id="rId10"/>
    <p:sldId id="261" r:id="rId11"/>
    <p:sldId id="263" r:id="rId12"/>
    <p:sldId id="264" r:id="rId13"/>
    <p:sldId id="265" r:id="rId14"/>
    <p:sldId id="266" r:id="rId15"/>
    <p:sldId id="270" r:id="rId16"/>
    <p:sldId id="267" r:id="rId17"/>
    <p:sldId id="293" r:id="rId18"/>
    <p:sldId id="280" r:id="rId19"/>
    <p:sldId id="282" r:id="rId20"/>
    <p:sldId id="283" r:id="rId21"/>
    <p:sldId id="284" r:id="rId22"/>
    <p:sldId id="285" r:id="rId23"/>
    <p:sldId id="273" r:id="rId24"/>
    <p:sldId id="274" r:id="rId25"/>
    <p:sldId id="275" r:id="rId26"/>
    <p:sldId id="276" r:id="rId27"/>
    <p:sldId id="277" r:id="rId28"/>
    <p:sldId id="278" r:id="rId29"/>
    <p:sldId id="289" r:id="rId30"/>
    <p:sldId id="286" r:id="rId31"/>
    <p:sldId id="288" r:id="rId32"/>
    <p:sldId id="291" r:id="rId33"/>
    <p:sldId id="290" r:id="rId34"/>
    <p:sldId id="292" r:id="rId35"/>
    <p:sldId id="272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5438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570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5419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1646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0453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2829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7725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2557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469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006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255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74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0534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815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891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7564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0448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8635F8B-0A56-4906-81C0-35ADB8A3B96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85C774-40ED-4D8E-AABB-47F799B9FB8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320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194517-DAF3-5BF9-36F6-FAC442BAD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73" y="749120"/>
            <a:ext cx="6217621" cy="462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07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F9FA0-D85A-FE2D-D54F-1E7FDB94B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C0AA0-F40A-F3E8-F2B2-645AD083D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2469CC-F92F-B262-706D-B281D09E7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65A3D63-BFB4-C918-9CE4-10EDE623EF24}"/>
              </a:ext>
            </a:extLst>
          </p:cNvPr>
          <p:cNvSpPr/>
          <p:nvPr/>
        </p:nvSpPr>
        <p:spPr>
          <a:xfrm>
            <a:off x="478972" y="3214688"/>
            <a:ext cx="5591628" cy="1130300"/>
          </a:xfrm>
          <a:prstGeom prst="wedgeRectCallout">
            <a:avLst>
              <a:gd name="adj1" fmla="val 125816"/>
              <a:gd name="adj2" fmla="val 40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dirty="0">
              <a:cs typeface="B Zar" panose="00000400000000000000" pitchFamily="2" charset="-78"/>
            </a:endParaRPr>
          </a:p>
          <a:p>
            <a:pPr algn="ctr"/>
            <a:r>
              <a:rPr lang="fa-IR" dirty="0">
                <a:cs typeface="B Zar" panose="00000400000000000000" pitchFamily="2" charset="-78"/>
              </a:rPr>
              <a:t>7- برای تجهیزاتی که تا کنون کنترل کیفی نشده اند تاریخ تقریبی که در شناسنامه تجهیزات با عنوان نصب و راه اندازی ثبت شده است ثبت گردد.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6C0946C2-F6F7-0AFA-1190-D85F6F702C38}"/>
              </a:ext>
            </a:extLst>
          </p:cNvPr>
          <p:cNvSpPr/>
          <p:nvPr/>
        </p:nvSpPr>
        <p:spPr>
          <a:xfrm>
            <a:off x="5921828" y="4905376"/>
            <a:ext cx="2075542" cy="963612"/>
          </a:xfrm>
          <a:prstGeom prst="wedgeRectCallout">
            <a:avLst>
              <a:gd name="adj1" fmla="val 150578"/>
              <a:gd name="adj2" fmla="val -742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8- انتخاب گزینه ثبت</a:t>
            </a:r>
          </a:p>
        </p:txBody>
      </p:sp>
    </p:spTree>
    <p:extLst>
      <p:ext uri="{BB962C8B-B14F-4D97-AF65-F5344CB8AC3E}">
        <p14:creationId xmlns:p14="http://schemas.microsoft.com/office/powerpoint/2010/main" val="561533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EC0E3-8B1D-45D8-04F2-411685504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B1E4D-76CE-ED1D-DBFC-B5B8E8694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D75854-C657-89B2-32FC-1BE49883A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117CCBBE-95E1-DAC5-A0EB-A8B1AE895A7B}"/>
              </a:ext>
            </a:extLst>
          </p:cNvPr>
          <p:cNvSpPr/>
          <p:nvPr/>
        </p:nvSpPr>
        <p:spPr>
          <a:xfrm>
            <a:off x="3062513" y="5480051"/>
            <a:ext cx="2075542" cy="963612"/>
          </a:xfrm>
          <a:prstGeom prst="wedgeRectCallout">
            <a:avLst>
              <a:gd name="adj1" fmla="val 150578"/>
              <a:gd name="adj2" fmla="val -742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9- پس از گزینه ثبت فرم در لیست قابل مشاهده است.</a:t>
            </a:r>
          </a:p>
        </p:txBody>
      </p:sp>
    </p:spTree>
    <p:extLst>
      <p:ext uri="{BB962C8B-B14F-4D97-AF65-F5344CB8AC3E}">
        <p14:creationId xmlns:p14="http://schemas.microsoft.com/office/powerpoint/2010/main" val="905785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5D448-DFC3-76D3-9C2F-F86813CE2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C9B6F-3296-94A4-DE1A-377ACE2AF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9F1F3B-B3F7-C28F-6EA5-FE2CECAB0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160D8E39-2243-53E7-C7A5-BAE97B377621}"/>
              </a:ext>
            </a:extLst>
          </p:cNvPr>
          <p:cNvSpPr/>
          <p:nvPr/>
        </p:nvSpPr>
        <p:spPr>
          <a:xfrm>
            <a:off x="2133600" y="4001294"/>
            <a:ext cx="2075542" cy="963612"/>
          </a:xfrm>
          <a:prstGeom prst="wedgeRectCallout">
            <a:avLst>
              <a:gd name="adj1" fmla="val 170158"/>
              <a:gd name="adj2" fmla="val -1571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10- در صورت نیاز تنظیمات فرم از این قسمت قابل ویرایش هستند.</a:t>
            </a:r>
          </a:p>
        </p:txBody>
      </p:sp>
    </p:spTree>
    <p:extLst>
      <p:ext uri="{BB962C8B-B14F-4D97-AF65-F5344CB8AC3E}">
        <p14:creationId xmlns:p14="http://schemas.microsoft.com/office/powerpoint/2010/main" val="3708636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F192-D0A0-3C4F-30FD-AAD04C3EC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6CFEC-0F08-D5EE-804C-447FE5702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8D53DF-6F4F-F156-F53C-19102152F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14BF48EB-679C-6FFF-A916-7AD3B9B1CD3F}"/>
              </a:ext>
            </a:extLst>
          </p:cNvPr>
          <p:cNvSpPr/>
          <p:nvPr/>
        </p:nvSpPr>
        <p:spPr>
          <a:xfrm>
            <a:off x="5515428" y="3037682"/>
            <a:ext cx="2075542" cy="963612"/>
          </a:xfrm>
          <a:prstGeom prst="wedgeRectCallout">
            <a:avLst>
              <a:gd name="adj1" fmla="val 199530"/>
              <a:gd name="adj2" fmla="val 8540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11- انتخاب گزینه "کنترل کیفی" از منوی اصلی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5D0911F-6B3D-5667-AF9E-A3A0D0F92025}"/>
              </a:ext>
            </a:extLst>
          </p:cNvPr>
          <p:cNvSpPr/>
          <p:nvPr/>
        </p:nvSpPr>
        <p:spPr>
          <a:xfrm>
            <a:off x="5762172" y="4886666"/>
            <a:ext cx="2075542" cy="963612"/>
          </a:xfrm>
          <a:prstGeom prst="wedgeRectCallout">
            <a:avLst>
              <a:gd name="adj1" fmla="val 171558"/>
              <a:gd name="adj2" fmla="val -456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12- انتخاب گزینه " ثبت کنترل کیفی"</a:t>
            </a:r>
          </a:p>
        </p:txBody>
      </p:sp>
    </p:spTree>
    <p:extLst>
      <p:ext uri="{BB962C8B-B14F-4D97-AF65-F5344CB8AC3E}">
        <p14:creationId xmlns:p14="http://schemas.microsoft.com/office/powerpoint/2010/main" val="137907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A57FC-763A-4074-18FD-FDD69783D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CAF5E-18D1-BD59-EED9-3C953F499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392810-1971-9D78-F6E8-6695F76E1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AC0319B-5C78-F279-7AD6-506B1C5C7EB9}"/>
              </a:ext>
            </a:extLst>
          </p:cNvPr>
          <p:cNvSpPr/>
          <p:nvPr/>
        </p:nvSpPr>
        <p:spPr>
          <a:xfrm>
            <a:off x="2264229" y="2602254"/>
            <a:ext cx="6444342" cy="963612"/>
          </a:xfrm>
          <a:prstGeom prst="wedgeRectCallout">
            <a:avLst>
              <a:gd name="adj1" fmla="val -43957"/>
              <a:gd name="adj2" fmla="val 14565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13- انتخاب تجهیز از لیست دستگاههای دارای فرم کنترل کیفی و سپس گزینه فرم عمومی کنترل کیفی .</a:t>
            </a:r>
          </a:p>
          <a:p>
            <a:pPr algn="ctr"/>
            <a:r>
              <a:rPr lang="fa-IR" dirty="0">
                <a:solidFill>
                  <a:srgbClr val="FF0000"/>
                </a:solidFill>
                <a:cs typeface="B Zar" panose="00000400000000000000" pitchFamily="2" charset="-78"/>
              </a:rPr>
              <a:t>البته در صورت زیاد بودن گزینه ها از قسمت جستجو میتوان تجهیز مورد نظر را پیدا کرد.</a:t>
            </a:r>
          </a:p>
        </p:txBody>
      </p:sp>
    </p:spTree>
    <p:extLst>
      <p:ext uri="{BB962C8B-B14F-4D97-AF65-F5344CB8AC3E}">
        <p14:creationId xmlns:p14="http://schemas.microsoft.com/office/powerpoint/2010/main" val="3645860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9C1E7-5CE0-611E-193A-FCA0208A8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8F569-E8F5-6F8F-6738-B32527745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940D8F-6411-921A-7B94-AE73ACBCD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7BA52A97-2E09-40C0-15D8-9C928424CB5D}"/>
              </a:ext>
            </a:extLst>
          </p:cNvPr>
          <p:cNvSpPr/>
          <p:nvPr/>
        </p:nvSpPr>
        <p:spPr>
          <a:xfrm>
            <a:off x="6574971" y="1825625"/>
            <a:ext cx="2075542" cy="963612"/>
          </a:xfrm>
          <a:prstGeom prst="wedgeRectCallout">
            <a:avLst>
              <a:gd name="adj1" fmla="val -78093"/>
              <a:gd name="adj2" fmla="val 4774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14- تعیین تاریخ انجام کنترل کیفی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441A21B9-DDC1-3FA9-7496-45240E0AAFF0}"/>
              </a:ext>
            </a:extLst>
          </p:cNvPr>
          <p:cNvSpPr/>
          <p:nvPr/>
        </p:nvSpPr>
        <p:spPr>
          <a:xfrm>
            <a:off x="1190172" y="4958670"/>
            <a:ext cx="7460341" cy="963612"/>
          </a:xfrm>
          <a:prstGeom prst="wedgeRectCallout">
            <a:avLst>
              <a:gd name="adj1" fmla="val 43721"/>
              <a:gd name="adj2" fmla="val -10287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15- تکمیل فیلدهای"شرکت کالیبراتور"و"هزینه انجام کنترل کیفی"و"انتخاب گزینه مناسب از بخش وضعیت کنترل کیفی"</a:t>
            </a:r>
          </a:p>
        </p:txBody>
      </p:sp>
    </p:spTree>
    <p:extLst>
      <p:ext uri="{BB962C8B-B14F-4D97-AF65-F5344CB8AC3E}">
        <p14:creationId xmlns:p14="http://schemas.microsoft.com/office/powerpoint/2010/main" val="1692539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9C1E7-5CE0-611E-193A-FCA0208A8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8F569-E8F5-6F8F-6738-B32527745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940D8F-6411-921A-7B94-AE73ACBCD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441A21B9-DDC1-3FA9-7496-45240E0AAFF0}"/>
              </a:ext>
            </a:extLst>
          </p:cNvPr>
          <p:cNvSpPr/>
          <p:nvPr/>
        </p:nvSpPr>
        <p:spPr>
          <a:xfrm>
            <a:off x="2481943" y="1825625"/>
            <a:ext cx="7460341" cy="963612"/>
          </a:xfrm>
          <a:prstGeom prst="wedgeRectCallout">
            <a:avLst>
              <a:gd name="adj1" fmla="val 54032"/>
              <a:gd name="adj2" fmla="val 36104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16- بارگذاری مستندات مربوط به انجام کنترل کیفی(فرم گزارش کنترل کیفی که شرکت ذیصلاح به ازای هر تجهیز به شما تحویل داده است)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3AAD37F6-88E1-DB05-1982-7D87587741F3}"/>
              </a:ext>
            </a:extLst>
          </p:cNvPr>
          <p:cNvSpPr/>
          <p:nvPr/>
        </p:nvSpPr>
        <p:spPr>
          <a:xfrm>
            <a:off x="5457371" y="4258355"/>
            <a:ext cx="2202541" cy="675820"/>
          </a:xfrm>
          <a:prstGeom prst="wedgeRectCallout">
            <a:avLst>
              <a:gd name="adj1" fmla="val 110120"/>
              <a:gd name="adj2" fmla="val 2595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17- انتخاب گزینه "ثبت"</a:t>
            </a:r>
          </a:p>
        </p:txBody>
      </p:sp>
    </p:spTree>
    <p:extLst>
      <p:ext uri="{BB962C8B-B14F-4D97-AF65-F5344CB8AC3E}">
        <p14:creationId xmlns:p14="http://schemas.microsoft.com/office/powerpoint/2010/main" val="2372218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5FB96-011C-8C1E-9AB0-CE6284A81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1490816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fa-IR" b="1" dirty="0">
                <a:cs typeface="B Zar" panose="00000400000000000000" pitchFamily="2" charset="-78"/>
              </a:rPr>
              <a:t>مکاتبه شماره1959در این خصوص ارسال شده و یکی از منابع تامین اعتبار 1% مالیات بر ارزش افزوده تعیین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02374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BA58-D79C-C2D4-BEEE-F47696CC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072" y="2735826"/>
            <a:ext cx="10018713" cy="1752599"/>
          </a:xfrm>
        </p:spPr>
        <p:txBody>
          <a:bodyPr>
            <a:normAutofit/>
          </a:bodyPr>
          <a:lstStyle/>
          <a:p>
            <a:r>
              <a:rPr lang="fa-IR" sz="5400" b="1" dirty="0">
                <a:cs typeface="B Zar" panose="00000400000000000000" pitchFamily="2" charset="-78"/>
              </a:rPr>
              <a:t>ثبت </a:t>
            </a:r>
            <a:r>
              <a:rPr lang="fa-IR" sz="5400" b="1" dirty="0">
                <a:solidFill>
                  <a:srgbClr val="FF0000"/>
                </a:solidFill>
                <a:cs typeface="B Zar" panose="00000400000000000000" pitchFamily="2" charset="-78"/>
              </a:rPr>
              <a:t>نگهداری پیشگیرانه </a:t>
            </a:r>
            <a:r>
              <a:rPr lang="en-US" sz="5400" b="1" dirty="0">
                <a:cs typeface="B Zar" panose="00000400000000000000" pitchFamily="2" charset="-78"/>
              </a:rPr>
              <a:t>(PM)</a:t>
            </a:r>
            <a:endParaRPr lang="fa-IR" sz="5400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8284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71910-25C2-FD28-F1DF-F7A2BE8FE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91845B-3477-CED1-708C-5EB3BF38B9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3B4EAB-FC00-F9A2-9ABE-97094A1C1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766170A-F893-25BF-0270-EA587FF6A9B3}"/>
              </a:ext>
            </a:extLst>
          </p:cNvPr>
          <p:cNvSpPr/>
          <p:nvPr/>
        </p:nvSpPr>
        <p:spPr>
          <a:xfrm>
            <a:off x="6719093" y="2316163"/>
            <a:ext cx="2413000" cy="1130300"/>
          </a:xfrm>
          <a:prstGeom prst="wedgeRectCallout">
            <a:avLst>
              <a:gd name="adj1" fmla="val 112325"/>
              <a:gd name="adj2" fmla="val 17148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1- انتخاب گزینه "شناسنامه تجهیزات“و سپس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4C7D78E2-5FB9-6FD7-517B-410ADB4E546D}"/>
              </a:ext>
            </a:extLst>
          </p:cNvPr>
          <p:cNvSpPr/>
          <p:nvPr/>
        </p:nvSpPr>
        <p:spPr>
          <a:xfrm>
            <a:off x="5877265" y="4067176"/>
            <a:ext cx="2413000" cy="1130300"/>
          </a:xfrm>
          <a:prstGeom prst="wedgeRectCallout">
            <a:avLst>
              <a:gd name="adj1" fmla="val 150220"/>
              <a:gd name="adj2" fmla="val 982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انتخاب گزینه "لیست دستگاهها"</a:t>
            </a:r>
          </a:p>
        </p:txBody>
      </p:sp>
    </p:spTree>
    <p:extLst>
      <p:ext uri="{BB962C8B-B14F-4D97-AF65-F5344CB8AC3E}">
        <p14:creationId xmlns:p14="http://schemas.microsoft.com/office/powerpoint/2010/main" val="687379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E515D-C023-D8D9-E40A-5739A877DD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19084"/>
            <a:ext cx="11439831" cy="1636526"/>
          </a:xfrm>
        </p:spPr>
        <p:txBody>
          <a:bodyPr>
            <a:normAutofit/>
          </a:bodyPr>
          <a:lstStyle/>
          <a:p>
            <a:r>
              <a:rPr lang="fa-IR" sz="5400" b="1" dirty="0">
                <a:cs typeface="B Zar" panose="00000400000000000000" pitchFamily="2" charset="-78"/>
              </a:rPr>
              <a:t>ثبت کنترل کیفی و نگهداری پیشگیرانه</a:t>
            </a:r>
          </a:p>
        </p:txBody>
      </p:sp>
    </p:spTree>
    <p:extLst>
      <p:ext uri="{BB962C8B-B14F-4D97-AF65-F5344CB8AC3E}">
        <p14:creationId xmlns:p14="http://schemas.microsoft.com/office/powerpoint/2010/main" val="39262315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08150-32F6-6E72-E16E-3DE20F81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719F0-B46D-D89B-B338-0B076B654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CAF192-FBE7-53D8-9B21-83BE3B181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49C0D658-62F7-FD62-F1DB-7AE7A7F759EF}"/>
              </a:ext>
            </a:extLst>
          </p:cNvPr>
          <p:cNvSpPr/>
          <p:nvPr/>
        </p:nvSpPr>
        <p:spPr>
          <a:xfrm>
            <a:off x="6719093" y="2316163"/>
            <a:ext cx="2413000" cy="1130300"/>
          </a:xfrm>
          <a:prstGeom prst="wedgeRectCallout">
            <a:avLst>
              <a:gd name="adj1" fmla="val -204517"/>
              <a:gd name="adj2" fmla="val 1782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2- انتخاب تجهیز مورد نظراز لیست تجهیزات و انتخاب گزینه مشخصات آن تجهیز</a:t>
            </a:r>
          </a:p>
        </p:txBody>
      </p:sp>
    </p:spTree>
    <p:extLst>
      <p:ext uri="{BB962C8B-B14F-4D97-AF65-F5344CB8AC3E}">
        <p14:creationId xmlns:p14="http://schemas.microsoft.com/office/powerpoint/2010/main" val="3271113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5CEA4-9172-ED76-25C3-BB66B408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C74FA-660B-51F9-9053-3FB2FFBF6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D282-42EB-366D-A6E7-0D04060FB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E93387B1-D01B-D983-6C90-34989AF986D7}"/>
              </a:ext>
            </a:extLst>
          </p:cNvPr>
          <p:cNvSpPr/>
          <p:nvPr/>
        </p:nvSpPr>
        <p:spPr>
          <a:xfrm>
            <a:off x="3378993" y="2298700"/>
            <a:ext cx="2413000" cy="1130300"/>
          </a:xfrm>
          <a:prstGeom prst="wedgeRectCallout">
            <a:avLst>
              <a:gd name="adj1" fmla="val -45570"/>
              <a:gd name="adj2" fmla="val 26587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3- انتخاب گزینه فرم های کنترل کیفی</a:t>
            </a:r>
          </a:p>
        </p:txBody>
      </p:sp>
    </p:spTree>
    <p:extLst>
      <p:ext uri="{BB962C8B-B14F-4D97-AF65-F5344CB8AC3E}">
        <p14:creationId xmlns:p14="http://schemas.microsoft.com/office/powerpoint/2010/main" val="3418682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97706-51AE-DE95-BA38-B5906DB5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2ED8E-FD76-65F5-9E79-43DDB0491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F7C966-C5B6-771A-4275-BF7E678A8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69E3E3C-4377-D91D-5F71-2880B86D365B}"/>
              </a:ext>
            </a:extLst>
          </p:cNvPr>
          <p:cNvSpPr/>
          <p:nvPr/>
        </p:nvSpPr>
        <p:spPr>
          <a:xfrm>
            <a:off x="2841496" y="1987549"/>
            <a:ext cx="2413000" cy="1130300"/>
          </a:xfrm>
          <a:prstGeom prst="wedgeRectCallout">
            <a:avLst>
              <a:gd name="adj1" fmla="val -110188"/>
              <a:gd name="adj2" fmla="val 1581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4- افزودن فرم در قسمت "لیست فرم های نگهداری پیشگیرانه    دستگاه"</a:t>
            </a:r>
          </a:p>
        </p:txBody>
      </p:sp>
    </p:spTree>
    <p:extLst>
      <p:ext uri="{BB962C8B-B14F-4D97-AF65-F5344CB8AC3E}">
        <p14:creationId xmlns:p14="http://schemas.microsoft.com/office/powerpoint/2010/main" val="1289818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15B13-AEF0-8D67-AEC2-FC2965375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B1D39-3E23-300F-79F2-1A50E060E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623870-F7D8-EA36-AE8E-E752A4D93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A5168A2-C238-E74F-443E-C1460C0A7BDA}"/>
              </a:ext>
            </a:extLst>
          </p:cNvPr>
          <p:cNvSpPr/>
          <p:nvPr/>
        </p:nvSpPr>
        <p:spPr>
          <a:xfrm>
            <a:off x="2841496" y="1987549"/>
            <a:ext cx="2413000" cy="1130300"/>
          </a:xfrm>
          <a:prstGeom prst="wedgeRectCallout">
            <a:avLst>
              <a:gd name="adj1" fmla="val 64006"/>
              <a:gd name="adj2" fmla="val 11897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5- افزودن فرم در قسمت "لیست فرم های نگهداری پیشگیرانه    دستگاه"</a:t>
            </a:r>
          </a:p>
        </p:txBody>
      </p:sp>
    </p:spTree>
    <p:extLst>
      <p:ext uri="{BB962C8B-B14F-4D97-AF65-F5344CB8AC3E}">
        <p14:creationId xmlns:p14="http://schemas.microsoft.com/office/powerpoint/2010/main" val="407777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B3CC4-1E32-930A-FD2C-8E0FD4ABC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57EB3-1E38-AD36-8851-F4A4DE09A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425027-F8A9-0959-6992-59874D386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55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4D1B8584-F821-5AB3-FBEB-52A91F8C3396}"/>
              </a:ext>
            </a:extLst>
          </p:cNvPr>
          <p:cNvSpPr/>
          <p:nvPr/>
        </p:nvSpPr>
        <p:spPr>
          <a:xfrm>
            <a:off x="2841496" y="1987549"/>
            <a:ext cx="2413000" cy="1130300"/>
          </a:xfrm>
          <a:prstGeom prst="wedgeRectCallout">
            <a:avLst>
              <a:gd name="adj1" fmla="val -66792"/>
              <a:gd name="adj2" fmla="val 1281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6- انتخاب فرم عمومی-دوره-تاریخ آخرین روز انجام نگهداری پیشگیرانه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1ADA79AD-B132-BD6C-D294-FB2EDB00528B}"/>
              </a:ext>
            </a:extLst>
          </p:cNvPr>
          <p:cNvSpPr/>
          <p:nvPr/>
        </p:nvSpPr>
        <p:spPr>
          <a:xfrm>
            <a:off x="5583137" y="3021574"/>
            <a:ext cx="2413000" cy="1130300"/>
          </a:xfrm>
          <a:prstGeom prst="wedgeRectCallout">
            <a:avLst>
              <a:gd name="adj1" fmla="val -66792"/>
              <a:gd name="adj2" fmla="val 1281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7- ثبت فرم</a:t>
            </a:r>
          </a:p>
        </p:txBody>
      </p:sp>
    </p:spTree>
    <p:extLst>
      <p:ext uri="{BB962C8B-B14F-4D97-AF65-F5344CB8AC3E}">
        <p14:creationId xmlns:p14="http://schemas.microsoft.com/office/powerpoint/2010/main" val="416610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578EE-DB2D-F7D1-0BB1-8C1BD46BE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AD323-37B6-6ADD-AC8E-133681D4E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47FDF2-3C7E-60C7-23D0-019A5A746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80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7014B-30CF-A439-9B0C-52482700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DE8245-BE1A-CEE7-110B-CB7EBE398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4720CF-768D-F5D2-D72C-D01E7F286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DF78BDCC-B56B-553E-1793-F8FB1420429E}"/>
              </a:ext>
            </a:extLst>
          </p:cNvPr>
          <p:cNvSpPr/>
          <p:nvPr/>
        </p:nvSpPr>
        <p:spPr>
          <a:xfrm>
            <a:off x="4080666" y="1276349"/>
            <a:ext cx="2413000" cy="1130300"/>
          </a:xfrm>
          <a:prstGeom prst="wedgeRectCallout">
            <a:avLst>
              <a:gd name="adj1" fmla="val 243700"/>
              <a:gd name="adj2" fmla="val 16855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8- انتخاب گزینه ثبت نگهداری پیشگیرانه</a:t>
            </a:r>
          </a:p>
        </p:txBody>
      </p:sp>
    </p:spTree>
    <p:extLst>
      <p:ext uri="{BB962C8B-B14F-4D97-AF65-F5344CB8AC3E}">
        <p14:creationId xmlns:p14="http://schemas.microsoft.com/office/powerpoint/2010/main" val="17477611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0516F-8F5D-17F5-5457-80664BFFE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6F5B5-BEF3-FB95-1289-2E51610237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73C6F1-A90F-9181-E944-37C63C79A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8BF2B169-4B30-605B-7A63-9584EC7B89C6}"/>
              </a:ext>
            </a:extLst>
          </p:cNvPr>
          <p:cNvSpPr/>
          <p:nvPr/>
        </p:nvSpPr>
        <p:spPr>
          <a:xfrm>
            <a:off x="2841496" y="1987549"/>
            <a:ext cx="2413000" cy="1130300"/>
          </a:xfrm>
          <a:prstGeom prst="wedgeRectCallout">
            <a:avLst>
              <a:gd name="adj1" fmla="val -68626"/>
              <a:gd name="adj2" fmla="val 9548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9- جستجوی تجهیز و انخاب فرم نگهداری تجهیز</a:t>
            </a:r>
          </a:p>
        </p:txBody>
      </p:sp>
    </p:spTree>
    <p:extLst>
      <p:ext uri="{BB962C8B-B14F-4D97-AF65-F5344CB8AC3E}">
        <p14:creationId xmlns:p14="http://schemas.microsoft.com/office/powerpoint/2010/main" val="22393493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1EF92-7A86-2F91-AA8B-D1A01CF9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68D38-16BE-D224-2462-E91D4916E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E84E82-C9A4-C6B1-2308-33E394AA9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8AA4C943-4AF5-ADF6-7CBE-F4D7F2BE8E43}"/>
              </a:ext>
            </a:extLst>
          </p:cNvPr>
          <p:cNvSpPr/>
          <p:nvPr/>
        </p:nvSpPr>
        <p:spPr>
          <a:xfrm>
            <a:off x="6096000" y="1308099"/>
            <a:ext cx="3022573" cy="1130300"/>
          </a:xfrm>
          <a:prstGeom prst="wedgeRectCallout">
            <a:avLst>
              <a:gd name="adj1" fmla="val -38677"/>
              <a:gd name="adj2" fmla="val 1150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10- ثبت تاریخ-هزینه - شرکت انجام دهنده خدمات نگهداری پیشگیرانه و وضعیت و در صورت نیاز بارگذاری مستندات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9C0A965A-DDDC-5571-651F-68235D92212F}"/>
              </a:ext>
            </a:extLst>
          </p:cNvPr>
          <p:cNvSpPr/>
          <p:nvPr/>
        </p:nvSpPr>
        <p:spPr>
          <a:xfrm>
            <a:off x="8603226" y="4229099"/>
            <a:ext cx="3022573" cy="1130300"/>
          </a:xfrm>
          <a:prstGeom prst="wedgeRectCallout">
            <a:avLst>
              <a:gd name="adj1" fmla="val -38677"/>
              <a:gd name="adj2" fmla="val 1150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11- ثبت نهایی</a:t>
            </a:r>
          </a:p>
        </p:txBody>
      </p:sp>
    </p:spTree>
    <p:extLst>
      <p:ext uri="{BB962C8B-B14F-4D97-AF65-F5344CB8AC3E}">
        <p14:creationId xmlns:p14="http://schemas.microsoft.com/office/powerpoint/2010/main" val="124126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ED657-6536-1B6F-4145-F4A027633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581" y="2552700"/>
            <a:ext cx="10018713" cy="1752599"/>
          </a:xfrm>
        </p:spPr>
        <p:txBody>
          <a:bodyPr/>
          <a:lstStyle/>
          <a:p>
            <a:r>
              <a:rPr lang="fa-IR" b="1" dirty="0">
                <a:cs typeface="B Zar" panose="00000400000000000000" pitchFamily="2" charset="-78"/>
              </a:rPr>
              <a:t>ثبت گروهی خدمات نگهداری پیشگیرانه</a:t>
            </a:r>
          </a:p>
        </p:txBody>
      </p:sp>
    </p:spTree>
    <p:extLst>
      <p:ext uri="{BB962C8B-B14F-4D97-AF65-F5344CB8AC3E}">
        <p14:creationId xmlns:p14="http://schemas.microsoft.com/office/powerpoint/2010/main" val="2681873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A59FD-A1C0-76A3-3A4C-49638D4F34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1664" y="1719351"/>
            <a:ext cx="10433679" cy="2365829"/>
          </a:xfrm>
        </p:spPr>
        <p:txBody>
          <a:bodyPr>
            <a:normAutofit fontScale="90000"/>
          </a:bodyPr>
          <a:lstStyle/>
          <a:p>
            <a:pPr algn="ctr">
              <a:lnSpc>
                <a:spcPct val="200000"/>
              </a:lnSpc>
            </a:pPr>
            <a:r>
              <a:rPr lang="fa-IR" sz="4400" b="1" dirty="0">
                <a:cs typeface="B Zar" panose="00000400000000000000" pitchFamily="2" charset="-78"/>
              </a:rPr>
              <a:t>مراحل ایجاد فرم </a:t>
            </a:r>
            <a:r>
              <a:rPr lang="fa-IR" sz="4400" b="1" dirty="0">
                <a:solidFill>
                  <a:srgbClr val="FF0000"/>
                </a:solidFill>
                <a:cs typeface="B Zar" panose="00000400000000000000" pitchFamily="2" charset="-78"/>
              </a:rPr>
              <a:t>کنترل کیفی و ثبت کنترل کیفی </a:t>
            </a:r>
            <a:r>
              <a:rPr lang="fa-IR" sz="4400" b="1" dirty="0">
                <a:cs typeface="B Zar" panose="00000400000000000000" pitchFamily="2" charset="-78"/>
              </a:rPr>
              <a:t>تجهیزات در سامانه یکپارچه تجهیزات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725F86-4A08-0C2C-B1A5-B4F858A624D4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5C0F4E3-9237-AC0F-111A-7F33B0757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325B3103-9C3A-0B1C-F004-70C63CA48CBE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59896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6F21B-6669-E54E-7569-12A8858B3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7ED13-5EE8-3ADB-7634-39927D6BB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4701CF-990D-85BF-B47F-7C07E08EE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E5E1FC10-5406-30A8-386A-9D4120E55BF7}"/>
              </a:ext>
            </a:extLst>
          </p:cNvPr>
          <p:cNvSpPr/>
          <p:nvPr/>
        </p:nvSpPr>
        <p:spPr>
          <a:xfrm>
            <a:off x="7423355" y="2298700"/>
            <a:ext cx="3022573" cy="1130300"/>
          </a:xfrm>
          <a:prstGeom prst="wedgeRectCallout">
            <a:avLst>
              <a:gd name="adj1" fmla="val 63303"/>
              <a:gd name="adj2" fmla="val 8504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1- انتخاب گزینه ثبت گروهی نگهداری پیشگیرانه</a:t>
            </a:r>
          </a:p>
        </p:txBody>
      </p:sp>
    </p:spTree>
    <p:extLst>
      <p:ext uri="{BB962C8B-B14F-4D97-AF65-F5344CB8AC3E}">
        <p14:creationId xmlns:p14="http://schemas.microsoft.com/office/powerpoint/2010/main" val="7824111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BC549-01A6-D4C3-6AF8-539F9F9A4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730D1-D6D7-E5F1-E2E3-509BED99CC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AA988D-493C-0CDD-2839-856BCF858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78CEEB3F-FFC6-C462-C4A3-3514137F9359}"/>
              </a:ext>
            </a:extLst>
          </p:cNvPr>
          <p:cNvSpPr/>
          <p:nvPr/>
        </p:nvSpPr>
        <p:spPr>
          <a:xfrm>
            <a:off x="6759678" y="3429000"/>
            <a:ext cx="3022573" cy="1130300"/>
          </a:xfrm>
          <a:prstGeom prst="wedgeRectCallout">
            <a:avLst>
              <a:gd name="adj1" fmla="val 95995"/>
              <a:gd name="adj2" fmla="val 1359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2- انتخاب تجهیز و انتقال به قسمت بالا برای ثبت نتیجه نگهداری </a:t>
            </a:r>
          </a:p>
        </p:txBody>
      </p:sp>
    </p:spTree>
    <p:extLst>
      <p:ext uri="{BB962C8B-B14F-4D97-AF65-F5344CB8AC3E}">
        <p14:creationId xmlns:p14="http://schemas.microsoft.com/office/powerpoint/2010/main" val="34621261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A4352-8259-340F-61A6-E4F6CA7F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F0938-FBE7-0832-BD24-83A7714A6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3E5080-A7C2-EB36-9AE9-549ADA27B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345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1EF92-7A86-2F91-AA8B-D1A01CF9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68D38-16BE-D224-2462-E91D4916E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E84E82-C9A4-C6B1-2308-33E394AA9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8AA4C943-4AF5-ADF6-7CBE-F4D7F2BE8E43}"/>
              </a:ext>
            </a:extLst>
          </p:cNvPr>
          <p:cNvSpPr/>
          <p:nvPr/>
        </p:nvSpPr>
        <p:spPr>
          <a:xfrm>
            <a:off x="6096000" y="1308099"/>
            <a:ext cx="3022573" cy="1130300"/>
          </a:xfrm>
          <a:prstGeom prst="wedgeRectCallout">
            <a:avLst>
              <a:gd name="adj1" fmla="val -38677"/>
              <a:gd name="adj2" fmla="val 1150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3- ثبت تاریخ-هزینه - شرکت انجام دهنده خدمات نگهداری پیشگیرانه و وضعیت و در صورت نیاز بارگذاری مستندات و ثبت نهایی</a:t>
            </a:r>
          </a:p>
        </p:txBody>
      </p:sp>
    </p:spTree>
    <p:extLst>
      <p:ext uri="{BB962C8B-B14F-4D97-AF65-F5344CB8AC3E}">
        <p14:creationId xmlns:p14="http://schemas.microsoft.com/office/powerpoint/2010/main" val="25456245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79727-C554-1E2E-9395-5EFA8FEC2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5105400"/>
          </a:xfrm>
        </p:spPr>
        <p:txBody>
          <a:bodyPr>
            <a:normAutofit/>
          </a:bodyPr>
          <a:lstStyle/>
          <a:p>
            <a:pPr algn="just"/>
            <a:r>
              <a:rPr lang="fa-IR" b="1" dirty="0">
                <a:cs typeface="B Zar" panose="00000400000000000000" pitchFamily="2" charset="-78"/>
              </a:rPr>
              <a:t>ثبت کنترل کیفی تجهیزات نیز بصورت گروهی و انتخاب گزینه </a:t>
            </a: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"ثبت گروهی کنترل کیفی از زیر منوی کنترل کیفی "</a:t>
            </a:r>
            <a:r>
              <a:rPr lang="fa-IR" b="1" dirty="0">
                <a:cs typeface="B Zar" panose="00000400000000000000" pitchFamily="2" charset="-78"/>
              </a:rPr>
              <a:t>مشابه آنچه که در مورد نگهداری پیشگیرانه گفته شود امکان پذیر است.</a:t>
            </a:r>
          </a:p>
        </p:txBody>
      </p:sp>
    </p:spTree>
    <p:extLst>
      <p:ext uri="{BB962C8B-B14F-4D97-AF65-F5344CB8AC3E}">
        <p14:creationId xmlns:p14="http://schemas.microsoft.com/office/powerpoint/2010/main" val="38156402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0C28-7AA7-0B3A-9CBD-B6C53A741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2FE7EE-2B41-8A0C-2979-BD3C159C4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0"/>
          <a:stretch/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031153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71910-25C2-FD28-F1DF-F7A2BE8FE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91845B-3477-CED1-708C-5EB3BF38B9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3B4EAB-FC00-F9A2-9ABE-97094A1C1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766170A-F893-25BF-0270-EA587FF6A9B3}"/>
              </a:ext>
            </a:extLst>
          </p:cNvPr>
          <p:cNvSpPr/>
          <p:nvPr/>
        </p:nvSpPr>
        <p:spPr>
          <a:xfrm>
            <a:off x="6719093" y="2316163"/>
            <a:ext cx="2413000" cy="1130300"/>
          </a:xfrm>
          <a:prstGeom prst="wedgeRectCallout">
            <a:avLst>
              <a:gd name="adj1" fmla="val 112325"/>
              <a:gd name="adj2" fmla="val 17148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1- انتخاب گزینه "شناسنامه تجهیزات“و سپس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4C7D78E2-5FB9-6FD7-517B-410ADB4E546D}"/>
              </a:ext>
            </a:extLst>
          </p:cNvPr>
          <p:cNvSpPr/>
          <p:nvPr/>
        </p:nvSpPr>
        <p:spPr>
          <a:xfrm>
            <a:off x="5877265" y="4067176"/>
            <a:ext cx="2413000" cy="1130300"/>
          </a:xfrm>
          <a:prstGeom prst="wedgeRectCallout">
            <a:avLst>
              <a:gd name="adj1" fmla="val 150220"/>
              <a:gd name="adj2" fmla="val 982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انتخاب گزینه "لیست دستگاهها"</a:t>
            </a:r>
          </a:p>
        </p:txBody>
      </p:sp>
    </p:spTree>
    <p:extLst>
      <p:ext uri="{BB962C8B-B14F-4D97-AF65-F5344CB8AC3E}">
        <p14:creationId xmlns:p14="http://schemas.microsoft.com/office/powerpoint/2010/main" val="2792619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08150-32F6-6E72-E16E-3DE20F81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719F0-B46D-D89B-B338-0B076B654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CAF192-FBE7-53D8-9B21-83BE3B181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49C0D658-62F7-FD62-F1DB-7AE7A7F759EF}"/>
              </a:ext>
            </a:extLst>
          </p:cNvPr>
          <p:cNvSpPr/>
          <p:nvPr/>
        </p:nvSpPr>
        <p:spPr>
          <a:xfrm>
            <a:off x="6719093" y="2316163"/>
            <a:ext cx="2413000" cy="1130300"/>
          </a:xfrm>
          <a:prstGeom prst="wedgeRectCallout">
            <a:avLst>
              <a:gd name="adj1" fmla="val -204517"/>
              <a:gd name="adj2" fmla="val 1782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2- انتخاب تجهیز مورد نظراز لیست تجهیزات و انتخاب گزینه مشخصات آن تجهیز</a:t>
            </a:r>
          </a:p>
        </p:txBody>
      </p:sp>
    </p:spTree>
    <p:extLst>
      <p:ext uri="{BB962C8B-B14F-4D97-AF65-F5344CB8AC3E}">
        <p14:creationId xmlns:p14="http://schemas.microsoft.com/office/powerpoint/2010/main" val="2243484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5CEA4-9172-ED76-25C3-BB66B408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C74FA-660B-51F9-9053-3FB2FFBF6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D282-42EB-366D-A6E7-0D04060FB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E93387B1-D01B-D983-6C90-34989AF986D7}"/>
              </a:ext>
            </a:extLst>
          </p:cNvPr>
          <p:cNvSpPr/>
          <p:nvPr/>
        </p:nvSpPr>
        <p:spPr>
          <a:xfrm>
            <a:off x="3378993" y="2298700"/>
            <a:ext cx="2413000" cy="1130300"/>
          </a:xfrm>
          <a:prstGeom prst="wedgeRectCallout">
            <a:avLst>
              <a:gd name="adj1" fmla="val -45570"/>
              <a:gd name="adj2" fmla="val 26587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3- انتخاب گزینه فرم های کنترل کیفی</a:t>
            </a:r>
          </a:p>
        </p:txBody>
      </p:sp>
    </p:spTree>
    <p:extLst>
      <p:ext uri="{BB962C8B-B14F-4D97-AF65-F5344CB8AC3E}">
        <p14:creationId xmlns:p14="http://schemas.microsoft.com/office/powerpoint/2010/main" val="4222281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97706-51AE-DE95-BA38-B5906DB5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2ED8E-FD76-65F5-9E79-43DDB0491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F7C966-C5B6-771A-4275-BF7E678A8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69E3E3C-4377-D91D-5F71-2880B86D365B}"/>
              </a:ext>
            </a:extLst>
          </p:cNvPr>
          <p:cNvSpPr/>
          <p:nvPr/>
        </p:nvSpPr>
        <p:spPr>
          <a:xfrm>
            <a:off x="8814593" y="4538663"/>
            <a:ext cx="2413000" cy="1130300"/>
          </a:xfrm>
          <a:prstGeom prst="wedgeRectCallout">
            <a:avLst>
              <a:gd name="adj1" fmla="val -103465"/>
              <a:gd name="adj2" fmla="val -610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4- افزودن فرم در قسمت "لیست فرم های کنترل کیفی دستگاه"</a:t>
            </a:r>
          </a:p>
        </p:txBody>
      </p:sp>
    </p:spTree>
    <p:extLst>
      <p:ext uri="{BB962C8B-B14F-4D97-AF65-F5344CB8AC3E}">
        <p14:creationId xmlns:p14="http://schemas.microsoft.com/office/powerpoint/2010/main" val="345402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09C03-805D-39D5-CDA9-584D6D836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E0381-88DF-900A-685A-1A9D1EFEC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3E4E8C-8F53-9515-AFA8-4EEFE179E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7463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7A00564A-861B-223E-7971-F9A7FEF433D1}"/>
              </a:ext>
            </a:extLst>
          </p:cNvPr>
          <p:cNvSpPr/>
          <p:nvPr/>
        </p:nvSpPr>
        <p:spPr>
          <a:xfrm>
            <a:off x="6719093" y="2316163"/>
            <a:ext cx="2413000" cy="960437"/>
          </a:xfrm>
          <a:prstGeom prst="wedgeRectCallout">
            <a:avLst>
              <a:gd name="adj1" fmla="val 115483"/>
              <a:gd name="adj2" fmla="val 883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5- انتخاب گزینه فرم عمومی کالیبراسیون</a:t>
            </a:r>
          </a:p>
        </p:txBody>
      </p:sp>
    </p:spTree>
    <p:extLst>
      <p:ext uri="{BB962C8B-B14F-4D97-AF65-F5344CB8AC3E}">
        <p14:creationId xmlns:p14="http://schemas.microsoft.com/office/powerpoint/2010/main" val="142636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F9FA0-D85A-FE2D-D54F-1E7FDB94B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C0AA0-F40A-F3E8-F2B2-645AD083D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2469CC-F92F-B262-706D-B281D09E7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65A3D63-BFB4-C918-9CE4-10EDE623EF24}"/>
              </a:ext>
            </a:extLst>
          </p:cNvPr>
          <p:cNvSpPr/>
          <p:nvPr/>
        </p:nvSpPr>
        <p:spPr>
          <a:xfrm>
            <a:off x="558800" y="1690688"/>
            <a:ext cx="5093493" cy="1130300"/>
          </a:xfrm>
          <a:prstGeom prst="wedgeRectCallout">
            <a:avLst>
              <a:gd name="adj1" fmla="val 112851"/>
              <a:gd name="adj2" fmla="val 490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6- تعیین فاصله زمانی که تجهیز باید مجددا کنترل کیفی شود که معمولا یکساله است ولی مطابق دستورالعمل ها مثلا سیلندر اکسیژن 5 ساله است</a:t>
            </a:r>
          </a:p>
        </p:txBody>
      </p:sp>
    </p:spTree>
    <p:extLst>
      <p:ext uri="{BB962C8B-B14F-4D97-AF65-F5344CB8AC3E}">
        <p14:creationId xmlns:p14="http://schemas.microsoft.com/office/powerpoint/2010/main" val="28974288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88</TotalTime>
  <Words>500</Words>
  <Application>Microsoft Office PowerPoint</Application>
  <PresentationFormat>Widescreen</PresentationFormat>
  <Paragraphs>44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B Zar</vt:lpstr>
      <vt:lpstr>Calibri</vt:lpstr>
      <vt:lpstr>Corbel</vt:lpstr>
      <vt:lpstr>Times New Roman</vt:lpstr>
      <vt:lpstr>Parallax</vt:lpstr>
      <vt:lpstr>PowerPoint Presentation</vt:lpstr>
      <vt:lpstr>ثبت کنترل کیفی و نگهداری پیشگیرانه</vt:lpstr>
      <vt:lpstr>مراحل ایجاد فرم کنترل کیفی و ثبت کنترل کیفی تجهیزات در سامانه یکپارچه تجهیزات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مکاتبه شماره1959در این خصوص ارسال شده و یکی از منابع تامین اعتبار 1% مالیات بر ارزش افزوده تعیین شده است.</vt:lpstr>
      <vt:lpstr>ثبت نگهداری پیشگیرانه (PM)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ثبت گروهی خدمات نگهداری پیشگیرانه</vt:lpstr>
      <vt:lpstr>PowerPoint Presentation</vt:lpstr>
      <vt:lpstr>PowerPoint Presentation</vt:lpstr>
      <vt:lpstr>PowerPoint Presentation</vt:lpstr>
      <vt:lpstr>PowerPoint Presentation</vt:lpstr>
      <vt:lpstr>ثبت کنترل کیفی تجهیزات نیز بصورت گروهی و انتخاب گزینه "ثبت گروهی کنترل کیفی از زیر منوی کنترل کیفی "مشابه آنچه که در مورد نگهداری پیشگیرانه گفته شود امکان پذیر است.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عباس پورشریفی</dc:creator>
  <cp:lastModifiedBy>عباس پورشریفی</cp:lastModifiedBy>
  <cp:revision>9</cp:revision>
  <dcterms:created xsi:type="dcterms:W3CDTF">2024-06-26T07:00:27Z</dcterms:created>
  <dcterms:modified xsi:type="dcterms:W3CDTF">2024-07-22T03:12:59Z</dcterms:modified>
</cp:coreProperties>
</file>