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8" r:id="rId3"/>
    <p:sldId id="274" r:id="rId4"/>
    <p:sldId id="275" r:id="rId5"/>
    <p:sldId id="276" r:id="rId6"/>
    <p:sldId id="277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50F9D-6EB0-2994-4716-ACC3AF4E5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883933-A05C-97D6-6525-6F900D96A3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80EBB-5085-2F8E-D1A6-5E9A8C8C3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0C3EC-64C2-D59E-3E98-770C49D85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398184-2CE0-9019-8698-81D31F133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5259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0AAD3-5720-BD7B-9106-C346BCD2E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91E260-3697-BC2D-DF77-F7A9470C89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13774-6867-A2C2-FFEC-583CE18FD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C195F6-4A87-0416-9B78-7AE6CF136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B427F1-5A61-FF88-6DD4-D2FB318E3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2243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502D7-C0E0-67E8-8A65-6C9348C1BC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6A394D-6A13-9314-4BCF-AE464C2119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A77941-5779-0523-F630-33A800666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835AB-FB9C-0CF9-3D34-44CB19985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982D3-F412-021D-D6CB-08A6D79D2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5198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32831-09E4-759E-3EB6-F6F9CC087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65F97E-E74A-8B44-F63C-31D3670A97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D3864-B07A-3002-C026-B0B39BBF5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28EBCA-047A-47D7-D7B6-FFAB5B531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48386-165C-55BB-5581-1379D3004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2018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9EEE2-7180-154E-8887-A44D52D8B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90526-052B-0DAA-0DF2-FFD247E6E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78DEF-0334-CD90-7568-6DBCFE13E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2D505-2B8B-5F03-BD72-89D4F3E52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8AA3A-F378-285F-67EC-CA8A9D285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4581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6D31E-ADA3-F0A1-B792-E6FC1A498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B404E-5101-5B2E-ADFC-057C849AAC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6A66E7-5792-2737-6FF4-435252C238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11A7B-D96A-93D7-0FBF-DC6DE1A4C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B7919F-E4BB-ED91-7108-1D006D4F9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F0F91B-2CDF-0667-1415-B884F6896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8689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68C7B-2B5D-862B-4987-7C88E89AB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CB0DB-20E1-8E01-27A4-547794F3E3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53F5D1-D28E-8827-184D-04883F677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3239C-BCA9-989B-525B-399A3218AE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6333A1-0172-62C6-6C99-05EB9EEB83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3B0365-E654-051F-F4E7-16F4A0068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7468CE-F93D-52E7-1D5E-207EAF5C8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567C6E-7C40-18BB-0F72-5F71AA252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14428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23315-AAFE-8E35-7C44-9057BE89E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8E4DAD-6058-4E79-A63F-F63FF4649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AE5DCF-1323-6463-59E6-6C25D225C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232F43-B7D0-5B37-6F73-023BC9D1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189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CCC6A0-C51D-2B10-62E3-9C4924B5B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54E576-C5FB-1178-BBBE-FA1C88CD6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47388D-0826-023C-E30B-BA19D8302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9563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69209-E409-A9E4-6823-272D59D06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922E4-C8A5-1BE6-BE96-825E8CFDD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2F3E4-503F-CB58-DCA9-07F935A093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45F3FF-F7C6-0EDA-929D-281728D35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33040-21C8-35F3-05AC-3E990747F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265D8-216F-214C-FF2F-AB93322F5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729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505EA-D2F2-3559-7B76-F0076B65F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201440-6937-1C2F-DB75-FC8EF3E4B0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6F5D84-5BAC-E087-FBF3-16FA31FF9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3970D7-0821-0DB6-F8D6-10B9591B2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7BA50E-31DB-925D-7FB2-A51904984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BA10AA-7731-6F23-DE14-E1AD9A5F4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5543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DFB391-20D4-0420-2FEA-9BA2DF377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9B6136-E1B9-796D-9943-C15B6E348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E52206-A12A-A933-9563-1650C29CEE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62921-328A-464D-9621-D855B4EE1E78}" type="datetimeFigureOut">
              <a:rPr lang="fa-IR" smtClean="0"/>
              <a:t>18/01/1446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81994-7851-F925-1EB1-4547ED9C70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B4B5C-222C-A33F-70BB-E85678DC4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98F90-65A9-429A-B0B2-2CE3732B60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823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242928-DFB8-7ED8-A020-3CA8301209C6}"/>
              </a:ext>
            </a:extLst>
          </p:cNvPr>
          <p:cNvSpPr txBox="1"/>
          <p:nvPr/>
        </p:nvSpPr>
        <p:spPr>
          <a:xfrm>
            <a:off x="12512224" y="2659559"/>
            <a:ext cx="3481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chemeClr val="bg2"/>
                </a:solidFill>
                <a:cs typeface="B Mitra" panose="00000400000000000000" pitchFamily="2" charset="-78"/>
              </a:rPr>
              <a:t>عنوان پایان نامه </a:t>
            </a:r>
            <a:endParaRPr lang="en-US" sz="4400" b="1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E7538-D082-ACBF-CB40-2F911252CEDC}"/>
              </a:ext>
            </a:extLst>
          </p:cNvPr>
          <p:cNvSpPr txBox="1"/>
          <p:nvPr/>
        </p:nvSpPr>
        <p:spPr>
          <a:xfrm>
            <a:off x="13344902" y="3883635"/>
            <a:ext cx="28971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استاد راهنما: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دانشجو: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تاریخ ارائه:</a:t>
            </a:r>
            <a:endParaRPr lang="en-US" sz="3200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358FC41-1A83-2A5B-AF58-032C178903C8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84EBE17-543D-B863-8A55-09D8994BD3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B427B419-2C10-0F64-256E-34D4549966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D4A3773D-5B1F-4F20-67AD-D1AA81E83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759" y="1170035"/>
            <a:ext cx="6217621" cy="462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0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242928-DFB8-7ED8-A020-3CA8301209C6}"/>
              </a:ext>
            </a:extLst>
          </p:cNvPr>
          <p:cNvSpPr txBox="1"/>
          <p:nvPr/>
        </p:nvSpPr>
        <p:spPr>
          <a:xfrm>
            <a:off x="12512224" y="2659559"/>
            <a:ext cx="3481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chemeClr val="bg2"/>
                </a:solidFill>
                <a:cs typeface="B Mitra" panose="00000400000000000000" pitchFamily="2" charset="-78"/>
              </a:rPr>
              <a:t>عنوان پایان نامه </a:t>
            </a:r>
            <a:endParaRPr lang="en-US" sz="4400" b="1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E7538-D082-ACBF-CB40-2F911252CEDC}"/>
              </a:ext>
            </a:extLst>
          </p:cNvPr>
          <p:cNvSpPr txBox="1"/>
          <p:nvPr/>
        </p:nvSpPr>
        <p:spPr>
          <a:xfrm>
            <a:off x="13344902" y="3883635"/>
            <a:ext cx="28971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استاد راهنما: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دانشجو: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تاریخ ارائه:</a:t>
            </a:r>
            <a:endParaRPr lang="en-US" sz="3200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358FC41-1A83-2A5B-AF58-032C178903C8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84EBE17-543D-B863-8A55-09D8994BD3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B427B419-2C10-0F64-256E-34D4549966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7F2F840-268E-8AE5-8767-F66441067CE0}"/>
              </a:ext>
            </a:extLst>
          </p:cNvPr>
          <p:cNvSpPr txBox="1"/>
          <p:nvPr/>
        </p:nvSpPr>
        <p:spPr>
          <a:xfrm>
            <a:off x="2557220" y="3037668"/>
            <a:ext cx="667173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Zar" panose="00000400000000000000" pitchFamily="2" charset="-78"/>
              </a:rPr>
              <a:t>دستورکار و توصیه ها</a:t>
            </a:r>
          </a:p>
        </p:txBody>
      </p:sp>
    </p:spTree>
    <p:extLst>
      <p:ext uri="{BB962C8B-B14F-4D97-AF65-F5344CB8AC3E}">
        <p14:creationId xmlns:p14="http://schemas.microsoft.com/office/powerpoint/2010/main" val="3086198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0EF6E-1AA4-1226-9256-5B4FB14AB0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8454" y="935148"/>
            <a:ext cx="11355092" cy="5825492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Zar" panose="00000400000000000000" pitchFamily="2" charset="-78"/>
              </a:rPr>
              <a:t>1- ایجاد نام کاربری و بررسی فعالیت کاربران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2- تکمیل ثبت اقلام تجهیزاتی(توسط راهبر شهرستان و کاربران محیطی از ظریق تطابق اقلام ثبت شده در سامانه با اطلاعات و تجهیزات موجود در واحد و لیست امین اموال)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3- تکمیل اطلاعات ثبت شده تجهیزات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4- تشکیل هسته آموزش و آموزش تئوری عملی کاربران ستادی و محیطی در خصوص سامانه و مفاهیم و اصطلاحات رایج سامانه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5- ایجاد فرم سرویس دوره ای و ثبت نتایج در فرم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6- نگهداری پیشگیرانه، ایجاد فرم نگهداری پیشگیرانه و ثبت نتایج آن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7- ثبت درخواست تعمیرات و ثبت انجام تعمیرات انجام شده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8- ثبت درخواست تجهیزات در سامانه و روند بررسی و اقدامات مربوط به آن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9- پیشخوان سیستم و استفاده از آن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CCED114-D07A-0AC2-7B3C-A723F875CA15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BCB3859-97C4-49D5-EAEB-D280E70631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9AE47E83-DAC5-D1E3-AD05-4B375898E3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7302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0EF6E-1AA4-1226-9256-5B4FB14AB0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369" y="216977"/>
            <a:ext cx="11887200" cy="6543664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br>
              <a:rPr lang="fa-IR" sz="2200" b="1" dirty="0">
                <a:cs typeface="B Zar" panose="00000400000000000000" pitchFamily="2" charset="-78"/>
              </a:rPr>
            </a:br>
            <a:br>
              <a:rPr lang="fa-IR" sz="2200" b="1" dirty="0">
                <a:cs typeface="B Zar" panose="00000400000000000000" pitchFamily="2" charset="-78"/>
              </a:rPr>
            </a:br>
            <a:br>
              <a:rPr lang="fa-IR" sz="2200" b="1" dirty="0">
                <a:cs typeface="B Zar" panose="00000400000000000000" pitchFamily="2" charset="-78"/>
              </a:rPr>
            </a:br>
            <a:br>
              <a:rPr lang="fa-IR" sz="2200" b="1" dirty="0">
                <a:cs typeface="B Zar" panose="00000400000000000000" pitchFamily="2" charset="-78"/>
              </a:rPr>
            </a:br>
            <a:br>
              <a:rPr lang="fa-IR" sz="2200" b="1" dirty="0">
                <a:cs typeface="B Zar" panose="00000400000000000000" pitchFamily="2" charset="-78"/>
              </a:rPr>
            </a:br>
            <a:br>
              <a:rPr lang="fa-IR" sz="2200" b="1" dirty="0">
                <a:cs typeface="B Zar" panose="00000400000000000000" pitchFamily="2" charset="-78"/>
              </a:rPr>
            </a:b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000" b="1" dirty="0">
                <a:cs typeface="B Zar" panose="00000400000000000000" pitchFamily="2" charset="-78"/>
              </a:rPr>
              <a:t>10- ایجاد گروههای پیام و تبادل پیام در سامانه</a:t>
            </a: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200" b="1" dirty="0">
                <a:cs typeface="B Zar" panose="00000400000000000000" pitchFamily="2" charset="-78"/>
              </a:rPr>
              <a:t>11- تهیه گزارش از اطلاعات سامانه و خروجی های اطلاعات و کنترل اطلاعات با استفاده از خروجی ها</a:t>
            </a: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200" b="1" dirty="0">
                <a:cs typeface="B Zar" panose="00000400000000000000" pitchFamily="2" charset="-78"/>
              </a:rPr>
              <a:t>12- ثبت اطلاعات تجهیزات  و درخواست تجهیزات مطابق با ماهیت کاری باشد(اتوکلاو در پذیرش؟!) و نام یکسان برای تجهیز استفاده شود.</a:t>
            </a: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200" b="1" dirty="0">
                <a:cs typeface="B Zar" panose="00000400000000000000" pitchFamily="2" charset="-78"/>
              </a:rPr>
              <a:t>13-آموزش کارشناسان ستادی در خصوص قابلیت ها و استفاده از سامانه</a:t>
            </a: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200" b="1" dirty="0">
                <a:cs typeface="B Zar" panose="00000400000000000000" pitchFamily="2" charset="-78"/>
              </a:rPr>
              <a:t>14-هنگام ثبت درخواست دلیل کمبود مطابق اطلاعات ثبت شده قبلی در سیستم باشد.</a:t>
            </a: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200" b="1" dirty="0">
                <a:cs typeface="B Zar" panose="00000400000000000000" pitchFamily="2" charset="-78"/>
              </a:rPr>
              <a:t>15- رفع خطاهای سامانه و نرم افزارهای پایه آن</a:t>
            </a: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200" b="1" dirty="0">
                <a:cs typeface="B Zar" panose="00000400000000000000" pitchFamily="2" charset="-78"/>
              </a:rPr>
              <a:t>16- کدینگ تجهیزات و گزارش بر اساس کدینگ</a:t>
            </a: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200" b="1" dirty="0">
                <a:cs typeface="B Zar" panose="00000400000000000000" pitchFamily="2" charset="-78"/>
              </a:rPr>
              <a:t>17- عملیاتی شدن ثبت درخواست کالاها و درخواست تعمیرات و اطلاعات آنها از طریق سامانه در سطوح مختلف سیستم</a:t>
            </a: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200" b="1" dirty="0">
                <a:cs typeface="B Zar" panose="00000400000000000000" pitchFamily="2" charset="-78"/>
              </a:rPr>
              <a:t>18- کنترل روزانه بخش پیام سامانه و انجام اقدامات و اصلاحات مورد نیاز</a:t>
            </a:r>
            <a:r>
              <a:rPr lang="fa-IR" sz="2200" b="1" dirty="0">
                <a:solidFill>
                  <a:srgbClr val="FF0000"/>
                </a:solidFill>
                <a:cs typeface="B Zar" panose="00000400000000000000" pitchFamily="2" charset="-78"/>
              </a:rPr>
              <a:t>(بعد از چندماه نواقص برطرف نشده اند!!)</a:t>
            </a:r>
            <a:br>
              <a:rPr lang="fa-IR" sz="2200" b="1" dirty="0">
                <a:cs typeface="B Zar" panose="00000400000000000000" pitchFamily="2" charset="-78"/>
              </a:rPr>
            </a:br>
            <a:r>
              <a:rPr lang="fa-IR" sz="2200" b="1" dirty="0">
                <a:cs typeface="B Zar" panose="00000400000000000000" pitchFamily="2" charset="-78"/>
              </a:rPr>
              <a:t> 19- ثبت اقلام کلیدی تجهیزات(ژنراتور برق، زنجیره سرما و...)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CCED114-D07A-0AC2-7B3C-A723F875CA15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BCB3859-97C4-49D5-EAEB-D280E70631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9AE47E83-DAC5-D1E3-AD05-4B375898E3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1530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0EF6E-1AA4-1226-9256-5B4FB14AB0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308" y="1720312"/>
            <a:ext cx="11887200" cy="5179810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20- ویرایش و تکمیل گروه تجهیزات در شناسنامه (پزشکی،غیر پزشکی،زنجیره سرما)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21- کنترل روزانه گروه ایتا توسط همکاران گسترش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22-کنترل اطلاعات سامانه و صدور پسخوراند برای واحدهای مربوطه در ستاد و محیط از طریق پیام سامانه و مکاتبه اداری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23- تجهیزات اتاق مشاوره شیردهی، کلاس آمادگی زایمان و</a:t>
            </a:r>
            <a:r>
              <a:rPr lang="en-US" sz="2400" b="1" dirty="0">
                <a:cs typeface="B Zar" panose="00000400000000000000" pitchFamily="2" charset="-78"/>
              </a:rPr>
              <a:t>BAYLEY 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24-تشکیل تیم در ستاد شهرستان با محوریت گسترش و واحدهای ستادی خصوصاً سلامت دهان و دندان و آزمایشگاه و تقسیم وظایف در خصوص سامانه</a:t>
            </a: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(انجام مدیریت سامانه با گسترش است تکمیل و به روز رسانی اطلاعات صرفاً وظیفه گسترش نیست)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25- توجه شود که روند مدیریت سامانه مقطعی نیست بلکه یک روند پویا است.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26- بر اساس زمان بندی تعیین شده حداکثر تا پایان مرداد باید سامانه در شهرستان عملیاتی شود.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(</a:t>
            </a:r>
            <a:r>
              <a:rPr lang="fa-IR" sz="2000" b="1" dirty="0">
                <a:solidFill>
                  <a:srgbClr val="FF0000"/>
                </a:solidFill>
                <a:cs typeface="B Zar" panose="00000400000000000000" pitchFamily="2" charset="-78"/>
              </a:rPr>
              <a:t>ایجاد کاربری، آموزش کاربران در سطوح محیطی و ستادی و عملیاتی شدن استفاده از بخشهای مختلف سامانه در شهرستان)</a:t>
            </a:r>
            <a:endParaRPr lang="fa-IR" sz="24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CCED114-D07A-0AC2-7B3C-A723F875CA15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BCB3859-97C4-49D5-EAEB-D280E70631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9AE47E83-DAC5-D1E3-AD05-4B375898E3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9296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0EF6E-1AA4-1226-9256-5B4FB14AB0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308" y="1297858"/>
            <a:ext cx="11887200" cy="4336026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Zar" panose="00000400000000000000" pitchFamily="2" charset="-78"/>
              </a:rPr>
              <a:t>27-انجام بازدید میدانی از واحدها و تطابق اطلاعات سامانه با اطلاعات موجود در واحد ها و سامانه امین اموال، خروجی انبار، اطلاعات موجود در واحدهای ستادی و...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28- ثبت مستندات قبلی که برای تجهیزات انجام شده(کالیبراسیون،سرویس دوره ای و...)                                                                 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29-حفظ وحدت رویه در انتخاب نام تجهیزات در سامانه(</a:t>
            </a: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مثلا :</a:t>
            </a:r>
            <a:r>
              <a:rPr lang="fa-IR" sz="2400" b="1" dirty="0">
                <a:cs typeface="B Zar" panose="00000400000000000000" pitchFamily="2" charset="-78"/>
              </a:rPr>
              <a:t>یخچال های واکسن بنام یخچال واکسن ثبت شوند و اطلاعات تکمیلی در مدل ثبت شوند چون در گزارش های بعدی دچار مشکل گزارش گیری و آمار خواهیم شد.) </a:t>
            </a:r>
            <a:br>
              <a:rPr lang="fa-IR" sz="2400" b="1" dirty="0">
                <a:cs typeface="B Zar" panose="00000400000000000000" pitchFamily="2" charset="-78"/>
              </a:rPr>
            </a:br>
            <a:r>
              <a:rPr lang="fa-IR" sz="2400" b="1" dirty="0">
                <a:cs typeface="B Zar" panose="00000400000000000000" pitchFamily="2" charset="-78"/>
              </a:rPr>
              <a:t> </a:t>
            </a:r>
            <a:endParaRPr lang="fa-IR" sz="24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CCED114-D07A-0AC2-7B3C-A723F875CA15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BCB3859-97C4-49D5-EAEB-D280E70631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9AE47E83-DAC5-D1E3-AD05-4B375898E3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4978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650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 Mitra</vt:lpstr>
      <vt:lpstr>B Zar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1- ایجاد نام کاربری و بررسی فعالیت کاربران 2- تکمیل ثبت اقلام تجهیزاتی(توسط راهبر شهرستان و کاربران محیطی از ظریق تطابق اقلام ثبت شده در سامانه با اطلاعات و تجهیزات موجود در واحد و لیست امین اموال) 3- تکمیل اطلاعات ثبت شده تجهیزات 4- تشکیل هسته آموزش و آموزش تئوری عملی کاربران ستادی و محیطی در خصوص سامانه و مفاهیم و اصطلاحات رایج سامانه 5- ایجاد فرم سرویس دوره ای و ثبت نتایج در فرم 6- نگهداری پیشگیرانه، ایجاد فرم نگهداری پیشگیرانه و ثبت نتایج آن 7- ثبت درخواست تعمیرات و ثبت انجام تعمیرات انجام شده 8- ثبت درخواست تجهیزات در سامانه و روند بررسی و اقدامات مربوط به آن 9- پیشخوان سیستم و استفاده از آن</vt:lpstr>
      <vt:lpstr>       10- ایجاد گروههای پیام و تبادل پیام در سامانه 11- تهیه گزارش از اطلاعات سامانه و خروجی های اطلاعات و کنترل اطلاعات با استفاده از خروجی ها 12- ثبت اطلاعات تجهیزات  و درخواست تجهیزات مطابق با ماهیت کاری باشد(اتوکلاو در پذیرش؟!) و نام یکسان برای تجهیز استفاده شود. 13-آموزش کارشناسان ستادی در خصوص قابلیت ها و استفاده از سامانه 14-هنگام ثبت درخواست دلیل کمبود مطابق اطلاعات ثبت شده قبلی در سیستم باشد. 15- رفع خطاهای سامانه و نرم افزارهای پایه آن 16- کدینگ تجهیزات و گزارش بر اساس کدینگ 17- عملیاتی شدن ثبت درخواست کالاها و درخواست تعمیرات و اطلاعات آنها از طریق سامانه در سطوح مختلف سیستم 18- کنترل روزانه بخش پیام سامانه و انجام اقدامات و اصلاحات مورد نیاز(بعد از چندماه نواقص برطرف نشده اند!!)  19- ثبت اقلام کلیدی تجهیزات(ژنراتور برق، زنجیره سرما و...)</vt:lpstr>
      <vt:lpstr>      20- ویرایش و تکمیل گروه تجهیزات در شناسنامه (پزشکی،غیر پزشکی،زنجیره سرما) 21- کنترل روزانه گروه ایتا توسط همکاران گسترش 22-کنترل اطلاعات سامانه و صدور پسخوراند برای واحدهای مربوطه در ستاد و محیط از طریق پیام سامانه و مکاتبه اداری 23- تجهیزات اتاق مشاوره شیردهی، کلاس آمادگی زایمان وBAYLEY  24-تشکیل تیم در ستاد شهرستان با محوریت گسترش و واحدهای ستادی خصوصاً سلامت دهان و دندان و آزمایشگاه و تقسیم وظایف در خصوص سامانه(انجام مدیریت سامانه با گسترش است تکمیل و به روز رسانی اطلاعات صرفاً وظیفه گسترش نیست) 25- توجه شود که روند مدیریت سامانه مقطعی نیست بلکه یک روند پویا است. 26- بر اساس زمان بندی تعیین شده حداکثر تا پایان مرداد باید سامانه در شهرستان عملیاتی شود. (ایجاد کاربری، آموزش کاربران در سطوح محیطی و ستادی و عملیاتی شدن استفاده از بخشهای مختلف سامانه در شهرستان)</vt:lpstr>
      <vt:lpstr>27-انجام بازدید میدانی از واحدها و تطابق اطلاعات سامانه با اطلاعات موجود در واحد ها و سامانه امین اموال، خروجی انبار، اطلاعات موجود در واحدهای ستادی و... 28- ثبت مستندات قبلی که برای تجهیزات انجام شده(کالیبراسیون،سرویس دوره ای و...)                                                                  29-حفظ وحدت رویه در انتخاب نام تجهیزات در سامانه(مثلا :یخچال های واکسن بنام یخچال واکسن ثبت شوند و اطلاعات تکمیلی در مدل ثبت شوند چون در گزارش های بعدی دچار مشکل گزارش گیری و آمار خواهیم شد.)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عباس پورشریفی</dc:creator>
  <cp:lastModifiedBy>عباس پورشریفی</cp:lastModifiedBy>
  <cp:revision>20</cp:revision>
  <dcterms:created xsi:type="dcterms:W3CDTF">2024-07-14T03:14:51Z</dcterms:created>
  <dcterms:modified xsi:type="dcterms:W3CDTF">2024-07-24T03:13:07Z</dcterms:modified>
</cp:coreProperties>
</file>