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59" r:id="rId6"/>
    <p:sldId id="265" r:id="rId7"/>
    <p:sldId id="266" r:id="rId8"/>
    <p:sldId id="274" r:id="rId9"/>
    <p:sldId id="270" r:id="rId10"/>
    <p:sldId id="273" r:id="rId11"/>
    <p:sldId id="272" r:id="rId12"/>
    <p:sldId id="271" r:id="rId13"/>
    <p:sldId id="277" r:id="rId14"/>
    <p:sldId id="371" r:id="rId15"/>
    <p:sldId id="370" r:id="rId16"/>
    <p:sldId id="278" r:id="rId17"/>
    <p:sldId id="279" r:id="rId18"/>
    <p:sldId id="280" r:id="rId19"/>
    <p:sldId id="281" r:id="rId20"/>
    <p:sldId id="260" r:id="rId21"/>
    <p:sldId id="372" r:id="rId22"/>
    <p:sldId id="373" r:id="rId23"/>
    <p:sldId id="261" r:id="rId24"/>
    <p:sldId id="262" r:id="rId25"/>
    <p:sldId id="263" r:id="rId26"/>
    <p:sldId id="268" r:id="rId27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18" autoAdjust="0"/>
    <p:restoredTop sz="94660"/>
  </p:normalViewPr>
  <p:slideViewPr>
    <p:cSldViewPr snapToGrid="0">
      <p:cViewPr varScale="1">
        <p:scale>
          <a:sx n="65" d="100"/>
          <a:sy n="65" d="100"/>
        </p:scale>
        <p:origin x="10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D3FD3-197E-8B29-40B8-E2F79EB5F6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CB90C0-CABA-DFFA-A970-11212D6125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F293CB-E74E-E41D-07FA-6F332D216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3273D-ABFB-423E-B95A-36E746D9E1E0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177DA0-69FC-A3E7-906D-051F08F98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A18A59-48E5-FB52-6D9B-83DF6760B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2868-8E09-49D2-94FD-8BA3D85EC1E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11342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0C86C-C847-E128-62D4-5D7972F731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080556-ED1C-187C-EE92-199CA9CD4B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FCA426-178D-D78A-5C2D-D28012723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3273D-ABFB-423E-B95A-36E746D9E1E0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133AB2-A72C-9871-E349-D0556ACD5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58875-D16E-0E31-1877-8E51981FB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2868-8E09-49D2-94FD-8BA3D85EC1E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65439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DE0A7A-C7F8-B722-6E77-55B04290E2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F93FEB-7449-F87B-64DB-34DB745649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315FBC-E1F2-0AAF-1631-DDB2602B6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3273D-ABFB-423E-B95A-36E746D9E1E0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C90754-DEE0-20DB-8E18-7B8033A10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B70C4C-3F33-22B5-DAAE-5720344C3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2868-8E09-49D2-94FD-8BA3D85EC1E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0124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B4869-4271-DE25-4B5F-70B376BAA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2D5805-AAE6-1064-65B0-64A87E75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AFF4D-4F6D-06F3-F874-A2F565604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3273D-ABFB-423E-B95A-36E746D9E1E0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F4C590-0EAE-D7A4-A48F-585A7E629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32827D-0A7F-B613-AB1D-512FCA85B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2868-8E09-49D2-94FD-8BA3D85EC1E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75633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BE905-D967-802A-0133-078EAA42F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678D73-4543-E099-F53F-A10008A3DF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8E72DC-14E1-210F-3760-0F68677ED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3273D-ABFB-423E-B95A-36E746D9E1E0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6F2641-1213-44FF-E819-741291537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D037B2-A44E-1328-5CD8-FFA828C39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2868-8E09-49D2-94FD-8BA3D85EC1E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52379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430D2-01DC-2D47-A2D0-1C093A28D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B5E27C-08CA-54F3-A837-F76AD27A0A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0238F9-59AE-4CA9-F6F9-666AD3783E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F4C1F1-66EE-332D-C9FA-EF39644FA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3273D-ABFB-423E-B95A-36E746D9E1E0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67F7C7-0ECE-6683-5AF1-435A41F1A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85ED8F-DBB7-2A81-BB89-E4D9A7611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2868-8E09-49D2-94FD-8BA3D85EC1E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10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C4DD0-C18A-A2BA-E6D8-ED48EE4ED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8E3360-E6C6-6307-0253-5E2C1C604F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85E4E5-C4CB-1EE4-476E-B3360E5066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DBE661-8362-0684-0E61-C1B1ACC77E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4E94E6-F956-FB00-5197-34F7AA1C15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1C749F-8FDC-753E-81A3-5BDA09947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3273D-ABFB-423E-B95A-36E746D9E1E0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382AC8-AC5E-AD8D-EE7E-8B5EAD3FB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5FCC89-4266-EAD8-FEE9-A06C9FA55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2868-8E09-49D2-94FD-8BA3D85EC1E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3114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DD8AC-3113-A7C2-5460-29C62A4CA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A9B86-EB35-91B8-0E19-B3C124A13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3273D-ABFB-423E-B95A-36E746D9E1E0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8A7DBA-C225-82D1-D9E4-C37D19493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A9D4AA-AECE-31FC-1F63-C231CB7A9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2868-8E09-49D2-94FD-8BA3D85EC1E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80336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4DA3D1-DA81-06F6-C6BD-E1C900C48B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3273D-ABFB-423E-B95A-36E746D9E1E0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FF45F1-CA2F-AB31-9361-9BDD9D4EB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6DF1E4-B3BC-6C69-A9C7-984891AA4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2868-8E09-49D2-94FD-8BA3D85EC1E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81081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BCA9B-2433-4936-ACB5-A8503621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28E3B-5465-BDA4-F95B-4218B5D9C2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96B07A-36CA-8EC6-37B5-C33B169171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1E9067-F887-5B75-AD75-9833F5036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3273D-ABFB-423E-B95A-36E746D9E1E0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E10B55-F3A1-D540-8063-50395C3FA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84D635-876B-D262-F00F-A8663992C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2868-8E09-49D2-94FD-8BA3D85EC1E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43343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554E6-888A-CD6E-7FC3-FA688D5F0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2CB7E2-0D69-FE88-0EEE-588C5BD5BD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A968BB-918E-8737-2C1D-D655F0B216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474A28-7C0A-3309-A7E4-D4B204C04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3273D-ABFB-423E-B95A-36E746D9E1E0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A59CC-233C-A32A-7385-E8E39230C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754535-91DA-1762-30F3-AE208C6AE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2868-8E09-49D2-94FD-8BA3D85EC1E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456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448391-6ABF-A9C7-B5ED-D1998F30A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3C9758-F128-F798-37F6-DE189FD825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9314B-7022-B9DE-6B3D-39E8441B37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3273D-ABFB-423E-B95A-36E746D9E1E0}" type="datetimeFigureOut">
              <a:rPr lang="fa-IR" smtClean="0"/>
              <a:t>16/01/1446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B0FCEF-1758-672A-8065-120504D558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41D817-E65E-855D-C0DF-6BB60E5C25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12868-8E09-49D2-94FD-8BA3D85EC1E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78541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D1FDB7-2BDD-5369-5444-968D155312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b="1" dirty="0">
                <a:solidFill>
                  <a:srgbClr val="FF0000"/>
                </a:solidFill>
                <a:cs typeface="B Zar" panose="00000400000000000000" pitchFamily="2" charset="-78"/>
              </a:rPr>
              <a:t>شیوه ایجاد کاربری جدید در سامانه یکپارچه تجهیزات مدیریت </a:t>
            </a:r>
          </a:p>
        </p:txBody>
      </p:sp>
    </p:spTree>
    <p:extLst>
      <p:ext uri="{BB962C8B-B14F-4D97-AF65-F5344CB8AC3E}">
        <p14:creationId xmlns:p14="http://schemas.microsoft.com/office/powerpoint/2010/main" val="3026076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E6059-5AE5-F830-3D66-ADFA4537D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4C6AEF-0EEA-B31B-9AF6-692EF0E1D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algn="r" rtl="1"/>
            <a:r>
              <a:rPr lang="fa-IR" sz="2400" b="1" spc="-25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جدول نام اختصاری نوع واحدها:</a:t>
            </a:r>
          </a:p>
          <a:p>
            <a:pPr marL="0" indent="0" algn="r" rtl="1">
              <a:buNone/>
            </a:pPr>
            <a:endParaRPr lang="en-US" sz="1800" spc="-25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marL="587375" algn="r" rtl="1">
              <a:lnSpc>
                <a:spcPct val="115000"/>
              </a:lnSpc>
            </a:pPr>
            <a:endParaRPr lang="fa-IR" sz="1800" spc="-25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587375" algn="r" rtl="1">
              <a:lnSpc>
                <a:spcPct val="115000"/>
              </a:lnSpc>
            </a:pPr>
            <a:endParaRPr lang="fa-IR" sz="1800" spc="-25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587375" algn="r" rtl="1">
              <a:lnSpc>
                <a:spcPct val="115000"/>
              </a:lnSpc>
            </a:pPr>
            <a:r>
              <a:rPr lang="fa-IR" sz="1800" spc="-25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توجه: </a:t>
            </a:r>
            <a:r>
              <a:rPr lang="fa-IR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بین بخشهای مربوط به نام کاربری فقط از "</a:t>
            </a:r>
            <a:r>
              <a:rPr lang="fa-IR" sz="1800" spc="-25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r>
              <a:rPr lang="fa-IR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" استفاده شود.</a:t>
            </a:r>
            <a:endParaRPr lang="en-US" sz="1800" spc="-25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718820" algn="r" rtl="1">
              <a:lnSpc>
                <a:spcPct val="115000"/>
              </a:lnSpc>
            </a:pPr>
            <a:r>
              <a:rPr lang="fa-IR" sz="1800" spc="-25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 نام کاربری خانه بهداشت سیرچ:                   </a:t>
            </a:r>
            <a:r>
              <a:rPr lang="en-US" sz="1800" spc="-25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kerman.kh.sirch</a:t>
            </a:r>
            <a:endParaRPr lang="en-US" sz="1800" spc="-25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15C2B0-AAC2-40CC-EFCF-9EE22472DE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864" t="43719" r="12971" b="12602"/>
          <a:stretch/>
        </p:blipFill>
        <p:spPr bwMode="auto">
          <a:xfrm>
            <a:off x="0" y="0"/>
            <a:ext cx="12245629" cy="20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A8A9B6C-0130-0736-3671-3694349B27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011858"/>
              </p:ext>
            </p:extLst>
          </p:nvPr>
        </p:nvGraphicFramePr>
        <p:xfrm>
          <a:off x="838201" y="2446361"/>
          <a:ext cx="10193594" cy="2464851"/>
        </p:xfrm>
        <a:graphic>
          <a:graphicData uri="http://schemas.openxmlformats.org/drawingml/2006/table">
            <a:tbl>
              <a:tblPr rtl="1" firstRow="1" firstCol="1" bandRow="1"/>
              <a:tblGrid>
                <a:gridCol w="1735956">
                  <a:extLst>
                    <a:ext uri="{9D8B030D-6E8A-4147-A177-3AD203B41FA5}">
                      <a16:colId xmlns:a16="http://schemas.microsoft.com/office/drawing/2014/main" val="2284744510"/>
                    </a:ext>
                  </a:extLst>
                </a:gridCol>
                <a:gridCol w="1431460">
                  <a:extLst>
                    <a:ext uri="{9D8B030D-6E8A-4147-A177-3AD203B41FA5}">
                      <a16:colId xmlns:a16="http://schemas.microsoft.com/office/drawing/2014/main" val="2673339978"/>
                    </a:ext>
                  </a:extLst>
                </a:gridCol>
                <a:gridCol w="2106553">
                  <a:extLst>
                    <a:ext uri="{9D8B030D-6E8A-4147-A177-3AD203B41FA5}">
                      <a16:colId xmlns:a16="http://schemas.microsoft.com/office/drawing/2014/main" val="4015508379"/>
                    </a:ext>
                  </a:extLst>
                </a:gridCol>
                <a:gridCol w="1381612">
                  <a:extLst>
                    <a:ext uri="{9D8B030D-6E8A-4147-A177-3AD203B41FA5}">
                      <a16:colId xmlns:a16="http://schemas.microsoft.com/office/drawing/2014/main" val="1250792582"/>
                    </a:ext>
                  </a:extLst>
                </a:gridCol>
                <a:gridCol w="2120640">
                  <a:extLst>
                    <a:ext uri="{9D8B030D-6E8A-4147-A177-3AD203B41FA5}">
                      <a16:colId xmlns:a16="http://schemas.microsoft.com/office/drawing/2014/main" val="1408531489"/>
                    </a:ext>
                  </a:extLst>
                </a:gridCol>
                <a:gridCol w="1417373">
                  <a:extLst>
                    <a:ext uri="{9D8B030D-6E8A-4147-A177-3AD203B41FA5}">
                      <a16:colId xmlns:a16="http://schemas.microsoft.com/office/drawing/2014/main" val="2388229157"/>
                    </a:ext>
                  </a:extLst>
                </a:gridCol>
              </a:tblGrid>
              <a:tr h="853747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000" b="1" spc="-25" dirty="0">
                          <a:solidFill>
                            <a:schemeClr val="tx1"/>
                          </a:solidFill>
                          <a:effectLst/>
                          <a:latin typeface="B Nazanin" panose="00000400000000000000" pitchFamily="2" charset="-78"/>
                          <a:ea typeface="B Nazanin" panose="00000400000000000000" pitchFamily="2" charset="-78"/>
                          <a:cs typeface="B Nazanin" panose="00000400000000000000" pitchFamily="2" charset="-78"/>
                        </a:rPr>
                        <a:t>نام واحد</a:t>
                      </a:r>
                      <a:endParaRPr lang="en-US" sz="2000" spc="-25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000" b="1" spc="-25" dirty="0">
                          <a:solidFill>
                            <a:schemeClr val="tx1"/>
                          </a:solidFill>
                          <a:effectLst/>
                          <a:latin typeface="B Nazanin" panose="00000400000000000000" pitchFamily="2" charset="-78"/>
                          <a:ea typeface="B Nazanin" panose="00000400000000000000" pitchFamily="2" charset="-78"/>
                          <a:cs typeface="B Nazanin" panose="00000400000000000000" pitchFamily="2" charset="-78"/>
                        </a:rPr>
                        <a:t>نام اختصاری</a:t>
                      </a:r>
                      <a:endParaRPr lang="en-US" sz="2000" spc="-25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000" b="1" spc="-25" dirty="0">
                          <a:solidFill>
                            <a:schemeClr val="tx1"/>
                          </a:solidFill>
                          <a:effectLst/>
                          <a:latin typeface="B Nazanin" panose="00000400000000000000" pitchFamily="2" charset="-78"/>
                          <a:ea typeface="B Nazanin" panose="00000400000000000000" pitchFamily="2" charset="-78"/>
                          <a:cs typeface="B Nazanin" panose="00000400000000000000" pitchFamily="2" charset="-78"/>
                        </a:rPr>
                        <a:t>نام واحد</a:t>
                      </a:r>
                      <a:endParaRPr lang="en-US" sz="2000" spc="-25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000" b="1" spc="-25" dirty="0">
                          <a:solidFill>
                            <a:schemeClr val="tx1"/>
                          </a:solidFill>
                          <a:effectLst/>
                          <a:latin typeface="B Nazanin" panose="00000400000000000000" pitchFamily="2" charset="-78"/>
                          <a:ea typeface="B Nazanin" panose="00000400000000000000" pitchFamily="2" charset="-78"/>
                          <a:cs typeface="B Nazanin" panose="00000400000000000000" pitchFamily="2" charset="-78"/>
                        </a:rPr>
                        <a:t>نام اختصاری</a:t>
                      </a:r>
                      <a:endParaRPr lang="en-US" sz="2000" spc="-25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000" b="1" spc="-25" dirty="0">
                          <a:solidFill>
                            <a:schemeClr val="tx1"/>
                          </a:solidFill>
                          <a:effectLst/>
                          <a:latin typeface="B Nazanin" panose="00000400000000000000" pitchFamily="2" charset="-78"/>
                          <a:ea typeface="B Nazanin" panose="00000400000000000000" pitchFamily="2" charset="-78"/>
                          <a:cs typeface="B Nazanin" panose="00000400000000000000" pitchFamily="2" charset="-78"/>
                        </a:rPr>
                        <a:t>نام واحد</a:t>
                      </a:r>
                      <a:endParaRPr lang="en-US" sz="2000" spc="-25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000" b="1" spc="-25" dirty="0">
                          <a:solidFill>
                            <a:schemeClr val="tx1"/>
                          </a:solidFill>
                          <a:effectLst/>
                          <a:latin typeface="B Nazanin" panose="00000400000000000000" pitchFamily="2" charset="-78"/>
                          <a:ea typeface="B Nazanin" panose="00000400000000000000" pitchFamily="2" charset="-78"/>
                          <a:cs typeface="B Nazanin" panose="00000400000000000000" pitchFamily="2" charset="-78"/>
                        </a:rPr>
                        <a:t>نام اختصاری</a:t>
                      </a:r>
                      <a:endParaRPr lang="en-US" sz="2000" spc="-25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7542953"/>
                  </a:ext>
                </a:extLst>
              </a:tr>
              <a:tr h="805552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1600" b="1" spc="-2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خانه بهداشت</a:t>
                      </a:r>
                      <a:endParaRPr lang="en-US" sz="16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en-US" sz="1600" b="1" spc="-25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kh</a:t>
                      </a:r>
                      <a:endParaRPr lang="en-US" sz="16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</a:pPr>
                      <a:r>
                        <a:rPr lang="fa-IR" sz="1600" b="1" spc="-2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مرکز خدمات جامع سلامت</a:t>
                      </a:r>
                      <a:endParaRPr lang="en-US" sz="16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en-US" sz="1600" b="1" spc="-25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ms</a:t>
                      </a:r>
                      <a:endParaRPr lang="en-US" sz="16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1600" b="1" spc="-2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پایگاه سلامت</a:t>
                      </a:r>
                      <a:endParaRPr lang="en-US" sz="16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en-US" sz="1600" spc="-25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ps</a:t>
                      </a:r>
                      <a:endParaRPr lang="en-US" sz="1600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4148110"/>
                  </a:ext>
                </a:extLst>
              </a:tr>
              <a:tr h="805552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1600" b="1" spc="-2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بهورزی</a:t>
                      </a:r>
                      <a:endParaRPr lang="en-US" sz="16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en-US" sz="1600" b="1" spc="-25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behv</a:t>
                      </a:r>
                      <a:endParaRPr lang="en-US" sz="16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1600" b="1" spc="-2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آزمایشگاه</a:t>
                      </a:r>
                      <a:endParaRPr lang="en-US" sz="16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en-US" sz="1600" b="1" spc="-2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lab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</a:pPr>
                      <a:r>
                        <a:rPr lang="fa-IR" sz="1600" b="1" spc="-2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6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en-US" sz="1600" spc="-2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344504"/>
                  </a:ext>
                </a:extLst>
              </a:tr>
            </a:tbl>
          </a:graphicData>
        </a:graphic>
      </p:graphicFrame>
      <p:sp>
        <p:nvSpPr>
          <p:cNvPr id="7" name="Text Box 8">
            <a:extLst>
              <a:ext uri="{FF2B5EF4-FFF2-40B4-BE49-F238E27FC236}">
                <a16:creationId xmlns:a16="http://schemas.microsoft.com/office/drawing/2014/main" id="{1871FF7D-7CAA-D9D1-C26F-65907508B66D}"/>
              </a:ext>
            </a:extLst>
          </p:cNvPr>
          <p:cNvSpPr txBox="1"/>
          <p:nvPr/>
        </p:nvSpPr>
        <p:spPr>
          <a:xfrm>
            <a:off x="1471664" y="97360"/>
            <a:ext cx="2961005" cy="76200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sz="14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Zar" panose="00000400000000000000" pitchFamily="2" charset="-78"/>
              </a:rPr>
              <a:t>معاونت بهداشتی دانشگاه علوم پزشکی کرمان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fa-IR" sz="10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Zar" panose="00000400000000000000" pitchFamily="2" charset="-78"/>
              </a:rPr>
              <a:t>           گروه گسترش شبکه-بهبود استاندارد1403  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Zar" panose="00000400000000000000" pitchFamily="2" charset="-78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564728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E6059-5AE5-F830-3D66-ADFA4537D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4C6AEF-0EEA-B31B-9AF6-692EF0E1D0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 rtl="1">
              <a:lnSpc>
                <a:spcPct val="115000"/>
              </a:lnSpc>
              <a:buFont typeface="+mj-lt"/>
              <a:buAutoNum type="arabicPeriod" startAt="4"/>
            </a:pPr>
            <a:r>
              <a:rPr lang="fa-IR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انتخاب نام واحد بهداشتی در فیلد </a:t>
            </a:r>
            <a:r>
              <a:rPr lang="fa-IR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"دسترسی مکانی"</a:t>
            </a:r>
            <a:r>
              <a:rPr lang="fa-IR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دقت لازم اعمال شود که به کاربر فقط در سطح واحد محل خدمت دسترسی داده شود.</a:t>
            </a:r>
            <a:endParaRPr lang="en-US" sz="1800" spc="-25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15000"/>
              </a:lnSpc>
              <a:buFont typeface="+mj-lt"/>
              <a:buAutoNum type="arabicPeriod" startAt="4"/>
            </a:pPr>
            <a:r>
              <a:rPr lang="fa-IR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صورتیکه چند واحد با نام مشترک وجود دارد به نامی که رایج است، مشخص شوند مثلاً: علیا یا سفلی و...</a:t>
            </a:r>
            <a:endParaRPr lang="en-US" sz="1800" spc="-25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15000"/>
              </a:lnSpc>
              <a:buFont typeface="+mj-lt"/>
              <a:buAutoNum type="arabicPeriod" startAt="4"/>
            </a:pPr>
            <a:r>
              <a:rPr lang="fa-IR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از یک نوع واحد مثل خانه بهداشت نباید نام مشترک وجود داشته باشد.</a:t>
            </a:r>
            <a:endParaRPr lang="en-US" sz="1800" spc="-25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15000"/>
              </a:lnSpc>
              <a:buFont typeface="+mj-lt"/>
              <a:buAutoNum type="arabicPeriod" startAt="4"/>
            </a:pPr>
            <a:r>
              <a:rPr lang="fa-IR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برای هر واحد بهداشتی صرفاً یک نفر کاربر تعریف شود.</a:t>
            </a:r>
          </a:p>
          <a:p>
            <a:pPr marL="342900" indent="-342900" algn="just" rtl="1">
              <a:lnSpc>
                <a:spcPct val="115000"/>
              </a:lnSpc>
              <a:buFont typeface="+mj-lt"/>
              <a:buAutoNum type="arabicPeriod" startAt="4"/>
            </a:pPr>
            <a:r>
              <a:rPr lang="fa-IR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فیلد </a:t>
            </a:r>
            <a:r>
              <a:rPr lang="fa-IR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</a:t>
            </a:r>
            <a:r>
              <a:rPr lang="fa-IR" sz="1800" spc="-25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جایگاه</a:t>
            </a:r>
            <a:r>
              <a:rPr lang="fa-IR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" در فرم ثبت کاربر سامانه بر اساس فرمت زیر تکمیل شود.</a:t>
            </a:r>
            <a:endParaRPr lang="en-US" sz="1800" spc="-25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lvl="0" indent="0" algn="just" rtl="1">
              <a:lnSpc>
                <a:spcPct val="115000"/>
              </a:lnSpc>
              <a:buNone/>
            </a:pPr>
            <a:endParaRPr lang="en-US" sz="1800" spc="-25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15C2B0-AAC2-40CC-EFCF-9EE22472DE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864" t="43719" r="12971" b="12602"/>
          <a:stretch/>
        </p:blipFill>
        <p:spPr bwMode="auto">
          <a:xfrm>
            <a:off x="-82060" y="21572"/>
            <a:ext cx="12245629" cy="20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A187E4D-ADF6-1C6D-AB3C-663C1EE4EF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969648"/>
              </p:ext>
            </p:extLst>
          </p:nvPr>
        </p:nvGraphicFramePr>
        <p:xfrm>
          <a:off x="838200" y="4229411"/>
          <a:ext cx="10515599" cy="2536817"/>
        </p:xfrm>
        <a:graphic>
          <a:graphicData uri="http://schemas.openxmlformats.org/drawingml/2006/table">
            <a:tbl>
              <a:tblPr rtl="1" firstRow="1" firstCol="1" bandRow="1"/>
              <a:tblGrid>
                <a:gridCol w="2944803">
                  <a:extLst>
                    <a:ext uri="{9D8B030D-6E8A-4147-A177-3AD203B41FA5}">
                      <a16:colId xmlns:a16="http://schemas.microsoft.com/office/drawing/2014/main" val="959707113"/>
                    </a:ext>
                  </a:extLst>
                </a:gridCol>
                <a:gridCol w="2945793">
                  <a:extLst>
                    <a:ext uri="{9D8B030D-6E8A-4147-A177-3AD203B41FA5}">
                      <a16:colId xmlns:a16="http://schemas.microsoft.com/office/drawing/2014/main" val="3024196713"/>
                    </a:ext>
                  </a:extLst>
                </a:gridCol>
                <a:gridCol w="2079965">
                  <a:extLst>
                    <a:ext uri="{9D8B030D-6E8A-4147-A177-3AD203B41FA5}">
                      <a16:colId xmlns:a16="http://schemas.microsoft.com/office/drawing/2014/main" val="347054671"/>
                    </a:ext>
                  </a:extLst>
                </a:gridCol>
                <a:gridCol w="2545038">
                  <a:extLst>
                    <a:ext uri="{9D8B030D-6E8A-4147-A177-3AD203B41FA5}">
                      <a16:colId xmlns:a16="http://schemas.microsoft.com/office/drawing/2014/main" val="126714287"/>
                    </a:ext>
                  </a:extLst>
                </a:gridCol>
              </a:tblGrid>
              <a:tr h="726047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400" b="1" spc="-25" dirty="0">
                          <a:effectLst/>
                          <a:latin typeface="B Nazanin" panose="00000400000000000000" pitchFamily="2" charset="-78"/>
                          <a:ea typeface="B Nazanin" panose="00000400000000000000" pitchFamily="2" charset="-78"/>
                          <a:cs typeface="B Nazanin" panose="00000400000000000000" pitchFamily="2" charset="-78"/>
                        </a:rPr>
                        <a:t>نوع واحد</a:t>
                      </a:r>
                      <a:endParaRPr lang="en-US" sz="2400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400" b="1" spc="-25" dirty="0">
                          <a:effectLst/>
                          <a:latin typeface="B Nazanin" panose="00000400000000000000" pitchFamily="2" charset="-78"/>
                          <a:ea typeface="B Nazanin" panose="00000400000000000000" pitchFamily="2" charset="-78"/>
                          <a:cs typeface="B Nazanin" panose="00000400000000000000" pitchFamily="2" charset="-78"/>
                        </a:rPr>
                        <a:t>جایگاه کاربر</a:t>
                      </a:r>
                      <a:endParaRPr lang="en-US" sz="2400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400" b="1" spc="-25" dirty="0">
                          <a:effectLst/>
                          <a:latin typeface="B Nazanin" panose="00000400000000000000" pitchFamily="2" charset="-78"/>
                          <a:ea typeface="B Nazanin" panose="00000400000000000000" pitchFamily="2" charset="-78"/>
                          <a:cs typeface="B Nazanin" panose="00000400000000000000" pitchFamily="2" charset="-78"/>
                        </a:rPr>
                        <a:t>نوع واحد</a:t>
                      </a:r>
                      <a:endParaRPr lang="en-US" sz="2400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400" b="1" spc="-25" dirty="0">
                          <a:effectLst/>
                          <a:latin typeface="B Nazanin" panose="00000400000000000000" pitchFamily="2" charset="-78"/>
                          <a:ea typeface="B Nazanin" panose="00000400000000000000" pitchFamily="2" charset="-78"/>
                          <a:cs typeface="B Nazanin" panose="00000400000000000000" pitchFamily="2" charset="-78"/>
                        </a:rPr>
                        <a:t>جایگاه کاربر</a:t>
                      </a:r>
                      <a:endParaRPr lang="en-US" sz="2400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4101794"/>
                  </a:ext>
                </a:extLst>
              </a:tr>
              <a:tr h="90538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1600" b="1" spc="-25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خانه بهداشت (مثلا محمد آباد)</a:t>
                      </a:r>
                      <a:endParaRPr lang="en-US" sz="16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1600" b="1" spc="-2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کاربر خانه بهداشت محمدآباد</a:t>
                      </a:r>
                      <a:endParaRPr lang="en-US" sz="16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1600" b="1" spc="-25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پایگاه سلامت(مثلا مطهری)</a:t>
                      </a:r>
                      <a:endParaRPr lang="en-US" sz="16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1600" b="1" spc="-2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کاربر پایگاه سلامت مطهری</a:t>
                      </a:r>
                      <a:endParaRPr lang="en-US" sz="16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8542717"/>
                  </a:ext>
                </a:extLst>
              </a:tr>
              <a:tr h="90538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1600" b="1" spc="-25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مرکز خدمات جامع سلامت(مثلا دهسرد)</a:t>
                      </a:r>
                      <a:endParaRPr lang="en-US" sz="1600" b="1" spc="-25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1600" b="1" spc="-25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کاربر مرکز خدمات جامع سلامت دهسرد</a:t>
                      </a:r>
                      <a:endParaRPr lang="en-US" sz="1600" b="1" spc="-25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1600" b="1" spc="-25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مرکز آموزش بهورزی</a:t>
                      </a:r>
                      <a:endParaRPr lang="en-US" sz="1600" b="1" spc="-25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1600" b="1" spc="-2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کاربر مرکز آموزش بهورزی</a:t>
                      </a:r>
                      <a:endParaRPr lang="en-US" sz="16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751714"/>
                  </a:ext>
                </a:extLst>
              </a:tr>
            </a:tbl>
          </a:graphicData>
        </a:graphic>
      </p:graphicFrame>
      <p:sp>
        <p:nvSpPr>
          <p:cNvPr id="6" name="Text Box 8">
            <a:extLst>
              <a:ext uri="{FF2B5EF4-FFF2-40B4-BE49-F238E27FC236}">
                <a16:creationId xmlns:a16="http://schemas.microsoft.com/office/drawing/2014/main" id="{5E8BA2D6-5BF9-430A-69FC-080C70FE0F77}"/>
              </a:ext>
            </a:extLst>
          </p:cNvPr>
          <p:cNvSpPr txBox="1"/>
          <p:nvPr/>
        </p:nvSpPr>
        <p:spPr>
          <a:xfrm>
            <a:off x="1471664" y="97360"/>
            <a:ext cx="2961005" cy="76200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sz="14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Zar" panose="00000400000000000000" pitchFamily="2" charset="-78"/>
              </a:rPr>
              <a:t>معاونت بهداشتی دانشگاه علوم پزشکی کرمان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fa-IR" sz="10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Zar" panose="00000400000000000000" pitchFamily="2" charset="-78"/>
              </a:rPr>
              <a:t>           گروه گسترش شبکه-بهبود استاندارد1403  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Zar" panose="00000400000000000000" pitchFamily="2" charset="-78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895106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8B55F-DC48-0C6D-E719-4BB12C749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E906C2-A02E-1B28-C8CC-338A98E48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2162" y="1027905"/>
            <a:ext cx="10515600" cy="5579371"/>
          </a:xfrm>
        </p:spPr>
        <p:txBody>
          <a:bodyPr>
            <a:normAutofit fontScale="92500" lnSpcReduction="20000"/>
          </a:bodyPr>
          <a:lstStyle/>
          <a:p>
            <a:pPr marL="342900" indent="-342900" algn="r" rtl="1">
              <a:buFont typeface="+mj-lt"/>
              <a:buAutoNum type="arabicPeriod" startAt="9"/>
            </a:pPr>
            <a:r>
              <a:rPr lang="fa-IR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فیلد </a:t>
            </a:r>
            <a:r>
              <a:rPr lang="fa-IR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</a:t>
            </a:r>
            <a:r>
              <a:rPr lang="fa-IR" sz="1800" spc="-25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نفش</a:t>
            </a:r>
            <a:r>
              <a:rPr lang="fa-IR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" در فرم ثبت کاربر سامانه بر اساس فرمت زیر تکمیل شود.</a:t>
            </a:r>
            <a:endParaRPr lang="fa-IR" dirty="0"/>
          </a:p>
          <a:p>
            <a:pPr marL="0" indent="0" algn="r" rtl="1">
              <a:buNone/>
            </a:pPr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marL="0" indent="0" algn="r" rtl="1">
              <a:buNone/>
            </a:pPr>
            <a:endParaRPr lang="fa-IR" dirty="0"/>
          </a:p>
          <a:p>
            <a:pPr marL="0" indent="0" algn="just" rtl="1">
              <a:lnSpc>
                <a:spcPct val="160000"/>
              </a:lnSpc>
              <a:buNone/>
            </a:pPr>
            <a:r>
              <a:rPr lang="fa-IR" sz="3000" b="1" dirty="0">
                <a:solidFill>
                  <a:srgbClr val="FF0000"/>
                </a:solidFill>
                <a:cs typeface="B Zar" panose="00000400000000000000" pitchFamily="2" charset="-78"/>
              </a:rPr>
              <a:t>نکته مهم: </a:t>
            </a:r>
            <a:r>
              <a:rPr lang="fa-IR" sz="2200" dirty="0">
                <a:cs typeface="B Zar" panose="00000400000000000000" pitchFamily="2" charset="-78"/>
              </a:rPr>
              <a:t>توجه شود که نقش  </a:t>
            </a:r>
            <a:r>
              <a:rPr lang="en-US" sz="2200" b="1" spc="-25" dirty="0" err="1">
                <a:solidFill>
                  <a:srgbClr val="FF0000"/>
                </a:solidFill>
                <a:effectLst/>
                <a:highlight>
                  <a:srgbClr val="FFFFFF"/>
                </a:highlight>
                <a:latin typeface="IRANSansWeb"/>
                <a:ea typeface="Calibri" panose="020F0502020204030204" pitchFamily="34" charset="0"/>
                <a:cs typeface="B Zar" panose="00000400000000000000" pitchFamily="2" charset="-78"/>
              </a:rPr>
              <a:t>UniSupervisor</a:t>
            </a:r>
            <a:r>
              <a:rPr lang="fa-IR" sz="22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lang="fa-IR" sz="2200" dirty="0">
                <a:cs typeface="B Zar" panose="00000400000000000000" pitchFamily="2" charset="-78"/>
              </a:rPr>
              <a:t>  فقط میتواند اطلاعات را ببیند و تغییر آنها را نمیتواند انجام دهد. لذا این یک نقش مدیریتی بوده و در صورت نیاز برای ورود و ویرایش و اطلاعات آن واحد مثل  بهورزی باید نقش دیگری با دسترسی محدود به مرکز آموزش بهورزی تعریف شود.</a:t>
            </a:r>
          </a:p>
          <a:p>
            <a:pPr algn="r" rtl="1"/>
            <a:endParaRPr lang="fa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AB8BAD-8860-F7E3-FA3F-8E3FAAAD45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864" t="43719" r="12971" b="12602"/>
          <a:stretch/>
        </p:blipFill>
        <p:spPr bwMode="auto">
          <a:xfrm>
            <a:off x="-82060" y="21572"/>
            <a:ext cx="12245629" cy="20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6E3CC6F-8871-1382-DC79-010441AF3C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599732"/>
              </p:ext>
            </p:extLst>
          </p:nvPr>
        </p:nvGraphicFramePr>
        <p:xfrm>
          <a:off x="1369143" y="1690688"/>
          <a:ext cx="10161638" cy="3030792"/>
        </p:xfrm>
        <a:graphic>
          <a:graphicData uri="http://schemas.openxmlformats.org/drawingml/2006/table">
            <a:tbl>
              <a:tblPr rtl="1" firstRow="1" firstCol="1" bandRow="1"/>
              <a:tblGrid>
                <a:gridCol w="3315929">
                  <a:extLst>
                    <a:ext uri="{9D8B030D-6E8A-4147-A177-3AD203B41FA5}">
                      <a16:colId xmlns:a16="http://schemas.microsoft.com/office/drawing/2014/main" val="736052234"/>
                    </a:ext>
                  </a:extLst>
                </a:gridCol>
                <a:gridCol w="2182761">
                  <a:extLst>
                    <a:ext uri="{9D8B030D-6E8A-4147-A177-3AD203B41FA5}">
                      <a16:colId xmlns:a16="http://schemas.microsoft.com/office/drawing/2014/main" val="2253868169"/>
                    </a:ext>
                  </a:extLst>
                </a:gridCol>
                <a:gridCol w="2462981">
                  <a:extLst>
                    <a:ext uri="{9D8B030D-6E8A-4147-A177-3AD203B41FA5}">
                      <a16:colId xmlns:a16="http://schemas.microsoft.com/office/drawing/2014/main" val="2065969186"/>
                    </a:ext>
                  </a:extLst>
                </a:gridCol>
                <a:gridCol w="2199967">
                  <a:extLst>
                    <a:ext uri="{9D8B030D-6E8A-4147-A177-3AD203B41FA5}">
                      <a16:colId xmlns:a16="http://schemas.microsoft.com/office/drawing/2014/main" val="2368464115"/>
                    </a:ext>
                  </a:extLst>
                </a:gridCol>
              </a:tblGrid>
              <a:tr h="680911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000" b="1" spc="-25" dirty="0">
                          <a:solidFill>
                            <a:schemeClr val="tx1"/>
                          </a:solidFill>
                          <a:effectLst/>
                          <a:latin typeface="B Nazanin" panose="00000400000000000000" pitchFamily="2" charset="-78"/>
                          <a:ea typeface="B Nazanin" panose="00000400000000000000" pitchFamily="2" charset="-78"/>
                          <a:cs typeface="B Nazanin" panose="00000400000000000000" pitchFamily="2" charset="-78"/>
                        </a:rPr>
                        <a:t>نوع واحد</a:t>
                      </a:r>
                      <a:endParaRPr lang="en-US" sz="2000" spc="-25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000" b="1" spc="-25" dirty="0">
                          <a:solidFill>
                            <a:schemeClr val="tx1"/>
                          </a:solidFill>
                          <a:effectLst/>
                          <a:latin typeface="B Nazanin" panose="00000400000000000000" pitchFamily="2" charset="-78"/>
                          <a:ea typeface="B Nazanin" panose="00000400000000000000" pitchFamily="2" charset="-78"/>
                          <a:cs typeface="B Nazanin" panose="00000400000000000000" pitchFamily="2" charset="-78"/>
                        </a:rPr>
                        <a:t>نقش کاربر</a:t>
                      </a:r>
                      <a:endParaRPr lang="en-US" sz="2000" spc="-25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000" b="1" spc="-25" dirty="0">
                          <a:solidFill>
                            <a:schemeClr val="tx1"/>
                          </a:solidFill>
                          <a:effectLst/>
                          <a:latin typeface="B Nazanin" panose="00000400000000000000" pitchFamily="2" charset="-78"/>
                          <a:ea typeface="B Nazanin" panose="00000400000000000000" pitchFamily="2" charset="-78"/>
                          <a:cs typeface="B Nazanin" panose="00000400000000000000" pitchFamily="2" charset="-78"/>
                        </a:rPr>
                        <a:t>نوع واحد</a:t>
                      </a:r>
                      <a:endParaRPr lang="en-US" sz="2000" spc="-25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000" b="1" spc="-25" dirty="0">
                          <a:solidFill>
                            <a:schemeClr val="tx1"/>
                          </a:solidFill>
                          <a:effectLst/>
                          <a:latin typeface="B Nazanin" panose="00000400000000000000" pitchFamily="2" charset="-78"/>
                          <a:ea typeface="B Nazanin" panose="00000400000000000000" pitchFamily="2" charset="-78"/>
                          <a:cs typeface="B Nazanin" panose="00000400000000000000" pitchFamily="2" charset="-78"/>
                        </a:rPr>
                        <a:t>نقش کاربر</a:t>
                      </a:r>
                      <a:endParaRPr lang="en-US" sz="2000" spc="-25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2147767"/>
                  </a:ext>
                </a:extLst>
              </a:tr>
              <a:tr h="110154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000" spc="-25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کاربر خانه بهداشت</a:t>
                      </a:r>
                      <a:endParaRPr lang="en-US" sz="2000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en-US" sz="1400" b="1" spc="-25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IRANSansWeb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Behvarz</a:t>
                      </a:r>
                      <a:r>
                        <a:rPr lang="en-US" sz="1400" b="1" spc="-25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IRANSansWeb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/</a:t>
                      </a:r>
                      <a:r>
                        <a:rPr lang="en-US" sz="1400" b="1" spc="-25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IRANSansWeb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Moragheb</a:t>
                      </a:r>
                      <a:endParaRPr lang="en-US" sz="2000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000" spc="-25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کاربر پایگاه سلامت</a:t>
                      </a:r>
                      <a:endParaRPr lang="en-US" sz="2000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en-US" sz="1400" b="1" spc="-25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IRANSansWeb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Behvarz</a:t>
                      </a:r>
                      <a:r>
                        <a:rPr lang="en-US" sz="1400" b="1" spc="-25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IRANSansWeb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/</a:t>
                      </a:r>
                      <a:r>
                        <a:rPr lang="en-US" sz="1400" b="1" spc="-25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IRANSansWeb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Moragheb</a:t>
                      </a:r>
                      <a:endParaRPr lang="en-US" sz="2000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6576646"/>
                  </a:ext>
                </a:extLst>
              </a:tr>
              <a:tr h="1248337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000" spc="-25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کاربر خدمات جامع سلامت</a:t>
                      </a:r>
                      <a:endParaRPr lang="en-US" sz="2000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1400" spc="-25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(کاردان و یا مراقب مسئول که ناظر بهداشت مرکز است)</a:t>
                      </a:r>
                      <a:endParaRPr lang="en-US" sz="2000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en-US" sz="1400" b="1" spc="-25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IRANSansWeb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CenterManager</a:t>
                      </a:r>
                      <a:endParaRPr lang="en-US" sz="2000" spc="-25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000" spc="-25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کاربر مرکز آموزش بهورزی</a:t>
                      </a:r>
                      <a:endParaRPr lang="en-US" sz="2000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en-US" sz="1400" b="1" spc="-25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IRANSansWeb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UniSupervisor</a:t>
                      </a:r>
                      <a:endParaRPr lang="en-US" sz="2000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6679014"/>
                  </a:ext>
                </a:extLst>
              </a:tr>
            </a:tbl>
          </a:graphicData>
        </a:graphic>
      </p:graphicFrame>
      <p:sp>
        <p:nvSpPr>
          <p:cNvPr id="7" name="Text Box 8">
            <a:extLst>
              <a:ext uri="{FF2B5EF4-FFF2-40B4-BE49-F238E27FC236}">
                <a16:creationId xmlns:a16="http://schemas.microsoft.com/office/drawing/2014/main" id="{B1093197-9164-1182-0FBC-070DAE7497C5}"/>
              </a:ext>
            </a:extLst>
          </p:cNvPr>
          <p:cNvSpPr txBox="1"/>
          <p:nvPr/>
        </p:nvSpPr>
        <p:spPr>
          <a:xfrm>
            <a:off x="1471664" y="97360"/>
            <a:ext cx="2961005" cy="76200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sz="14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Zar" panose="00000400000000000000" pitchFamily="2" charset="-78"/>
              </a:rPr>
              <a:t>معاونت بهداشتی دانشگاه علوم پزشکی کرمان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fa-IR" sz="10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Zar" panose="00000400000000000000" pitchFamily="2" charset="-78"/>
              </a:rPr>
              <a:t>           گروه گسترش شبکه-بهبود استاندارد1403  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Zar" panose="00000400000000000000" pitchFamily="2" charset="-78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3548777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BFB4302-FE75-8883-EC02-4B13580EBF2E}"/>
              </a:ext>
            </a:extLst>
          </p:cNvPr>
          <p:cNvGrpSpPr/>
          <p:nvPr/>
        </p:nvGrpSpPr>
        <p:grpSpPr>
          <a:xfrm>
            <a:off x="-26815" y="-10331"/>
            <a:ext cx="12245629" cy="2081237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B36A0E2-593E-E078-8F35-E143C3A547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C2646780-6FAB-902B-B512-F8C6B9DB2E67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AF9F20B3-8237-B8E9-1ECF-480875CC15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63212" y="2481161"/>
            <a:ext cx="9144000" cy="837226"/>
          </a:xfrm>
        </p:spPr>
        <p:txBody>
          <a:bodyPr>
            <a:normAutofit/>
          </a:bodyPr>
          <a:lstStyle/>
          <a:p>
            <a:r>
              <a:rPr lang="fa-IR" sz="4000" b="1" dirty="0">
                <a:cs typeface="B Zar" panose="00000400000000000000" pitchFamily="2" charset="-78"/>
              </a:rPr>
              <a:t>دسترسی سطوح واحدها به اطلاعات سامانه</a:t>
            </a:r>
          </a:p>
        </p:txBody>
      </p:sp>
    </p:spTree>
    <p:extLst>
      <p:ext uri="{BB962C8B-B14F-4D97-AF65-F5344CB8AC3E}">
        <p14:creationId xmlns:p14="http://schemas.microsoft.com/office/powerpoint/2010/main" val="61805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0BDAD1ED-B3B6-F1EF-ED4F-AF796BA53752}"/>
              </a:ext>
            </a:extLst>
          </p:cNvPr>
          <p:cNvGrpSpPr/>
          <p:nvPr/>
        </p:nvGrpSpPr>
        <p:grpSpPr>
          <a:xfrm>
            <a:off x="-147596" y="-19673"/>
            <a:ext cx="12245629" cy="1722277"/>
            <a:chOff x="-6150872" y="-399831"/>
            <a:chExt cx="12245629" cy="2081237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86A7C5E-DF44-CAF1-260B-67B0ACED74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6150872" y="-399831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Text Box 8">
              <a:extLst>
                <a:ext uri="{FF2B5EF4-FFF2-40B4-BE49-F238E27FC236}">
                  <a16:creationId xmlns:a16="http://schemas.microsoft.com/office/drawing/2014/main" id="{B13602A6-9F67-CCB2-A821-CDA5053F9D97}"/>
                </a:ext>
              </a:extLst>
            </p:cNvPr>
            <p:cNvSpPr txBox="1"/>
            <p:nvPr/>
          </p:nvSpPr>
          <p:spPr>
            <a:xfrm>
              <a:off x="-4762113" y="-341620"/>
              <a:ext cx="2961005" cy="762001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  <p:sp>
        <p:nvSpPr>
          <p:cNvPr id="328" name="Rectangle 327">
            <a:extLst>
              <a:ext uri="{FF2B5EF4-FFF2-40B4-BE49-F238E27FC236}">
                <a16:creationId xmlns:a16="http://schemas.microsoft.com/office/drawing/2014/main" id="{8EF1FEBB-B37E-CEBC-4480-7C6474481D33}"/>
              </a:ext>
            </a:extLst>
          </p:cNvPr>
          <p:cNvSpPr/>
          <p:nvPr/>
        </p:nvSpPr>
        <p:spPr>
          <a:xfrm>
            <a:off x="87086" y="5697402"/>
            <a:ext cx="4737768" cy="10303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3" name="Rectangle 322">
            <a:extLst>
              <a:ext uri="{FF2B5EF4-FFF2-40B4-BE49-F238E27FC236}">
                <a16:creationId xmlns:a16="http://schemas.microsoft.com/office/drawing/2014/main" id="{79536186-CD23-8128-0E2E-5FCF7680EBCC}"/>
              </a:ext>
            </a:extLst>
          </p:cNvPr>
          <p:cNvSpPr/>
          <p:nvPr/>
        </p:nvSpPr>
        <p:spPr>
          <a:xfrm>
            <a:off x="87086" y="1521295"/>
            <a:ext cx="4737769" cy="39763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8" name="Rectangle 317">
            <a:extLst>
              <a:ext uri="{FF2B5EF4-FFF2-40B4-BE49-F238E27FC236}">
                <a16:creationId xmlns:a16="http://schemas.microsoft.com/office/drawing/2014/main" id="{CE49A027-3824-5C22-C2EA-4C7CCF3D3847}"/>
              </a:ext>
            </a:extLst>
          </p:cNvPr>
          <p:cNvSpPr/>
          <p:nvPr/>
        </p:nvSpPr>
        <p:spPr>
          <a:xfrm>
            <a:off x="4974064" y="488042"/>
            <a:ext cx="7123970" cy="623970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D817A5F-57A5-7262-F521-1128C1CA1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728660" y="3521793"/>
            <a:ext cx="924559" cy="913176"/>
          </a:xfrm>
        </p:spPr>
        <p:txBody>
          <a:bodyPr/>
          <a:lstStyle/>
          <a:p>
            <a:fld id="{0617D4EC-BFF7-4DA5-A11F-AA6E2ECD0270}" type="slidenum">
              <a:rPr lang="en-US" smtClean="0">
                <a:cs typeface="B Zar" panose="00000400000000000000" pitchFamily="2" charset="-78"/>
              </a:rPr>
              <a:pPr/>
              <a:t>14</a:t>
            </a:fld>
            <a:endParaRPr lang="en-US" dirty="0">
              <a:cs typeface="B Zar" panose="000004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E15D1AA-E178-E73A-A4B3-BEB77EE7B3CC}"/>
              </a:ext>
            </a:extLst>
          </p:cNvPr>
          <p:cNvSpPr/>
          <p:nvPr/>
        </p:nvSpPr>
        <p:spPr>
          <a:xfrm>
            <a:off x="7570668" y="631913"/>
            <a:ext cx="3127878" cy="84815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ثبت درخواست تجهیز در واحد محیطی(خانه/پایگاه) </a:t>
            </a:r>
          </a:p>
          <a:p>
            <a:pPr algn="ctr"/>
            <a:r>
              <a:rPr lang="fa-IR" sz="1400" dirty="0">
                <a:solidFill>
                  <a:srgbClr val="FF0000"/>
                </a:solidFill>
                <a:cs typeface="B Zar" panose="00000400000000000000" pitchFamily="2" charset="-78"/>
              </a:rPr>
              <a:t>(کاربرانی که به سامانه دسترسی دارند)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463A9FD-1984-34F9-51E8-42816B248A80}"/>
              </a:ext>
            </a:extLst>
          </p:cNvPr>
          <p:cNvSpPr/>
          <p:nvPr/>
        </p:nvSpPr>
        <p:spPr>
          <a:xfrm>
            <a:off x="7826640" y="1682504"/>
            <a:ext cx="2617388" cy="5461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بررسی توسط مرکز خدمات جامع سلامت</a:t>
            </a:r>
          </a:p>
        </p:txBody>
      </p:sp>
      <p:sp>
        <p:nvSpPr>
          <p:cNvPr id="6" name="Diamond 5">
            <a:extLst>
              <a:ext uri="{FF2B5EF4-FFF2-40B4-BE49-F238E27FC236}">
                <a16:creationId xmlns:a16="http://schemas.microsoft.com/office/drawing/2014/main" id="{BEB5061A-8DF2-1DAF-ADAC-D879E835F534}"/>
              </a:ext>
            </a:extLst>
          </p:cNvPr>
          <p:cNvSpPr/>
          <p:nvPr/>
        </p:nvSpPr>
        <p:spPr>
          <a:xfrm>
            <a:off x="8194730" y="2385637"/>
            <a:ext cx="1881207" cy="793747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درخواست مورد تایید است؟</a:t>
            </a:r>
            <a:r>
              <a:rPr lang="en-US" sz="1400" dirty="0">
                <a:cs typeface="B Zar" panose="00000400000000000000" pitchFamily="2" charset="-78"/>
              </a:rPr>
              <a:t> </a:t>
            </a:r>
            <a:endParaRPr lang="fa-IR" sz="1400" dirty="0">
              <a:cs typeface="B Zar" panose="000004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A9D39B4-7E35-B6E3-5DB0-5BBC6DA0B713}"/>
              </a:ext>
            </a:extLst>
          </p:cNvPr>
          <p:cNvSpPr/>
          <p:nvPr/>
        </p:nvSpPr>
        <p:spPr>
          <a:xfrm>
            <a:off x="8200130" y="3393497"/>
            <a:ext cx="1875808" cy="5461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ارسال به کارشناس تجهیزات شبکه/ مرکزبهداشت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95D1705-5BAC-73A0-78B3-98DEB36FBACD}"/>
              </a:ext>
            </a:extLst>
          </p:cNvPr>
          <p:cNvSpPr/>
          <p:nvPr/>
        </p:nvSpPr>
        <p:spPr>
          <a:xfrm>
            <a:off x="2036690" y="1655176"/>
            <a:ext cx="2085994" cy="5461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ارسال به کمیته تجهیزات معاونت بهداشتی</a:t>
            </a:r>
          </a:p>
        </p:txBody>
      </p:sp>
      <p:sp>
        <p:nvSpPr>
          <p:cNvPr id="10" name="Diamond 9">
            <a:extLst>
              <a:ext uri="{FF2B5EF4-FFF2-40B4-BE49-F238E27FC236}">
                <a16:creationId xmlns:a16="http://schemas.microsoft.com/office/drawing/2014/main" id="{1EAB103F-EA26-9C89-0D89-787695B0FDA3}"/>
              </a:ext>
            </a:extLst>
          </p:cNvPr>
          <p:cNvSpPr/>
          <p:nvPr/>
        </p:nvSpPr>
        <p:spPr>
          <a:xfrm>
            <a:off x="8194730" y="4097514"/>
            <a:ext cx="1879754" cy="793747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درخواست مورد تایید است؟</a:t>
            </a:r>
            <a:r>
              <a:rPr lang="en-US" sz="1400" dirty="0">
                <a:cs typeface="B Zar" panose="00000400000000000000" pitchFamily="2" charset="-78"/>
              </a:rPr>
              <a:t> </a:t>
            </a:r>
            <a:endParaRPr lang="fa-IR" sz="1400" dirty="0">
              <a:cs typeface="B Zar" panose="00000400000000000000" pitchFamily="2" charset="-7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E20BA28-EFE3-4967-8F04-94EB0E12607C}"/>
              </a:ext>
            </a:extLst>
          </p:cNvPr>
          <p:cNvSpPr/>
          <p:nvPr/>
        </p:nvSpPr>
        <p:spPr>
          <a:xfrm>
            <a:off x="10715335" y="3328259"/>
            <a:ext cx="1334042" cy="65583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رد درخواست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60249FD-721A-7B47-797B-8B1F22F561C0}"/>
              </a:ext>
            </a:extLst>
          </p:cNvPr>
          <p:cNvSpPr/>
          <p:nvPr/>
        </p:nvSpPr>
        <p:spPr>
          <a:xfrm>
            <a:off x="8295494" y="5050990"/>
            <a:ext cx="1679678" cy="5461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تایید درخواست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1A10CBD-CD1A-21B8-E4CF-79C0D444CC8A}"/>
              </a:ext>
            </a:extLst>
          </p:cNvPr>
          <p:cNvSpPr/>
          <p:nvPr/>
        </p:nvSpPr>
        <p:spPr>
          <a:xfrm>
            <a:off x="7231852" y="6009600"/>
            <a:ext cx="1869840" cy="65583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تحویل از انبار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E7B2C93-2710-8FDB-23D9-526C33C91344}"/>
              </a:ext>
            </a:extLst>
          </p:cNvPr>
          <p:cNvSpPr/>
          <p:nvPr/>
        </p:nvSpPr>
        <p:spPr>
          <a:xfrm>
            <a:off x="5259061" y="6009601"/>
            <a:ext cx="1869840" cy="65583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200" dirty="0">
                <a:cs typeface="B Zar" panose="00000400000000000000" pitchFamily="2" charset="-78"/>
              </a:rPr>
              <a:t>تامین از شبکه/مرکز (جابجایی/خرید و...)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CE28527-F112-8663-ADDB-488EE9F61C45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>
            <a:off x="9135334" y="2228605"/>
            <a:ext cx="0" cy="157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BADFE220-B058-2DCE-EE69-8A59C3FDE2B0}"/>
              </a:ext>
            </a:extLst>
          </p:cNvPr>
          <p:cNvCxnSpPr>
            <a:cxnSpLocks/>
            <a:stCxn id="6" idx="2"/>
            <a:endCxn id="7" idx="0"/>
          </p:cNvCxnSpPr>
          <p:nvPr/>
        </p:nvCxnSpPr>
        <p:spPr>
          <a:xfrm>
            <a:off x="9135334" y="3179382"/>
            <a:ext cx="2700" cy="2141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0C1FCF12-A2E6-F93A-CD15-00C55202F5E7}"/>
              </a:ext>
            </a:extLst>
          </p:cNvPr>
          <p:cNvCxnSpPr>
            <a:cxnSpLocks/>
            <a:stCxn id="3" idx="4"/>
            <a:endCxn id="5" idx="0"/>
          </p:cNvCxnSpPr>
          <p:nvPr/>
        </p:nvCxnSpPr>
        <p:spPr>
          <a:xfrm>
            <a:off x="9134607" y="1480063"/>
            <a:ext cx="727" cy="2024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Connector: Elbow 250">
            <a:extLst>
              <a:ext uri="{FF2B5EF4-FFF2-40B4-BE49-F238E27FC236}">
                <a16:creationId xmlns:a16="http://schemas.microsoft.com/office/drawing/2014/main" id="{D9C94A1F-8F1C-33EC-3565-ACE547D0AE7A}"/>
              </a:ext>
            </a:extLst>
          </p:cNvPr>
          <p:cNvCxnSpPr>
            <a:cxnSpLocks/>
            <a:stCxn id="6" idx="3"/>
            <a:endCxn id="12" idx="0"/>
          </p:cNvCxnSpPr>
          <p:nvPr/>
        </p:nvCxnSpPr>
        <p:spPr>
          <a:xfrm>
            <a:off x="10075937" y="2782511"/>
            <a:ext cx="1306419" cy="54574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Connector: Elbow 291">
            <a:extLst>
              <a:ext uri="{FF2B5EF4-FFF2-40B4-BE49-F238E27FC236}">
                <a16:creationId xmlns:a16="http://schemas.microsoft.com/office/drawing/2014/main" id="{BF9C3228-7830-6975-705A-AC052F435233}"/>
              </a:ext>
            </a:extLst>
          </p:cNvPr>
          <p:cNvCxnSpPr>
            <a:cxnSpLocks/>
            <a:stCxn id="10" idx="3"/>
            <a:endCxn id="12" idx="4"/>
          </p:cNvCxnSpPr>
          <p:nvPr/>
        </p:nvCxnSpPr>
        <p:spPr>
          <a:xfrm flipV="1">
            <a:off x="10074484" y="3984092"/>
            <a:ext cx="1307872" cy="51029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Straight Arrow Connector 304">
            <a:extLst>
              <a:ext uri="{FF2B5EF4-FFF2-40B4-BE49-F238E27FC236}">
                <a16:creationId xmlns:a16="http://schemas.microsoft.com/office/drawing/2014/main" id="{77ABF6CF-FDF7-92AA-97B9-979DDC8AB1D7}"/>
              </a:ext>
            </a:extLst>
          </p:cNvPr>
          <p:cNvCxnSpPr>
            <a:cxnSpLocks/>
            <a:stCxn id="7" idx="2"/>
            <a:endCxn id="10" idx="0"/>
          </p:cNvCxnSpPr>
          <p:nvPr/>
        </p:nvCxnSpPr>
        <p:spPr>
          <a:xfrm flipH="1">
            <a:off x="9134607" y="3939599"/>
            <a:ext cx="3427" cy="1579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D4589537-39BE-822D-A866-7CAA42183D54}"/>
              </a:ext>
            </a:extLst>
          </p:cNvPr>
          <p:cNvSpPr txBox="1"/>
          <p:nvPr/>
        </p:nvSpPr>
        <p:spPr>
          <a:xfrm>
            <a:off x="9134607" y="3145389"/>
            <a:ext cx="196515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+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2145B3-BCE2-E97F-F356-8D22A8B512A8}"/>
              </a:ext>
            </a:extLst>
          </p:cNvPr>
          <p:cNvSpPr txBox="1"/>
          <p:nvPr/>
        </p:nvSpPr>
        <p:spPr>
          <a:xfrm>
            <a:off x="9251997" y="4748989"/>
            <a:ext cx="196515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+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B853EA-E296-E218-5DD1-D9F07F8B739D}"/>
              </a:ext>
            </a:extLst>
          </p:cNvPr>
          <p:cNvSpPr txBox="1"/>
          <p:nvPr/>
        </p:nvSpPr>
        <p:spPr>
          <a:xfrm>
            <a:off x="10092672" y="4234653"/>
            <a:ext cx="16100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-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41E2CB-CFC7-5EE3-296C-626C74A51C55}"/>
              </a:ext>
            </a:extLst>
          </p:cNvPr>
          <p:cNvSpPr txBox="1"/>
          <p:nvPr/>
        </p:nvSpPr>
        <p:spPr>
          <a:xfrm>
            <a:off x="10070991" y="2480919"/>
            <a:ext cx="16100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-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C5F8E46-C743-1837-DEDF-22373AF6CCD4}"/>
              </a:ext>
            </a:extLst>
          </p:cNvPr>
          <p:cNvCxnSpPr>
            <a:cxnSpLocks/>
            <a:stCxn id="10" idx="2"/>
            <a:endCxn id="14" idx="0"/>
          </p:cNvCxnSpPr>
          <p:nvPr/>
        </p:nvCxnSpPr>
        <p:spPr>
          <a:xfrm>
            <a:off x="9134607" y="4891261"/>
            <a:ext cx="726" cy="1597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Diamond 191">
            <a:extLst>
              <a:ext uri="{FF2B5EF4-FFF2-40B4-BE49-F238E27FC236}">
                <a16:creationId xmlns:a16="http://schemas.microsoft.com/office/drawing/2014/main" id="{36B63CA8-4A8B-1E7D-5D5F-BFFCAD9BC836}"/>
              </a:ext>
            </a:extLst>
          </p:cNvPr>
          <p:cNvSpPr/>
          <p:nvPr/>
        </p:nvSpPr>
        <p:spPr>
          <a:xfrm>
            <a:off x="5975219" y="4873063"/>
            <a:ext cx="1900246" cy="900754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تامین در سطح شهرستان مقدور است؟</a:t>
            </a:r>
          </a:p>
        </p:txBody>
      </p:sp>
      <p:cxnSp>
        <p:nvCxnSpPr>
          <p:cNvPr id="193" name="Connector: Elbow 192">
            <a:extLst>
              <a:ext uri="{FF2B5EF4-FFF2-40B4-BE49-F238E27FC236}">
                <a16:creationId xmlns:a16="http://schemas.microsoft.com/office/drawing/2014/main" id="{1E834685-6E2E-15E6-4BF7-D7258E4C63B2}"/>
              </a:ext>
            </a:extLst>
          </p:cNvPr>
          <p:cNvCxnSpPr>
            <a:cxnSpLocks/>
            <a:stCxn id="192" idx="2"/>
            <a:endCxn id="15" idx="0"/>
          </p:cNvCxnSpPr>
          <p:nvPr/>
        </p:nvCxnSpPr>
        <p:spPr>
          <a:xfrm rot="16200000" flipH="1">
            <a:off x="7428166" y="5270993"/>
            <a:ext cx="235783" cy="124143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Connector: Elbow 195">
            <a:extLst>
              <a:ext uri="{FF2B5EF4-FFF2-40B4-BE49-F238E27FC236}">
                <a16:creationId xmlns:a16="http://schemas.microsoft.com/office/drawing/2014/main" id="{9CBB12F3-E862-AEA4-1B9C-8F3FD183652E}"/>
              </a:ext>
            </a:extLst>
          </p:cNvPr>
          <p:cNvCxnSpPr>
            <a:cxnSpLocks/>
            <a:stCxn id="192" idx="2"/>
            <a:endCxn id="17" idx="0"/>
          </p:cNvCxnSpPr>
          <p:nvPr/>
        </p:nvCxnSpPr>
        <p:spPr>
          <a:xfrm rot="5400000">
            <a:off x="6441770" y="5526029"/>
            <a:ext cx="235784" cy="73136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Arrow Connector 201">
            <a:extLst>
              <a:ext uri="{FF2B5EF4-FFF2-40B4-BE49-F238E27FC236}">
                <a16:creationId xmlns:a16="http://schemas.microsoft.com/office/drawing/2014/main" id="{B7E8B7BC-E0CD-C27D-2CD3-D5D2E14226B3}"/>
              </a:ext>
            </a:extLst>
          </p:cNvPr>
          <p:cNvCxnSpPr>
            <a:cxnSpLocks/>
            <a:stCxn id="14" idx="1"/>
            <a:endCxn id="192" idx="3"/>
          </p:cNvCxnSpPr>
          <p:nvPr/>
        </p:nvCxnSpPr>
        <p:spPr>
          <a:xfrm flipH="1" flipV="1">
            <a:off x="7875465" y="5323440"/>
            <a:ext cx="420029" cy="6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Connector: Elbow 204">
            <a:extLst>
              <a:ext uri="{FF2B5EF4-FFF2-40B4-BE49-F238E27FC236}">
                <a16:creationId xmlns:a16="http://schemas.microsoft.com/office/drawing/2014/main" id="{12F168B6-F496-FF74-F75C-944F03454257}"/>
              </a:ext>
            </a:extLst>
          </p:cNvPr>
          <p:cNvCxnSpPr>
            <a:cxnSpLocks/>
            <a:stCxn id="192" idx="0"/>
            <a:endCxn id="9" idx="3"/>
          </p:cNvCxnSpPr>
          <p:nvPr/>
        </p:nvCxnSpPr>
        <p:spPr>
          <a:xfrm rot="16200000" flipV="1">
            <a:off x="4051595" y="1999316"/>
            <a:ext cx="2944836" cy="280265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Diamond 220">
            <a:extLst>
              <a:ext uri="{FF2B5EF4-FFF2-40B4-BE49-F238E27FC236}">
                <a16:creationId xmlns:a16="http://schemas.microsoft.com/office/drawing/2014/main" id="{30BE4FA2-BCAF-4B86-40DD-87AA4BE2FC16}"/>
              </a:ext>
            </a:extLst>
          </p:cNvPr>
          <p:cNvSpPr/>
          <p:nvPr/>
        </p:nvSpPr>
        <p:spPr>
          <a:xfrm>
            <a:off x="1859617" y="3429227"/>
            <a:ext cx="2428772" cy="900754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تامین در سطح دانشگاه مقدور است؟</a:t>
            </a:r>
          </a:p>
        </p:txBody>
      </p:sp>
      <p:sp>
        <p:nvSpPr>
          <p:cNvPr id="223" name="Oval 222">
            <a:extLst>
              <a:ext uri="{FF2B5EF4-FFF2-40B4-BE49-F238E27FC236}">
                <a16:creationId xmlns:a16="http://schemas.microsoft.com/office/drawing/2014/main" id="{A88E5BD3-4880-4FAD-B34A-99603B10B94D}"/>
              </a:ext>
            </a:extLst>
          </p:cNvPr>
          <p:cNvSpPr/>
          <p:nvPr/>
        </p:nvSpPr>
        <p:spPr>
          <a:xfrm>
            <a:off x="3084892" y="4743759"/>
            <a:ext cx="1615021" cy="59294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تحویل از انبار</a:t>
            </a:r>
          </a:p>
        </p:txBody>
      </p:sp>
      <p:sp>
        <p:nvSpPr>
          <p:cNvPr id="225" name="Oval 224">
            <a:extLst>
              <a:ext uri="{FF2B5EF4-FFF2-40B4-BE49-F238E27FC236}">
                <a16:creationId xmlns:a16="http://schemas.microsoft.com/office/drawing/2014/main" id="{4C52523A-C9AE-E174-D1D6-53F74BA58AC1}"/>
              </a:ext>
            </a:extLst>
          </p:cNvPr>
          <p:cNvSpPr/>
          <p:nvPr/>
        </p:nvSpPr>
        <p:spPr>
          <a:xfrm>
            <a:off x="1299015" y="4743760"/>
            <a:ext cx="1615021" cy="59294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200" dirty="0">
                <a:cs typeface="B Zar" panose="00000400000000000000" pitchFamily="2" charset="-78"/>
              </a:rPr>
              <a:t>تامین از طریق (جابجایی/خرید و...)</a:t>
            </a:r>
          </a:p>
        </p:txBody>
      </p:sp>
      <p:cxnSp>
        <p:nvCxnSpPr>
          <p:cNvPr id="227" name="Connector: Elbow 226">
            <a:extLst>
              <a:ext uri="{FF2B5EF4-FFF2-40B4-BE49-F238E27FC236}">
                <a16:creationId xmlns:a16="http://schemas.microsoft.com/office/drawing/2014/main" id="{9F2C3C48-1FAC-5E7F-753A-45A00818930E}"/>
              </a:ext>
            </a:extLst>
          </p:cNvPr>
          <p:cNvCxnSpPr>
            <a:cxnSpLocks/>
            <a:stCxn id="221" idx="2"/>
            <a:endCxn id="223" idx="0"/>
          </p:cNvCxnSpPr>
          <p:nvPr/>
        </p:nvCxnSpPr>
        <p:spPr>
          <a:xfrm rot="16200000" flipH="1">
            <a:off x="3276314" y="4127670"/>
            <a:ext cx="413778" cy="8184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Connector: Elbow 229">
            <a:extLst>
              <a:ext uri="{FF2B5EF4-FFF2-40B4-BE49-F238E27FC236}">
                <a16:creationId xmlns:a16="http://schemas.microsoft.com/office/drawing/2014/main" id="{B4F2649C-872E-7DE7-A947-915C939E9741}"/>
              </a:ext>
            </a:extLst>
          </p:cNvPr>
          <p:cNvCxnSpPr>
            <a:cxnSpLocks/>
            <a:stCxn id="221" idx="2"/>
            <a:endCxn id="225" idx="0"/>
          </p:cNvCxnSpPr>
          <p:nvPr/>
        </p:nvCxnSpPr>
        <p:spPr>
          <a:xfrm rot="5400000">
            <a:off x="2383376" y="4053132"/>
            <a:ext cx="413779" cy="96747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1" name="Oval 240">
            <a:extLst>
              <a:ext uri="{FF2B5EF4-FFF2-40B4-BE49-F238E27FC236}">
                <a16:creationId xmlns:a16="http://schemas.microsoft.com/office/drawing/2014/main" id="{F60D5F4F-F456-83ED-739A-E122F7999AFD}"/>
              </a:ext>
            </a:extLst>
          </p:cNvPr>
          <p:cNvSpPr/>
          <p:nvPr/>
        </p:nvSpPr>
        <p:spPr>
          <a:xfrm>
            <a:off x="275714" y="5873841"/>
            <a:ext cx="1615021" cy="59294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200" dirty="0">
                <a:cs typeface="B Zar" panose="00000400000000000000" pitchFamily="2" charset="-78"/>
              </a:rPr>
              <a:t>ارسال به کمیته وزارت</a:t>
            </a:r>
          </a:p>
        </p:txBody>
      </p:sp>
      <p:cxnSp>
        <p:nvCxnSpPr>
          <p:cNvPr id="248" name="Connector: Elbow 247">
            <a:extLst>
              <a:ext uri="{FF2B5EF4-FFF2-40B4-BE49-F238E27FC236}">
                <a16:creationId xmlns:a16="http://schemas.microsoft.com/office/drawing/2014/main" id="{B2B704BD-0160-A47A-22E4-A8516D36091E}"/>
              </a:ext>
            </a:extLst>
          </p:cNvPr>
          <p:cNvCxnSpPr>
            <a:cxnSpLocks/>
            <a:stCxn id="221" idx="1"/>
            <a:endCxn id="241" idx="0"/>
          </p:cNvCxnSpPr>
          <p:nvPr/>
        </p:nvCxnSpPr>
        <p:spPr>
          <a:xfrm rot="10800000" flipV="1">
            <a:off x="1083225" y="3879603"/>
            <a:ext cx="776392" cy="199423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Straight Arrow Connector 260">
            <a:extLst>
              <a:ext uri="{FF2B5EF4-FFF2-40B4-BE49-F238E27FC236}">
                <a16:creationId xmlns:a16="http://schemas.microsoft.com/office/drawing/2014/main" id="{FE87DBA8-2F49-C3B0-05A0-9DE2E7A249D6}"/>
              </a:ext>
            </a:extLst>
          </p:cNvPr>
          <p:cNvCxnSpPr>
            <a:cxnSpLocks/>
            <a:stCxn id="9" idx="2"/>
            <a:endCxn id="265" idx="0"/>
          </p:cNvCxnSpPr>
          <p:nvPr/>
        </p:nvCxnSpPr>
        <p:spPr>
          <a:xfrm>
            <a:off x="3079687" y="2201277"/>
            <a:ext cx="0" cy="1587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5" name="Diamond 264">
            <a:extLst>
              <a:ext uri="{FF2B5EF4-FFF2-40B4-BE49-F238E27FC236}">
                <a16:creationId xmlns:a16="http://schemas.microsoft.com/office/drawing/2014/main" id="{80BEC8A4-3428-3940-5500-DF1A9594817D}"/>
              </a:ext>
            </a:extLst>
          </p:cNvPr>
          <p:cNvSpPr/>
          <p:nvPr/>
        </p:nvSpPr>
        <p:spPr>
          <a:xfrm>
            <a:off x="2139810" y="2360026"/>
            <a:ext cx="1879754" cy="793747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درخواست مورد تایید است؟</a:t>
            </a:r>
            <a:r>
              <a:rPr lang="en-US" sz="1400" dirty="0">
                <a:cs typeface="B Zar" panose="00000400000000000000" pitchFamily="2" charset="-78"/>
              </a:rPr>
              <a:t> </a:t>
            </a:r>
            <a:endParaRPr lang="fa-IR" sz="1400" dirty="0">
              <a:cs typeface="B Zar" panose="00000400000000000000" pitchFamily="2" charset="-78"/>
            </a:endParaRPr>
          </a:p>
        </p:txBody>
      </p:sp>
      <p:sp>
        <p:nvSpPr>
          <p:cNvPr id="276" name="Oval 275">
            <a:extLst>
              <a:ext uri="{FF2B5EF4-FFF2-40B4-BE49-F238E27FC236}">
                <a16:creationId xmlns:a16="http://schemas.microsoft.com/office/drawing/2014/main" id="{D19131E8-B3FC-5601-E5B0-866C821A9A34}"/>
              </a:ext>
            </a:extLst>
          </p:cNvPr>
          <p:cNvSpPr/>
          <p:nvPr/>
        </p:nvSpPr>
        <p:spPr>
          <a:xfrm>
            <a:off x="151421" y="2435172"/>
            <a:ext cx="1334042" cy="65583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رد درخواست</a:t>
            </a:r>
          </a:p>
        </p:txBody>
      </p:sp>
      <p:cxnSp>
        <p:nvCxnSpPr>
          <p:cNvPr id="277" name="Straight Arrow Connector 276">
            <a:extLst>
              <a:ext uri="{FF2B5EF4-FFF2-40B4-BE49-F238E27FC236}">
                <a16:creationId xmlns:a16="http://schemas.microsoft.com/office/drawing/2014/main" id="{419B148F-C265-8F39-8D3A-105F4F816D0B}"/>
              </a:ext>
            </a:extLst>
          </p:cNvPr>
          <p:cNvCxnSpPr>
            <a:cxnSpLocks/>
            <a:stCxn id="265" idx="1"/>
            <a:endCxn id="276" idx="6"/>
          </p:cNvCxnSpPr>
          <p:nvPr/>
        </p:nvCxnSpPr>
        <p:spPr>
          <a:xfrm flipH="1">
            <a:off x="1485463" y="2756900"/>
            <a:ext cx="654347" cy="61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Straight Arrow Connector 289">
            <a:extLst>
              <a:ext uri="{FF2B5EF4-FFF2-40B4-BE49-F238E27FC236}">
                <a16:creationId xmlns:a16="http://schemas.microsoft.com/office/drawing/2014/main" id="{B447A7F4-2854-550C-E50F-B1844358F006}"/>
              </a:ext>
            </a:extLst>
          </p:cNvPr>
          <p:cNvCxnSpPr>
            <a:cxnSpLocks/>
            <a:stCxn id="265" idx="2"/>
            <a:endCxn id="221" idx="0"/>
          </p:cNvCxnSpPr>
          <p:nvPr/>
        </p:nvCxnSpPr>
        <p:spPr>
          <a:xfrm flipH="1">
            <a:off x="3074003" y="3153773"/>
            <a:ext cx="5684" cy="2754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" name="TextBox 306">
            <a:extLst>
              <a:ext uri="{FF2B5EF4-FFF2-40B4-BE49-F238E27FC236}">
                <a16:creationId xmlns:a16="http://schemas.microsoft.com/office/drawing/2014/main" id="{F9DD7A19-95EA-A874-48A0-C68F339945EE}"/>
              </a:ext>
            </a:extLst>
          </p:cNvPr>
          <p:cNvSpPr txBox="1"/>
          <p:nvPr/>
        </p:nvSpPr>
        <p:spPr>
          <a:xfrm>
            <a:off x="1819143" y="2497768"/>
            <a:ext cx="16100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-</a:t>
            </a:r>
          </a:p>
        </p:txBody>
      </p:sp>
      <p:sp>
        <p:nvSpPr>
          <p:cNvPr id="308" name="TextBox 307">
            <a:extLst>
              <a:ext uri="{FF2B5EF4-FFF2-40B4-BE49-F238E27FC236}">
                <a16:creationId xmlns:a16="http://schemas.microsoft.com/office/drawing/2014/main" id="{8103B4EB-4B49-6178-BE8E-1A506B40D4B4}"/>
              </a:ext>
            </a:extLst>
          </p:cNvPr>
          <p:cNvSpPr txBox="1"/>
          <p:nvPr/>
        </p:nvSpPr>
        <p:spPr>
          <a:xfrm>
            <a:off x="1612199" y="3591339"/>
            <a:ext cx="16100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-</a:t>
            </a:r>
          </a:p>
        </p:txBody>
      </p:sp>
      <p:sp>
        <p:nvSpPr>
          <p:cNvPr id="309" name="TextBox 308">
            <a:extLst>
              <a:ext uri="{FF2B5EF4-FFF2-40B4-BE49-F238E27FC236}">
                <a16:creationId xmlns:a16="http://schemas.microsoft.com/office/drawing/2014/main" id="{7553920F-06D8-A816-8D5C-2438212DC784}"/>
              </a:ext>
            </a:extLst>
          </p:cNvPr>
          <p:cNvSpPr txBox="1"/>
          <p:nvPr/>
        </p:nvSpPr>
        <p:spPr>
          <a:xfrm>
            <a:off x="6642374" y="4565285"/>
            <a:ext cx="16100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-</a:t>
            </a:r>
          </a:p>
        </p:txBody>
      </p:sp>
      <p:sp>
        <p:nvSpPr>
          <p:cNvPr id="310" name="TextBox 309">
            <a:extLst>
              <a:ext uri="{FF2B5EF4-FFF2-40B4-BE49-F238E27FC236}">
                <a16:creationId xmlns:a16="http://schemas.microsoft.com/office/drawing/2014/main" id="{C30BD1C6-B11D-CD7E-72AA-337FE3F56AF6}"/>
              </a:ext>
            </a:extLst>
          </p:cNvPr>
          <p:cNvSpPr txBox="1"/>
          <p:nvPr/>
        </p:nvSpPr>
        <p:spPr>
          <a:xfrm>
            <a:off x="6603929" y="5668547"/>
            <a:ext cx="196515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+</a:t>
            </a:r>
          </a:p>
        </p:txBody>
      </p:sp>
      <p:sp>
        <p:nvSpPr>
          <p:cNvPr id="311" name="TextBox 310">
            <a:extLst>
              <a:ext uri="{FF2B5EF4-FFF2-40B4-BE49-F238E27FC236}">
                <a16:creationId xmlns:a16="http://schemas.microsoft.com/office/drawing/2014/main" id="{BC89BE9F-7FC4-11A6-7BEB-651580F02A5F}"/>
              </a:ext>
            </a:extLst>
          </p:cNvPr>
          <p:cNvSpPr txBox="1"/>
          <p:nvPr/>
        </p:nvSpPr>
        <p:spPr>
          <a:xfrm>
            <a:off x="3094310" y="3121449"/>
            <a:ext cx="196515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+</a:t>
            </a:r>
          </a:p>
        </p:txBody>
      </p:sp>
      <p:sp>
        <p:nvSpPr>
          <p:cNvPr id="312" name="TextBox 311">
            <a:extLst>
              <a:ext uri="{FF2B5EF4-FFF2-40B4-BE49-F238E27FC236}">
                <a16:creationId xmlns:a16="http://schemas.microsoft.com/office/drawing/2014/main" id="{BC9C77D7-6078-EE35-9F6D-859DFF2C718E}"/>
              </a:ext>
            </a:extLst>
          </p:cNvPr>
          <p:cNvSpPr txBox="1"/>
          <p:nvPr/>
        </p:nvSpPr>
        <p:spPr>
          <a:xfrm>
            <a:off x="3039256" y="4282253"/>
            <a:ext cx="196515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+</a:t>
            </a:r>
          </a:p>
        </p:txBody>
      </p:sp>
      <p:sp>
        <p:nvSpPr>
          <p:cNvPr id="329" name="TextBox 328">
            <a:extLst>
              <a:ext uri="{FF2B5EF4-FFF2-40B4-BE49-F238E27FC236}">
                <a16:creationId xmlns:a16="http://schemas.microsoft.com/office/drawing/2014/main" id="{BF302994-4368-1F9D-3441-134ED1815A8C}"/>
              </a:ext>
            </a:extLst>
          </p:cNvPr>
          <p:cNvSpPr txBox="1"/>
          <p:nvPr/>
        </p:nvSpPr>
        <p:spPr>
          <a:xfrm>
            <a:off x="5259061" y="631913"/>
            <a:ext cx="1122423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شهرستان</a:t>
            </a:r>
          </a:p>
        </p:txBody>
      </p:sp>
      <p:sp>
        <p:nvSpPr>
          <p:cNvPr id="330" name="TextBox 329">
            <a:extLst>
              <a:ext uri="{FF2B5EF4-FFF2-40B4-BE49-F238E27FC236}">
                <a16:creationId xmlns:a16="http://schemas.microsoft.com/office/drawing/2014/main" id="{AE8F2128-DA63-C122-D202-D3457E001BC9}"/>
              </a:ext>
            </a:extLst>
          </p:cNvPr>
          <p:cNvSpPr txBox="1"/>
          <p:nvPr/>
        </p:nvSpPr>
        <p:spPr>
          <a:xfrm>
            <a:off x="173593" y="1665780"/>
            <a:ext cx="968535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دانشگاه</a:t>
            </a:r>
          </a:p>
        </p:txBody>
      </p:sp>
      <p:sp>
        <p:nvSpPr>
          <p:cNvPr id="331" name="TextBox 330">
            <a:extLst>
              <a:ext uri="{FF2B5EF4-FFF2-40B4-BE49-F238E27FC236}">
                <a16:creationId xmlns:a16="http://schemas.microsoft.com/office/drawing/2014/main" id="{97294477-4047-6C00-FEA4-8396BBD40E65}"/>
              </a:ext>
            </a:extLst>
          </p:cNvPr>
          <p:cNvSpPr txBox="1"/>
          <p:nvPr/>
        </p:nvSpPr>
        <p:spPr>
          <a:xfrm>
            <a:off x="3121288" y="5985647"/>
            <a:ext cx="912429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وزارت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A12831F-0BE0-819B-954D-C7B2DD70470A}"/>
              </a:ext>
            </a:extLst>
          </p:cNvPr>
          <p:cNvSpPr/>
          <p:nvPr/>
        </p:nvSpPr>
        <p:spPr>
          <a:xfrm>
            <a:off x="7155622" y="1521295"/>
            <a:ext cx="4226734" cy="1741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191421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0BDAD1ED-B3B6-F1EF-ED4F-AF796BA53752}"/>
              </a:ext>
            </a:extLst>
          </p:cNvPr>
          <p:cNvGrpSpPr/>
          <p:nvPr/>
        </p:nvGrpSpPr>
        <p:grpSpPr>
          <a:xfrm>
            <a:off x="-147596" y="-19673"/>
            <a:ext cx="12245629" cy="1722277"/>
            <a:chOff x="-6150872" y="-399831"/>
            <a:chExt cx="12245629" cy="2081237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86A7C5E-DF44-CAF1-260B-67B0ACED74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6150872" y="-399831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Text Box 8">
              <a:extLst>
                <a:ext uri="{FF2B5EF4-FFF2-40B4-BE49-F238E27FC236}">
                  <a16:creationId xmlns:a16="http://schemas.microsoft.com/office/drawing/2014/main" id="{B13602A6-9F67-CCB2-A821-CDA5053F9D97}"/>
                </a:ext>
              </a:extLst>
            </p:cNvPr>
            <p:cNvSpPr txBox="1"/>
            <p:nvPr/>
          </p:nvSpPr>
          <p:spPr>
            <a:xfrm>
              <a:off x="-4762113" y="-341620"/>
              <a:ext cx="2961005" cy="762001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  <p:sp>
        <p:nvSpPr>
          <p:cNvPr id="328" name="Rectangle 327">
            <a:extLst>
              <a:ext uri="{FF2B5EF4-FFF2-40B4-BE49-F238E27FC236}">
                <a16:creationId xmlns:a16="http://schemas.microsoft.com/office/drawing/2014/main" id="{8EF1FEBB-B37E-CEBC-4480-7C6474481D33}"/>
              </a:ext>
            </a:extLst>
          </p:cNvPr>
          <p:cNvSpPr/>
          <p:nvPr/>
        </p:nvSpPr>
        <p:spPr>
          <a:xfrm>
            <a:off x="87086" y="5697402"/>
            <a:ext cx="4737768" cy="10303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3" name="Rectangle 322">
            <a:extLst>
              <a:ext uri="{FF2B5EF4-FFF2-40B4-BE49-F238E27FC236}">
                <a16:creationId xmlns:a16="http://schemas.microsoft.com/office/drawing/2014/main" id="{79536186-CD23-8128-0E2E-5FCF7680EBCC}"/>
              </a:ext>
            </a:extLst>
          </p:cNvPr>
          <p:cNvSpPr/>
          <p:nvPr/>
        </p:nvSpPr>
        <p:spPr>
          <a:xfrm>
            <a:off x="87086" y="1521295"/>
            <a:ext cx="4737769" cy="39763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8" name="Rectangle 317">
            <a:extLst>
              <a:ext uri="{FF2B5EF4-FFF2-40B4-BE49-F238E27FC236}">
                <a16:creationId xmlns:a16="http://schemas.microsoft.com/office/drawing/2014/main" id="{CE49A027-3824-5C22-C2EA-4C7CCF3D3847}"/>
              </a:ext>
            </a:extLst>
          </p:cNvPr>
          <p:cNvSpPr/>
          <p:nvPr/>
        </p:nvSpPr>
        <p:spPr>
          <a:xfrm>
            <a:off x="4974064" y="488042"/>
            <a:ext cx="7123970" cy="623970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D817A5F-57A5-7262-F521-1128C1CA1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728660" y="3521793"/>
            <a:ext cx="924559" cy="913176"/>
          </a:xfrm>
        </p:spPr>
        <p:txBody>
          <a:bodyPr/>
          <a:lstStyle/>
          <a:p>
            <a:fld id="{0617D4EC-BFF7-4DA5-A11F-AA6E2ECD0270}" type="slidenum">
              <a:rPr lang="en-US" smtClean="0">
                <a:cs typeface="B Zar" panose="00000400000000000000" pitchFamily="2" charset="-78"/>
              </a:rPr>
              <a:pPr/>
              <a:t>15</a:t>
            </a:fld>
            <a:endParaRPr lang="en-US" dirty="0">
              <a:cs typeface="B Zar" panose="000004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E15D1AA-E178-E73A-A4B3-BEB77EE7B3CC}"/>
              </a:ext>
            </a:extLst>
          </p:cNvPr>
          <p:cNvSpPr/>
          <p:nvPr/>
        </p:nvSpPr>
        <p:spPr>
          <a:xfrm>
            <a:off x="7570668" y="631913"/>
            <a:ext cx="3127878" cy="84815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ثبت درخواست تجهیز در واحد محیطی(خانه/پایگاه/مرکز) </a:t>
            </a:r>
          </a:p>
          <a:p>
            <a:pPr algn="ctr"/>
            <a:r>
              <a:rPr lang="fa-IR" sz="1400" dirty="0">
                <a:solidFill>
                  <a:srgbClr val="FF0000"/>
                </a:solidFill>
                <a:cs typeface="B Zar" panose="00000400000000000000" pitchFamily="2" charset="-78"/>
              </a:rPr>
              <a:t>(کاربرانی که به سامانه دسترسی دارند)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A9D39B4-7E35-B6E3-5DB0-5BBC6DA0B713}"/>
              </a:ext>
            </a:extLst>
          </p:cNvPr>
          <p:cNvSpPr/>
          <p:nvPr/>
        </p:nvSpPr>
        <p:spPr>
          <a:xfrm>
            <a:off x="8200130" y="2036645"/>
            <a:ext cx="1875808" cy="5461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ارسال به کارشناس تجهیزات شبکه/ مرکزبهداشت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95D1705-5BAC-73A0-78B3-98DEB36FBACD}"/>
              </a:ext>
            </a:extLst>
          </p:cNvPr>
          <p:cNvSpPr/>
          <p:nvPr/>
        </p:nvSpPr>
        <p:spPr>
          <a:xfrm>
            <a:off x="2036690" y="1655176"/>
            <a:ext cx="2085994" cy="5461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ارسال به کمیته تجهیزات معاونت بهداشتی</a:t>
            </a:r>
          </a:p>
        </p:txBody>
      </p:sp>
      <p:sp>
        <p:nvSpPr>
          <p:cNvPr id="10" name="Diamond 9">
            <a:extLst>
              <a:ext uri="{FF2B5EF4-FFF2-40B4-BE49-F238E27FC236}">
                <a16:creationId xmlns:a16="http://schemas.microsoft.com/office/drawing/2014/main" id="{1EAB103F-EA26-9C89-0D89-787695B0FDA3}"/>
              </a:ext>
            </a:extLst>
          </p:cNvPr>
          <p:cNvSpPr/>
          <p:nvPr/>
        </p:nvSpPr>
        <p:spPr>
          <a:xfrm>
            <a:off x="8194730" y="3861546"/>
            <a:ext cx="1879754" cy="793747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درخواست مورد تایید است؟</a:t>
            </a:r>
            <a:r>
              <a:rPr lang="en-US" sz="1400" dirty="0">
                <a:cs typeface="B Zar" panose="00000400000000000000" pitchFamily="2" charset="-78"/>
              </a:rPr>
              <a:t> </a:t>
            </a:r>
            <a:endParaRPr lang="fa-IR" sz="1400" dirty="0">
              <a:cs typeface="B Zar" panose="00000400000000000000" pitchFamily="2" charset="-7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E20BA28-EFE3-4967-8F04-94EB0E12607C}"/>
              </a:ext>
            </a:extLst>
          </p:cNvPr>
          <p:cNvSpPr/>
          <p:nvPr/>
        </p:nvSpPr>
        <p:spPr>
          <a:xfrm>
            <a:off x="10715335" y="3328259"/>
            <a:ext cx="1334042" cy="65583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رد درخواست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60249FD-721A-7B47-797B-8B1F22F561C0}"/>
              </a:ext>
            </a:extLst>
          </p:cNvPr>
          <p:cNvSpPr/>
          <p:nvPr/>
        </p:nvSpPr>
        <p:spPr>
          <a:xfrm>
            <a:off x="8295494" y="5050990"/>
            <a:ext cx="1679678" cy="5461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تایید درخواست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1A10CBD-CD1A-21B8-E4CF-79C0D444CC8A}"/>
              </a:ext>
            </a:extLst>
          </p:cNvPr>
          <p:cNvSpPr/>
          <p:nvPr/>
        </p:nvSpPr>
        <p:spPr>
          <a:xfrm>
            <a:off x="7231852" y="6009600"/>
            <a:ext cx="1869840" cy="65583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تحویل از انبار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E7B2C93-2710-8FDB-23D9-526C33C91344}"/>
              </a:ext>
            </a:extLst>
          </p:cNvPr>
          <p:cNvSpPr/>
          <p:nvPr/>
        </p:nvSpPr>
        <p:spPr>
          <a:xfrm>
            <a:off x="5259061" y="6009601"/>
            <a:ext cx="1869840" cy="65583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200" dirty="0">
                <a:cs typeface="B Zar" panose="00000400000000000000" pitchFamily="2" charset="-78"/>
              </a:rPr>
              <a:t>تامین از شبکه/مرکز (جابجایی/خرید و...)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BADFE220-B058-2DCE-EE69-8A59C3FDE2B0}"/>
              </a:ext>
            </a:extLst>
          </p:cNvPr>
          <p:cNvCxnSpPr>
            <a:cxnSpLocks/>
            <a:stCxn id="3" idx="4"/>
            <a:endCxn id="7" idx="0"/>
          </p:cNvCxnSpPr>
          <p:nvPr/>
        </p:nvCxnSpPr>
        <p:spPr>
          <a:xfrm>
            <a:off x="9134607" y="1480063"/>
            <a:ext cx="3427" cy="5565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Connector: Elbow 291">
            <a:extLst>
              <a:ext uri="{FF2B5EF4-FFF2-40B4-BE49-F238E27FC236}">
                <a16:creationId xmlns:a16="http://schemas.microsoft.com/office/drawing/2014/main" id="{BF9C3228-7830-6975-705A-AC052F435233}"/>
              </a:ext>
            </a:extLst>
          </p:cNvPr>
          <p:cNvCxnSpPr>
            <a:cxnSpLocks/>
            <a:stCxn id="10" idx="3"/>
            <a:endCxn id="12" idx="4"/>
          </p:cNvCxnSpPr>
          <p:nvPr/>
        </p:nvCxnSpPr>
        <p:spPr>
          <a:xfrm flipV="1">
            <a:off x="10074484" y="3984092"/>
            <a:ext cx="1307872" cy="27432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Straight Arrow Connector 304">
            <a:extLst>
              <a:ext uri="{FF2B5EF4-FFF2-40B4-BE49-F238E27FC236}">
                <a16:creationId xmlns:a16="http://schemas.microsoft.com/office/drawing/2014/main" id="{77ABF6CF-FDF7-92AA-97B9-979DDC8AB1D7}"/>
              </a:ext>
            </a:extLst>
          </p:cNvPr>
          <p:cNvCxnSpPr>
            <a:cxnSpLocks/>
            <a:stCxn id="7" idx="2"/>
            <a:endCxn id="10" idx="0"/>
          </p:cNvCxnSpPr>
          <p:nvPr/>
        </p:nvCxnSpPr>
        <p:spPr>
          <a:xfrm flipH="1">
            <a:off x="9134607" y="2582746"/>
            <a:ext cx="3427" cy="1278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D4589537-39BE-822D-A866-7CAA42183D54}"/>
              </a:ext>
            </a:extLst>
          </p:cNvPr>
          <p:cNvSpPr txBox="1"/>
          <p:nvPr/>
        </p:nvSpPr>
        <p:spPr>
          <a:xfrm>
            <a:off x="9134607" y="2599699"/>
            <a:ext cx="196515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+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2145B3-BCE2-E97F-F356-8D22A8B512A8}"/>
              </a:ext>
            </a:extLst>
          </p:cNvPr>
          <p:cNvSpPr txBox="1"/>
          <p:nvPr/>
        </p:nvSpPr>
        <p:spPr>
          <a:xfrm>
            <a:off x="9148761" y="4601509"/>
            <a:ext cx="196515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+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B853EA-E296-E218-5DD1-D9F07F8B739D}"/>
              </a:ext>
            </a:extLst>
          </p:cNvPr>
          <p:cNvSpPr txBox="1"/>
          <p:nvPr/>
        </p:nvSpPr>
        <p:spPr>
          <a:xfrm>
            <a:off x="10092672" y="4234653"/>
            <a:ext cx="16100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-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C5F8E46-C743-1837-DEDF-22373AF6CCD4}"/>
              </a:ext>
            </a:extLst>
          </p:cNvPr>
          <p:cNvCxnSpPr>
            <a:cxnSpLocks/>
            <a:stCxn id="10" idx="2"/>
            <a:endCxn id="14" idx="0"/>
          </p:cNvCxnSpPr>
          <p:nvPr/>
        </p:nvCxnSpPr>
        <p:spPr>
          <a:xfrm>
            <a:off x="9134607" y="4655293"/>
            <a:ext cx="726" cy="3956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Diamond 191">
            <a:extLst>
              <a:ext uri="{FF2B5EF4-FFF2-40B4-BE49-F238E27FC236}">
                <a16:creationId xmlns:a16="http://schemas.microsoft.com/office/drawing/2014/main" id="{36B63CA8-4A8B-1E7D-5D5F-BFFCAD9BC836}"/>
              </a:ext>
            </a:extLst>
          </p:cNvPr>
          <p:cNvSpPr/>
          <p:nvPr/>
        </p:nvSpPr>
        <p:spPr>
          <a:xfrm>
            <a:off x="5975219" y="4873063"/>
            <a:ext cx="1900246" cy="900754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تامین در سطح شهرستان مقدور است؟</a:t>
            </a:r>
          </a:p>
        </p:txBody>
      </p:sp>
      <p:cxnSp>
        <p:nvCxnSpPr>
          <p:cNvPr id="193" name="Connector: Elbow 192">
            <a:extLst>
              <a:ext uri="{FF2B5EF4-FFF2-40B4-BE49-F238E27FC236}">
                <a16:creationId xmlns:a16="http://schemas.microsoft.com/office/drawing/2014/main" id="{1E834685-6E2E-15E6-4BF7-D7258E4C63B2}"/>
              </a:ext>
            </a:extLst>
          </p:cNvPr>
          <p:cNvCxnSpPr>
            <a:cxnSpLocks/>
            <a:stCxn id="192" idx="2"/>
            <a:endCxn id="15" idx="0"/>
          </p:cNvCxnSpPr>
          <p:nvPr/>
        </p:nvCxnSpPr>
        <p:spPr>
          <a:xfrm rot="16200000" flipH="1">
            <a:off x="7428166" y="5270993"/>
            <a:ext cx="235783" cy="124143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Connector: Elbow 195">
            <a:extLst>
              <a:ext uri="{FF2B5EF4-FFF2-40B4-BE49-F238E27FC236}">
                <a16:creationId xmlns:a16="http://schemas.microsoft.com/office/drawing/2014/main" id="{9CBB12F3-E862-AEA4-1B9C-8F3FD183652E}"/>
              </a:ext>
            </a:extLst>
          </p:cNvPr>
          <p:cNvCxnSpPr>
            <a:cxnSpLocks/>
            <a:stCxn id="192" idx="2"/>
            <a:endCxn id="17" idx="0"/>
          </p:cNvCxnSpPr>
          <p:nvPr/>
        </p:nvCxnSpPr>
        <p:spPr>
          <a:xfrm rot="5400000">
            <a:off x="6441770" y="5526029"/>
            <a:ext cx="235784" cy="73136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Arrow Connector 201">
            <a:extLst>
              <a:ext uri="{FF2B5EF4-FFF2-40B4-BE49-F238E27FC236}">
                <a16:creationId xmlns:a16="http://schemas.microsoft.com/office/drawing/2014/main" id="{B7E8B7BC-E0CD-C27D-2CD3-D5D2E14226B3}"/>
              </a:ext>
            </a:extLst>
          </p:cNvPr>
          <p:cNvCxnSpPr>
            <a:cxnSpLocks/>
            <a:stCxn id="14" idx="1"/>
            <a:endCxn id="192" idx="3"/>
          </p:cNvCxnSpPr>
          <p:nvPr/>
        </p:nvCxnSpPr>
        <p:spPr>
          <a:xfrm flipH="1" flipV="1">
            <a:off x="7875465" y="5323440"/>
            <a:ext cx="420029" cy="6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Connector: Elbow 204">
            <a:extLst>
              <a:ext uri="{FF2B5EF4-FFF2-40B4-BE49-F238E27FC236}">
                <a16:creationId xmlns:a16="http://schemas.microsoft.com/office/drawing/2014/main" id="{12F168B6-F496-FF74-F75C-944F03454257}"/>
              </a:ext>
            </a:extLst>
          </p:cNvPr>
          <p:cNvCxnSpPr>
            <a:cxnSpLocks/>
            <a:stCxn id="192" idx="0"/>
            <a:endCxn id="9" idx="3"/>
          </p:cNvCxnSpPr>
          <p:nvPr/>
        </p:nvCxnSpPr>
        <p:spPr>
          <a:xfrm rot="16200000" flipV="1">
            <a:off x="4051595" y="1999316"/>
            <a:ext cx="2944836" cy="280265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Diamond 220">
            <a:extLst>
              <a:ext uri="{FF2B5EF4-FFF2-40B4-BE49-F238E27FC236}">
                <a16:creationId xmlns:a16="http://schemas.microsoft.com/office/drawing/2014/main" id="{30BE4FA2-BCAF-4B86-40DD-87AA4BE2FC16}"/>
              </a:ext>
            </a:extLst>
          </p:cNvPr>
          <p:cNvSpPr/>
          <p:nvPr/>
        </p:nvSpPr>
        <p:spPr>
          <a:xfrm>
            <a:off x="1859617" y="3429227"/>
            <a:ext cx="2428772" cy="900754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تامین در سطح دانشگاه مقدور است؟</a:t>
            </a:r>
          </a:p>
        </p:txBody>
      </p:sp>
      <p:sp>
        <p:nvSpPr>
          <p:cNvPr id="223" name="Oval 222">
            <a:extLst>
              <a:ext uri="{FF2B5EF4-FFF2-40B4-BE49-F238E27FC236}">
                <a16:creationId xmlns:a16="http://schemas.microsoft.com/office/drawing/2014/main" id="{A88E5BD3-4880-4FAD-B34A-99603B10B94D}"/>
              </a:ext>
            </a:extLst>
          </p:cNvPr>
          <p:cNvSpPr/>
          <p:nvPr/>
        </p:nvSpPr>
        <p:spPr>
          <a:xfrm>
            <a:off x="3084892" y="4743759"/>
            <a:ext cx="1615021" cy="59294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تحویل از انبار</a:t>
            </a:r>
          </a:p>
        </p:txBody>
      </p:sp>
      <p:sp>
        <p:nvSpPr>
          <p:cNvPr id="225" name="Oval 224">
            <a:extLst>
              <a:ext uri="{FF2B5EF4-FFF2-40B4-BE49-F238E27FC236}">
                <a16:creationId xmlns:a16="http://schemas.microsoft.com/office/drawing/2014/main" id="{4C52523A-C9AE-E174-D1D6-53F74BA58AC1}"/>
              </a:ext>
            </a:extLst>
          </p:cNvPr>
          <p:cNvSpPr/>
          <p:nvPr/>
        </p:nvSpPr>
        <p:spPr>
          <a:xfrm>
            <a:off x="1299015" y="4743760"/>
            <a:ext cx="1615021" cy="59294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200" dirty="0">
                <a:cs typeface="B Zar" panose="00000400000000000000" pitchFamily="2" charset="-78"/>
              </a:rPr>
              <a:t>تامین از طریق (جابجایی/خرید و...)</a:t>
            </a:r>
          </a:p>
        </p:txBody>
      </p:sp>
      <p:cxnSp>
        <p:nvCxnSpPr>
          <p:cNvPr id="227" name="Connector: Elbow 226">
            <a:extLst>
              <a:ext uri="{FF2B5EF4-FFF2-40B4-BE49-F238E27FC236}">
                <a16:creationId xmlns:a16="http://schemas.microsoft.com/office/drawing/2014/main" id="{9F2C3C48-1FAC-5E7F-753A-45A00818930E}"/>
              </a:ext>
            </a:extLst>
          </p:cNvPr>
          <p:cNvCxnSpPr>
            <a:cxnSpLocks/>
            <a:stCxn id="221" idx="2"/>
            <a:endCxn id="223" idx="0"/>
          </p:cNvCxnSpPr>
          <p:nvPr/>
        </p:nvCxnSpPr>
        <p:spPr>
          <a:xfrm rot="16200000" flipH="1">
            <a:off x="3276314" y="4127670"/>
            <a:ext cx="413778" cy="8184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Connector: Elbow 229">
            <a:extLst>
              <a:ext uri="{FF2B5EF4-FFF2-40B4-BE49-F238E27FC236}">
                <a16:creationId xmlns:a16="http://schemas.microsoft.com/office/drawing/2014/main" id="{B4F2649C-872E-7DE7-A947-915C939E9741}"/>
              </a:ext>
            </a:extLst>
          </p:cNvPr>
          <p:cNvCxnSpPr>
            <a:cxnSpLocks/>
            <a:stCxn id="221" idx="2"/>
            <a:endCxn id="225" idx="0"/>
          </p:cNvCxnSpPr>
          <p:nvPr/>
        </p:nvCxnSpPr>
        <p:spPr>
          <a:xfrm rot="5400000">
            <a:off x="2383376" y="4053132"/>
            <a:ext cx="413779" cy="96747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1" name="Oval 240">
            <a:extLst>
              <a:ext uri="{FF2B5EF4-FFF2-40B4-BE49-F238E27FC236}">
                <a16:creationId xmlns:a16="http://schemas.microsoft.com/office/drawing/2014/main" id="{F60D5F4F-F456-83ED-739A-E122F7999AFD}"/>
              </a:ext>
            </a:extLst>
          </p:cNvPr>
          <p:cNvSpPr/>
          <p:nvPr/>
        </p:nvSpPr>
        <p:spPr>
          <a:xfrm>
            <a:off x="275714" y="5873841"/>
            <a:ext cx="1615021" cy="59294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200" dirty="0">
                <a:cs typeface="B Zar" panose="00000400000000000000" pitchFamily="2" charset="-78"/>
              </a:rPr>
              <a:t>ارسال به کمیته وزارت</a:t>
            </a:r>
          </a:p>
        </p:txBody>
      </p:sp>
      <p:cxnSp>
        <p:nvCxnSpPr>
          <p:cNvPr id="248" name="Connector: Elbow 247">
            <a:extLst>
              <a:ext uri="{FF2B5EF4-FFF2-40B4-BE49-F238E27FC236}">
                <a16:creationId xmlns:a16="http://schemas.microsoft.com/office/drawing/2014/main" id="{B2B704BD-0160-A47A-22E4-A8516D36091E}"/>
              </a:ext>
            </a:extLst>
          </p:cNvPr>
          <p:cNvCxnSpPr>
            <a:cxnSpLocks/>
            <a:stCxn id="221" idx="1"/>
            <a:endCxn id="241" idx="0"/>
          </p:cNvCxnSpPr>
          <p:nvPr/>
        </p:nvCxnSpPr>
        <p:spPr>
          <a:xfrm rot="10800000" flipV="1">
            <a:off x="1083225" y="3879603"/>
            <a:ext cx="776392" cy="199423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Straight Arrow Connector 260">
            <a:extLst>
              <a:ext uri="{FF2B5EF4-FFF2-40B4-BE49-F238E27FC236}">
                <a16:creationId xmlns:a16="http://schemas.microsoft.com/office/drawing/2014/main" id="{FE87DBA8-2F49-C3B0-05A0-9DE2E7A249D6}"/>
              </a:ext>
            </a:extLst>
          </p:cNvPr>
          <p:cNvCxnSpPr>
            <a:cxnSpLocks/>
            <a:stCxn id="9" idx="2"/>
            <a:endCxn id="265" idx="0"/>
          </p:cNvCxnSpPr>
          <p:nvPr/>
        </p:nvCxnSpPr>
        <p:spPr>
          <a:xfrm>
            <a:off x="3079687" y="2201277"/>
            <a:ext cx="0" cy="1587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5" name="Diamond 264">
            <a:extLst>
              <a:ext uri="{FF2B5EF4-FFF2-40B4-BE49-F238E27FC236}">
                <a16:creationId xmlns:a16="http://schemas.microsoft.com/office/drawing/2014/main" id="{80BEC8A4-3428-3940-5500-DF1A9594817D}"/>
              </a:ext>
            </a:extLst>
          </p:cNvPr>
          <p:cNvSpPr/>
          <p:nvPr/>
        </p:nvSpPr>
        <p:spPr>
          <a:xfrm>
            <a:off x="2139810" y="2360026"/>
            <a:ext cx="1879754" cy="793747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درخواست مورد تایید است؟</a:t>
            </a:r>
            <a:r>
              <a:rPr lang="en-US" sz="1400" dirty="0">
                <a:cs typeface="B Zar" panose="00000400000000000000" pitchFamily="2" charset="-78"/>
              </a:rPr>
              <a:t> </a:t>
            </a:r>
            <a:endParaRPr lang="fa-IR" sz="1400" dirty="0">
              <a:cs typeface="B Zar" panose="00000400000000000000" pitchFamily="2" charset="-78"/>
            </a:endParaRPr>
          </a:p>
        </p:txBody>
      </p:sp>
      <p:sp>
        <p:nvSpPr>
          <p:cNvPr id="276" name="Oval 275">
            <a:extLst>
              <a:ext uri="{FF2B5EF4-FFF2-40B4-BE49-F238E27FC236}">
                <a16:creationId xmlns:a16="http://schemas.microsoft.com/office/drawing/2014/main" id="{D19131E8-B3FC-5601-E5B0-866C821A9A34}"/>
              </a:ext>
            </a:extLst>
          </p:cNvPr>
          <p:cNvSpPr/>
          <p:nvPr/>
        </p:nvSpPr>
        <p:spPr>
          <a:xfrm>
            <a:off x="151421" y="2435172"/>
            <a:ext cx="1334042" cy="65583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رد درخواست</a:t>
            </a:r>
          </a:p>
        </p:txBody>
      </p:sp>
      <p:cxnSp>
        <p:nvCxnSpPr>
          <p:cNvPr id="277" name="Straight Arrow Connector 276">
            <a:extLst>
              <a:ext uri="{FF2B5EF4-FFF2-40B4-BE49-F238E27FC236}">
                <a16:creationId xmlns:a16="http://schemas.microsoft.com/office/drawing/2014/main" id="{419B148F-C265-8F39-8D3A-105F4F816D0B}"/>
              </a:ext>
            </a:extLst>
          </p:cNvPr>
          <p:cNvCxnSpPr>
            <a:cxnSpLocks/>
            <a:stCxn id="265" idx="1"/>
            <a:endCxn id="276" idx="6"/>
          </p:cNvCxnSpPr>
          <p:nvPr/>
        </p:nvCxnSpPr>
        <p:spPr>
          <a:xfrm flipH="1">
            <a:off x="1485463" y="2756900"/>
            <a:ext cx="654347" cy="61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Straight Arrow Connector 289">
            <a:extLst>
              <a:ext uri="{FF2B5EF4-FFF2-40B4-BE49-F238E27FC236}">
                <a16:creationId xmlns:a16="http://schemas.microsoft.com/office/drawing/2014/main" id="{B447A7F4-2854-550C-E50F-B1844358F006}"/>
              </a:ext>
            </a:extLst>
          </p:cNvPr>
          <p:cNvCxnSpPr>
            <a:cxnSpLocks/>
            <a:stCxn id="265" idx="2"/>
            <a:endCxn id="221" idx="0"/>
          </p:cNvCxnSpPr>
          <p:nvPr/>
        </p:nvCxnSpPr>
        <p:spPr>
          <a:xfrm flipH="1">
            <a:off x="3074003" y="3153773"/>
            <a:ext cx="5684" cy="2754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" name="TextBox 306">
            <a:extLst>
              <a:ext uri="{FF2B5EF4-FFF2-40B4-BE49-F238E27FC236}">
                <a16:creationId xmlns:a16="http://schemas.microsoft.com/office/drawing/2014/main" id="{F9DD7A19-95EA-A874-48A0-C68F339945EE}"/>
              </a:ext>
            </a:extLst>
          </p:cNvPr>
          <p:cNvSpPr txBox="1"/>
          <p:nvPr/>
        </p:nvSpPr>
        <p:spPr>
          <a:xfrm>
            <a:off x="1819143" y="2497768"/>
            <a:ext cx="16100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-</a:t>
            </a:r>
          </a:p>
        </p:txBody>
      </p:sp>
      <p:sp>
        <p:nvSpPr>
          <p:cNvPr id="308" name="TextBox 307">
            <a:extLst>
              <a:ext uri="{FF2B5EF4-FFF2-40B4-BE49-F238E27FC236}">
                <a16:creationId xmlns:a16="http://schemas.microsoft.com/office/drawing/2014/main" id="{8103B4EB-4B49-6178-BE8E-1A506B40D4B4}"/>
              </a:ext>
            </a:extLst>
          </p:cNvPr>
          <p:cNvSpPr txBox="1"/>
          <p:nvPr/>
        </p:nvSpPr>
        <p:spPr>
          <a:xfrm>
            <a:off x="1612199" y="3591339"/>
            <a:ext cx="16100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-</a:t>
            </a:r>
          </a:p>
        </p:txBody>
      </p:sp>
      <p:sp>
        <p:nvSpPr>
          <p:cNvPr id="309" name="TextBox 308">
            <a:extLst>
              <a:ext uri="{FF2B5EF4-FFF2-40B4-BE49-F238E27FC236}">
                <a16:creationId xmlns:a16="http://schemas.microsoft.com/office/drawing/2014/main" id="{7553920F-06D8-A816-8D5C-2438212DC784}"/>
              </a:ext>
            </a:extLst>
          </p:cNvPr>
          <p:cNvSpPr txBox="1"/>
          <p:nvPr/>
        </p:nvSpPr>
        <p:spPr>
          <a:xfrm>
            <a:off x="6642374" y="4565285"/>
            <a:ext cx="16100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-</a:t>
            </a:r>
          </a:p>
        </p:txBody>
      </p:sp>
      <p:sp>
        <p:nvSpPr>
          <p:cNvPr id="310" name="TextBox 309">
            <a:extLst>
              <a:ext uri="{FF2B5EF4-FFF2-40B4-BE49-F238E27FC236}">
                <a16:creationId xmlns:a16="http://schemas.microsoft.com/office/drawing/2014/main" id="{C30BD1C6-B11D-CD7E-72AA-337FE3F56AF6}"/>
              </a:ext>
            </a:extLst>
          </p:cNvPr>
          <p:cNvSpPr txBox="1"/>
          <p:nvPr/>
        </p:nvSpPr>
        <p:spPr>
          <a:xfrm>
            <a:off x="6603929" y="5668547"/>
            <a:ext cx="196515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+</a:t>
            </a:r>
          </a:p>
        </p:txBody>
      </p:sp>
      <p:sp>
        <p:nvSpPr>
          <p:cNvPr id="311" name="TextBox 310">
            <a:extLst>
              <a:ext uri="{FF2B5EF4-FFF2-40B4-BE49-F238E27FC236}">
                <a16:creationId xmlns:a16="http://schemas.microsoft.com/office/drawing/2014/main" id="{BC89BE9F-7FC4-11A6-7BEB-651580F02A5F}"/>
              </a:ext>
            </a:extLst>
          </p:cNvPr>
          <p:cNvSpPr txBox="1"/>
          <p:nvPr/>
        </p:nvSpPr>
        <p:spPr>
          <a:xfrm>
            <a:off x="3094310" y="3121449"/>
            <a:ext cx="196515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+</a:t>
            </a:r>
          </a:p>
        </p:txBody>
      </p:sp>
      <p:sp>
        <p:nvSpPr>
          <p:cNvPr id="312" name="TextBox 311">
            <a:extLst>
              <a:ext uri="{FF2B5EF4-FFF2-40B4-BE49-F238E27FC236}">
                <a16:creationId xmlns:a16="http://schemas.microsoft.com/office/drawing/2014/main" id="{BC9C77D7-6078-EE35-9F6D-859DFF2C718E}"/>
              </a:ext>
            </a:extLst>
          </p:cNvPr>
          <p:cNvSpPr txBox="1"/>
          <p:nvPr/>
        </p:nvSpPr>
        <p:spPr>
          <a:xfrm>
            <a:off x="3039256" y="4282253"/>
            <a:ext cx="196515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/>
              <a:t>+</a:t>
            </a:r>
          </a:p>
        </p:txBody>
      </p:sp>
      <p:sp>
        <p:nvSpPr>
          <p:cNvPr id="329" name="TextBox 328">
            <a:extLst>
              <a:ext uri="{FF2B5EF4-FFF2-40B4-BE49-F238E27FC236}">
                <a16:creationId xmlns:a16="http://schemas.microsoft.com/office/drawing/2014/main" id="{BF302994-4368-1F9D-3441-134ED1815A8C}"/>
              </a:ext>
            </a:extLst>
          </p:cNvPr>
          <p:cNvSpPr txBox="1"/>
          <p:nvPr/>
        </p:nvSpPr>
        <p:spPr>
          <a:xfrm>
            <a:off x="5259061" y="631913"/>
            <a:ext cx="1122423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شهرستان</a:t>
            </a:r>
          </a:p>
        </p:txBody>
      </p:sp>
      <p:sp>
        <p:nvSpPr>
          <p:cNvPr id="330" name="TextBox 329">
            <a:extLst>
              <a:ext uri="{FF2B5EF4-FFF2-40B4-BE49-F238E27FC236}">
                <a16:creationId xmlns:a16="http://schemas.microsoft.com/office/drawing/2014/main" id="{AE8F2128-DA63-C122-D202-D3457E001BC9}"/>
              </a:ext>
            </a:extLst>
          </p:cNvPr>
          <p:cNvSpPr txBox="1"/>
          <p:nvPr/>
        </p:nvSpPr>
        <p:spPr>
          <a:xfrm>
            <a:off x="173593" y="1665780"/>
            <a:ext cx="968535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دانشگاه</a:t>
            </a:r>
          </a:p>
        </p:txBody>
      </p:sp>
      <p:sp>
        <p:nvSpPr>
          <p:cNvPr id="331" name="TextBox 330">
            <a:extLst>
              <a:ext uri="{FF2B5EF4-FFF2-40B4-BE49-F238E27FC236}">
                <a16:creationId xmlns:a16="http://schemas.microsoft.com/office/drawing/2014/main" id="{97294477-4047-6C00-FEA4-8396BBD40E65}"/>
              </a:ext>
            </a:extLst>
          </p:cNvPr>
          <p:cNvSpPr txBox="1"/>
          <p:nvPr/>
        </p:nvSpPr>
        <p:spPr>
          <a:xfrm>
            <a:off x="3121288" y="5985647"/>
            <a:ext cx="912429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وزارت</a:t>
            </a:r>
          </a:p>
        </p:txBody>
      </p:sp>
    </p:spTree>
    <p:extLst>
      <p:ext uri="{BB962C8B-B14F-4D97-AF65-F5344CB8AC3E}">
        <p14:creationId xmlns:p14="http://schemas.microsoft.com/office/powerpoint/2010/main" val="4082286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992B5-CB15-6E50-6641-0518693B53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b="1" dirty="0">
                <a:cs typeface="B Zar" panose="00000400000000000000" pitchFamily="2" charset="-78"/>
              </a:rPr>
              <a:t>خانه بهداشت/پایگاه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E824AEF-0091-0C35-107D-999A7432759D}"/>
              </a:ext>
            </a:extLst>
          </p:cNvPr>
          <p:cNvGrpSpPr/>
          <p:nvPr/>
        </p:nvGrpSpPr>
        <p:grpSpPr>
          <a:xfrm>
            <a:off x="-26815" y="-10331"/>
            <a:ext cx="12245629" cy="2081237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640BFA8-B857-1CFC-C8E2-89101B15AA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18B5587B-E848-56E1-8721-9CA810AF4F51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77432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006A9-5715-F3BF-ED21-DFE2B7B2B3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F4CFC5-B094-3B3B-0300-9D14D7BDC0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17874F-2FBD-438C-BA08-FD43A2E305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75C3D2C-9CEC-1804-0C0F-BB8F636701D7}"/>
              </a:ext>
            </a:extLst>
          </p:cNvPr>
          <p:cNvSpPr/>
          <p:nvPr/>
        </p:nvSpPr>
        <p:spPr>
          <a:xfrm>
            <a:off x="10114781" y="2190097"/>
            <a:ext cx="2053406" cy="56891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243306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0C5E4C-7603-CEBD-86B1-A630E0E5E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521092-1D62-7B2E-58C8-8574293944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180C31-97C3-4060-780B-9C009F5841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44375" cy="6858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CD59795-D24F-B3A7-A778-1106BC22716C}"/>
              </a:ext>
            </a:extLst>
          </p:cNvPr>
          <p:cNvSpPr/>
          <p:nvPr/>
        </p:nvSpPr>
        <p:spPr>
          <a:xfrm>
            <a:off x="10114781" y="1541168"/>
            <a:ext cx="2053406" cy="56891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158910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21D83-D68A-5BA9-272F-14869DF0A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F0955E-B110-F793-FC67-41F4325477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F73A74-27C8-7606-706A-0F48718F1E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8C75AC2-F92D-09BD-F8E0-EF5FF8AB3096}"/>
              </a:ext>
            </a:extLst>
          </p:cNvPr>
          <p:cNvSpPr/>
          <p:nvPr/>
        </p:nvSpPr>
        <p:spPr>
          <a:xfrm>
            <a:off x="10114781" y="3001258"/>
            <a:ext cx="2053406" cy="56891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752796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3242928-DFB8-7ED8-A020-3CA8301209C6}"/>
              </a:ext>
            </a:extLst>
          </p:cNvPr>
          <p:cNvSpPr txBox="1"/>
          <p:nvPr/>
        </p:nvSpPr>
        <p:spPr>
          <a:xfrm>
            <a:off x="12512224" y="2659559"/>
            <a:ext cx="34817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b="1" dirty="0">
                <a:solidFill>
                  <a:schemeClr val="bg2"/>
                </a:solidFill>
                <a:cs typeface="B Mitra" panose="00000400000000000000" pitchFamily="2" charset="-78"/>
              </a:rPr>
              <a:t>عنوان پایان نامه </a:t>
            </a:r>
            <a:endParaRPr lang="en-US" sz="4400" b="1" dirty="0">
              <a:solidFill>
                <a:schemeClr val="bg2"/>
              </a:solidFill>
              <a:cs typeface="B Mitra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1E7538-D082-ACBF-CB40-2F911252CEDC}"/>
              </a:ext>
            </a:extLst>
          </p:cNvPr>
          <p:cNvSpPr txBox="1"/>
          <p:nvPr/>
        </p:nvSpPr>
        <p:spPr>
          <a:xfrm>
            <a:off x="13344902" y="3883635"/>
            <a:ext cx="28971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3200" dirty="0">
                <a:solidFill>
                  <a:schemeClr val="bg2"/>
                </a:solidFill>
                <a:cs typeface="B Mitra" panose="00000400000000000000" pitchFamily="2" charset="-78"/>
              </a:rPr>
              <a:t>استاد راهنما:</a:t>
            </a:r>
          </a:p>
          <a:p>
            <a:pPr algn="just" rtl="1"/>
            <a:r>
              <a:rPr lang="fa-IR" sz="3200" dirty="0">
                <a:solidFill>
                  <a:schemeClr val="bg2"/>
                </a:solidFill>
                <a:cs typeface="B Mitra" panose="00000400000000000000" pitchFamily="2" charset="-78"/>
              </a:rPr>
              <a:t>دانشجو:</a:t>
            </a:r>
          </a:p>
          <a:p>
            <a:pPr algn="just" rtl="1"/>
            <a:r>
              <a:rPr lang="fa-IR" sz="3200" dirty="0">
                <a:solidFill>
                  <a:schemeClr val="bg2"/>
                </a:solidFill>
                <a:cs typeface="B Mitra" panose="00000400000000000000" pitchFamily="2" charset="-78"/>
              </a:rPr>
              <a:t>تاریخ ارائه:</a:t>
            </a:r>
            <a:endParaRPr lang="en-US" sz="3200" dirty="0">
              <a:solidFill>
                <a:schemeClr val="bg2"/>
              </a:solidFill>
              <a:cs typeface="B Mitra" panose="00000400000000000000" pitchFamily="2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358FC41-1A83-2A5B-AF58-032C178903C8}"/>
              </a:ext>
            </a:extLst>
          </p:cNvPr>
          <p:cNvGrpSpPr/>
          <p:nvPr/>
        </p:nvGrpSpPr>
        <p:grpSpPr>
          <a:xfrm>
            <a:off x="-82060" y="21572"/>
            <a:ext cx="12245629" cy="2081237"/>
            <a:chOff x="-82060" y="21572"/>
            <a:chExt cx="12245629" cy="2081237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84EBE17-543D-B863-8A55-09D8994BD3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B427B419-2C10-0F64-256E-34D4549966C4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D4A3773D-5B1F-4F20-67AD-D1AA81E830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759" y="1170035"/>
            <a:ext cx="6217621" cy="4624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07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67D6E-503E-E37F-792E-161B026FE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385" y="2103437"/>
            <a:ext cx="10515600" cy="1325563"/>
          </a:xfrm>
        </p:spPr>
        <p:txBody>
          <a:bodyPr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مرکز خدمات جامع سلامت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4E556E5-1700-1ED3-91F3-9200CD171B00}"/>
              </a:ext>
            </a:extLst>
          </p:cNvPr>
          <p:cNvGrpSpPr/>
          <p:nvPr/>
        </p:nvGrpSpPr>
        <p:grpSpPr>
          <a:xfrm>
            <a:off x="-53629" y="81464"/>
            <a:ext cx="12245629" cy="2081237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51F6720-66A9-D6FC-04F3-B5C06ECF11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33F545A0-A6D8-48B6-983E-AC3AE890D9F1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1943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822DB-EFBE-D5A6-3F3B-4A6F68E6C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697" y="1798074"/>
            <a:ext cx="11218606" cy="1325563"/>
          </a:xfrm>
        </p:spPr>
        <p:txBody>
          <a:bodyPr>
            <a:normAutofit/>
          </a:bodyPr>
          <a:lstStyle/>
          <a:p>
            <a:pPr algn="ctr"/>
            <a:r>
              <a:rPr lang="fa-IR" sz="3200" b="1" dirty="0">
                <a:cs typeface="B Zar" panose="00000400000000000000" pitchFamily="2" charset="-78"/>
              </a:rPr>
              <a:t>موارد قابل مشاهده توسط مرکز خدمات جامع سلامت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6480AC-BDA1-12D3-EB35-D7DB860226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8639" y="3734363"/>
            <a:ext cx="10515600" cy="2223986"/>
          </a:xfrm>
        </p:spPr>
        <p:txBody>
          <a:bodyPr>
            <a:normAutofit fontScale="77500" lnSpcReduction="20000"/>
          </a:bodyPr>
          <a:lstStyle/>
          <a:p>
            <a:pPr algn="r" rtl="1"/>
            <a:r>
              <a:rPr lang="fa-IR" b="1" dirty="0">
                <a:cs typeface="B Zar" panose="00000400000000000000" pitchFamily="2" charset="-78"/>
              </a:rPr>
              <a:t>ساختار</a:t>
            </a:r>
          </a:p>
          <a:p>
            <a:pPr algn="r" rtl="1"/>
            <a:r>
              <a:rPr lang="fa-IR" b="1" dirty="0">
                <a:cs typeface="B Zar" panose="00000400000000000000" pitchFamily="2" charset="-78"/>
              </a:rPr>
              <a:t>فعالیت و درخواست کاربران</a:t>
            </a:r>
          </a:p>
          <a:p>
            <a:pPr algn="r" rtl="1"/>
            <a:r>
              <a:rPr lang="fa-IR" b="1" dirty="0">
                <a:cs typeface="B Zar" panose="00000400000000000000" pitchFamily="2" charset="-78"/>
              </a:rPr>
              <a:t>لیست تجهیزات واحدها</a:t>
            </a:r>
          </a:p>
          <a:p>
            <a:pPr algn="r" rtl="1"/>
            <a:r>
              <a:rPr lang="fa-IR" b="1" dirty="0">
                <a:cs typeface="B Zar" panose="00000400000000000000" pitchFamily="2" charset="-78"/>
              </a:rPr>
              <a:t>تعمیرات</a:t>
            </a:r>
          </a:p>
          <a:p>
            <a:pPr algn="r" rtl="1"/>
            <a:r>
              <a:rPr lang="fa-IR" b="1" dirty="0">
                <a:cs typeface="B Zar" panose="00000400000000000000" pitchFamily="2" charset="-78"/>
              </a:rPr>
              <a:t>گزارشات</a:t>
            </a:r>
          </a:p>
          <a:p>
            <a:pPr algn="r" rtl="1"/>
            <a:r>
              <a:rPr lang="fa-IR" b="1" dirty="0">
                <a:cs typeface="B Zar" panose="00000400000000000000" pitchFamily="2" charset="-78"/>
              </a:rPr>
              <a:t>پیام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665C94A-D67A-94B2-3CAB-37578E43B09B}"/>
              </a:ext>
            </a:extLst>
          </p:cNvPr>
          <p:cNvGrpSpPr/>
          <p:nvPr/>
        </p:nvGrpSpPr>
        <p:grpSpPr>
          <a:xfrm>
            <a:off x="-53629" y="81464"/>
            <a:ext cx="12245629" cy="2081237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A330D5A-0498-A26B-0738-65BDF0FD67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B95AFBF3-C4EB-D155-02E9-99164DD7F4DF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60772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117F9-E31E-6256-9540-7FA634622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F46FD0-E320-E817-F1F2-17662BA3DA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24FFBD-5A34-3479-A532-EDEBB1A5E1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44375" cy="6858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F746FB4-CF00-0874-1431-6CD8F3E31A35}"/>
              </a:ext>
            </a:extLst>
          </p:cNvPr>
          <p:cNvSpPr/>
          <p:nvPr/>
        </p:nvSpPr>
        <p:spPr>
          <a:xfrm>
            <a:off x="9966530" y="1144588"/>
            <a:ext cx="2053406" cy="56891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612718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024187-DD47-42C3-8839-B1F425FD7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783C37-75FB-6048-CE35-5EB2FAD5F4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EDE50D-212B-C422-C9BD-AE97112D55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FD07D1E-44CC-6593-3CC2-6972D563F849}"/>
              </a:ext>
            </a:extLst>
          </p:cNvPr>
          <p:cNvSpPr/>
          <p:nvPr/>
        </p:nvSpPr>
        <p:spPr>
          <a:xfrm>
            <a:off x="9966530" y="3427003"/>
            <a:ext cx="2053406" cy="31061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75069CD-D47A-D583-DE16-DABE92D683A2}"/>
              </a:ext>
            </a:extLst>
          </p:cNvPr>
          <p:cNvSpPr/>
          <p:nvPr/>
        </p:nvSpPr>
        <p:spPr>
          <a:xfrm>
            <a:off x="9966530" y="3995917"/>
            <a:ext cx="2053406" cy="31061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586681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70D90-3213-BCE2-EFF8-37540959F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A50BC0-C175-4B85-2DC7-EB50A2E1A4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8CAAF9-5DCA-1996-5BC8-B54DA053CB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1F6203A-B37C-064E-A481-E46DB25B5A71}"/>
              </a:ext>
            </a:extLst>
          </p:cNvPr>
          <p:cNvSpPr/>
          <p:nvPr/>
        </p:nvSpPr>
        <p:spPr>
          <a:xfrm>
            <a:off x="10114781" y="1541168"/>
            <a:ext cx="2053406" cy="56891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566820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3DDE7-89D2-EF50-6427-D9904A509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F8A310-2D1E-F7E8-D2A3-C6B9CB0DF7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0D3CE1-FD77-E2E2-AAD2-B8D92E49AF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24603C7-23BC-9AFC-6EBB-E1478EC6A578}"/>
              </a:ext>
            </a:extLst>
          </p:cNvPr>
          <p:cNvSpPr/>
          <p:nvPr/>
        </p:nvSpPr>
        <p:spPr>
          <a:xfrm>
            <a:off x="9981278" y="2860086"/>
            <a:ext cx="2053406" cy="56891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72FE246-0C45-CE22-3110-126E885D54FD}"/>
              </a:ext>
            </a:extLst>
          </p:cNvPr>
          <p:cNvSpPr/>
          <p:nvPr/>
        </p:nvSpPr>
        <p:spPr>
          <a:xfrm>
            <a:off x="10050795" y="4598398"/>
            <a:ext cx="2053406" cy="56891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677587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3E943-2FB1-A276-F394-8BACC11E6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F120172-EFBB-EABE-E961-D8C16248ED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3244"/>
          </a:xfrm>
        </p:spPr>
      </p:pic>
    </p:spTree>
    <p:extLst>
      <p:ext uri="{BB962C8B-B14F-4D97-AF65-F5344CB8AC3E}">
        <p14:creationId xmlns:p14="http://schemas.microsoft.com/office/powerpoint/2010/main" val="2886794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A5834-4473-DCB3-F968-4822DCE70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0EE3D73F-1C1D-1880-34CE-F66F9B9A99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878" y="1825625"/>
            <a:ext cx="6948244" cy="4351338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2B79A03-6EE7-4E1C-630D-23BD72E374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3447"/>
            <a:ext cx="12192000" cy="6884894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DC68A858-6910-B326-85C4-121651680E2D}"/>
              </a:ext>
            </a:extLst>
          </p:cNvPr>
          <p:cNvSpPr/>
          <p:nvPr/>
        </p:nvSpPr>
        <p:spPr>
          <a:xfrm>
            <a:off x="7228114" y="1320800"/>
            <a:ext cx="2922814" cy="1172482"/>
          </a:xfrm>
          <a:prstGeom prst="wedgeRoundRectCallout">
            <a:avLst>
              <a:gd name="adj1" fmla="val 93385"/>
              <a:gd name="adj2" fmla="val 67935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1-انتخاب گزینه "کاربران" از منوی اصلی سامانه</a:t>
            </a:r>
          </a:p>
        </p:txBody>
      </p:sp>
    </p:spTree>
    <p:extLst>
      <p:ext uri="{BB962C8B-B14F-4D97-AF65-F5344CB8AC3E}">
        <p14:creationId xmlns:p14="http://schemas.microsoft.com/office/powerpoint/2010/main" val="2717159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EAD90-4908-8232-C8A9-AC39D6C44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A612CD-3A27-6BD5-857B-790944B0E2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FE9C1C-9F4C-E205-5969-074B722A43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5438BC4F-939F-2B43-D3A1-D66E1F594BF0}"/>
              </a:ext>
            </a:extLst>
          </p:cNvPr>
          <p:cNvSpPr/>
          <p:nvPr/>
        </p:nvSpPr>
        <p:spPr>
          <a:xfrm>
            <a:off x="7837715" y="365125"/>
            <a:ext cx="2922814" cy="1172482"/>
          </a:xfrm>
          <a:prstGeom prst="wedgeRoundRectCallout">
            <a:avLst>
              <a:gd name="adj1" fmla="val 63094"/>
              <a:gd name="adj2" fmla="val 93931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2- ایجاد نام کاربری بر اساس فرمت ارسالی</a:t>
            </a: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DDD1C01F-A253-E5C2-9C9E-FAAB522E3AD1}"/>
              </a:ext>
            </a:extLst>
          </p:cNvPr>
          <p:cNvSpPr/>
          <p:nvPr/>
        </p:nvSpPr>
        <p:spPr>
          <a:xfrm>
            <a:off x="4354286" y="363991"/>
            <a:ext cx="2922814" cy="1172482"/>
          </a:xfrm>
          <a:prstGeom prst="wedgeRoundRectCallout">
            <a:avLst>
              <a:gd name="adj1" fmla="val 3503"/>
              <a:gd name="adj2" fmla="val 90217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3-ثبت ایمیل کاربر(اگر ایمیل نداشته باشند با فرمت ایمیل، یک آدرس فرضی نوشته شود. مانند:</a:t>
            </a:r>
          </a:p>
          <a:p>
            <a:pPr algn="ctr"/>
            <a:r>
              <a:rPr lang="fa-IR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lang="en-US" dirty="0">
                <a:solidFill>
                  <a:srgbClr val="FF0000"/>
                </a:solidFill>
                <a:cs typeface="B Zar" panose="00000400000000000000" pitchFamily="2" charset="-78"/>
              </a:rPr>
              <a:t>rabor@yahoo.cm</a:t>
            </a:r>
            <a:endParaRPr lang="fa-IR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1CC3287D-C04A-E096-51A1-9F9968A05A9F}"/>
              </a:ext>
            </a:extLst>
          </p:cNvPr>
          <p:cNvSpPr/>
          <p:nvPr/>
        </p:nvSpPr>
        <p:spPr>
          <a:xfrm>
            <a:off x="277586" y="363991"/>
            <a:ext cx="2922814" cy="1172482"/>
          </a:xfrm>
          <a:prstGeom prst="wedgeRoundRectCallout">
            <a:avLst>
              <a:gd name="adj1" fmla="val 42237"/>
              <a:gd name="adj2" fmla="val 101358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4- تکمیل فیلد جایگاه  بر اساس فرمت ارسالی(باید نام تایپ شود)</a:t>
            </a:r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01C83E10-E4E5-9520-455A-E4C0B538FD25}"/>
              </a:ext>
            </a:extLst>
          </p:cNvPr>
          <p:cNvSpPr/>
          <p:nvPr/>
        </p:nvSpPr>
        <p:spPr>
          <a:xfrm>
            <a:off x="3173186" y="2642734"/>
            <a:ext cx="2922814" cy="1172482"/>
          </a:xfrm>
          <a:prstGeom prst="wedgeRoundRectCallout">
            <a:avLst>
              <a:gd name="adj1" fmla="val 67066"/>
              <a:gd name="adj2" fmla="val -53381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5- تعیین رمز عبور شش کاراکتری و تکرار آن در فیلد تکرار رمز عبور</a:t>
            </a:r>
          </a:p>
        </p:txBody>
      </p:sp>
    </p:spTree>
    <p:extLst>
      <p:ext uri="{BB962C8B-B14F-4D97-AF65-F5344CB8AC3E}">
        <p14:creationId xmlns:p14="http://schemas.microsoft.com/office/powerpoint/2010/main" val="1820275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EAD90-4908-8232-C8A9-AC39D6C44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A612CD-3A27-6BD5-857B-790944B0E2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FE9C1C-9F4C-E205-5969-074B722A43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66415F17-8DB2-C1DE-B002-C402CBF452D7}"/>
              </a:ext>
            </a:extLst>
          </p:cNvPr>
          <p:cNvSpPr/>
          <p:nvPr/>
        </p:nvSpPr>
        <p:spPr>
          <a:xfrm>
            <a:off x="5805714" y="2307772"/>
            <a:ext cx="3120572" cy="1246187"/>
          </a:xfrm>
          <a:prstGeom prst="wedgeRoundRectCallout">
            <a:avLst>
              <a:gd name="adj1" fmla="val 118494"/>
              <a:gd name="adj2" fmla="val 67821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6- تعیین محل دسترسی کاربر بر اساس ساختار</a:t>
            </a:r>
          </a:p>
        </p:txBody>
      </p:sp>
    </p:spTree>
    <p:extLst>
      <p:ext uri="{BB962C8B-B14F-4D97-AF65-F5344CB8AC3E}">
        <p14:creationId xmlns:p14="http://schemas.microsoft.com/office/powerpoint/2010/main" val="1941095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E881E-0D05-29DD-0E2D-FFE927900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3ED955-9290-5351-62C4-3BE1D32A22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8C4AE4-D92C-D9E6-52AB-730511507D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3BBCCE63-3CBA-6239-DE7F-8C852698B3BA}"/>
              </a:ext>
            </a:extLst>
          </p:cNvPr>
          <p:cNvSpPr/>
          <p:nvPr/>
        </p:nvSpPr>
        <p:spPr>
          <a:xfrm>
            <a:off x="4978400" y="3429000"/>
            <a:ext cx="3120572" cy="1246187"/>
          </a:xfrm>
          <a:prstGeom prst="wedgeRoundRectCallout">
            <a:avLst>
              <a:gd name="adj1" fmla="val 78959"/>
              <a:gd name="adj2" fmla="val 59668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7- تعیین نقش کاربر بر اساس دستورالعمل</a:t>
            </a:r>
          </a:p>
        </p:txBody>
      </p:sp>
    </p:spTree>
    <p:extLst>
      <p:ext uri="{BB962C8B-B14F-4D97-AF65-F5344CB8AC3E}">
        <p14:creationId xmlns:p14="http://schemas.microsoft.com/office/powerpoint/2010/main" val="4077636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85E885-C27F-8D72-0A99-9658B34AF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0682D-3A7F-882C-A78E-E2405B4963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3FA098-D104-8E44-00EE-7B4462380A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BA9FD2B2-8B2E-7AF6-B406-C5C08C59BB4F}"/>
              </a:ext>
            </a:extLst>
          </p:cNvPr>
          <p:cNvSpPr/>
          <p:nvPr/>
        </p:nvSpPr>
        <p:spPr>
          <a:xfrm>
            <a:off x="5918201" y="3721099"/>
            <a:ext cx="2937894" cy="927101"/>
          </a:xfrm>
          <a:prstGeom prst="wedgeRoundRectCallout">
            <a:avLst>
              <a:gd name="adj1" fmla="val 36724"/>
              <a:gd name="adj2" fmla="val -99524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8- تکمیل اطلاعات فردی کاربر</a:t>
            </a: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7BEF8A9D-6E27-8E56-9518-AF475D591980}"/>
              </a:ext>
            </a:extLst>
          </p:cNvPr>
          <p:cNvSpPr/>
          <p:nvPr/>
        </p:nvSpPr>
        <p:spPr>
          <a:xfrm>
            <a:off x="9560124" y="5199063"/>
            <a:ext cx="2010171" cy="654052"/>
          </a:xfrm>
          <a:prstGeom prst="wedgeRoundRectCallout">
            <a:avLst>
              <a:gd name="adj1" fmla="val -44208"/>
              <a:gd name="adj2" fmla="val 125048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9- ثبت نهایی و تکمیل ایجاد کاربری</a:t>
            </a:r>
          </a:p>
        </p:txBody>
      </p:sp>
    </p:spTree>
    <p:extLst>
      <p:ext uri="{BB962C8B-B14F-4D97-AF65-F5344CB8AC3E}">
        <p14:creationId xmlns:p14="http://schemas.microsoft.com/office/powerpoint/2010/main" val="2744644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8AE6059-5AE5-F830-3D66-ADFA4537D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0180" y="2254916"/>
            <a:ext cx="6855542" cy="19762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5400" b="1" dirty="0">
                <a:solidFill>
                  <a:srgbClr val="FF0000"/>
                </a:solidFill>
                <a:cs typeface="B Zar" panose="00000400000000000000" pitchFamily="2" charset="-78"/>
              </a:rPr>
              <a:t>نکات مهم برای ایجاد نام کاربری و الگوی آن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E4E1C9-F0B5-1966-1739-0EDA0E2DA8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864" t="43719" r="12971" b="12602"/>
          <a:stretch/>
        </p:blipFill>
        <p:spPr bwMode="auto">
          <a:xfrm>
            <a:off x="-142344" y="0"/>
            <a:ext cx="12245629" cy="1976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8">
            <a:extLst>
              <a:ext uri="{FF2B5EF4-FFF2-40B4-BE49-F238E27FC236}">
                <a16:creationId xmlns:a16="http://schemas.microsoft.com/office/drawing/2014/main" id="{5BA8C94F-674C-8952-3006-232053335ECA}"/>
              </a:ext>
            </a:extLst>
          </p:cNvPr>
          <p:cNvSpPr txBox="1"/>
          <p:nvPr/>
        </p:nvSpPr>
        <p:spPr>
          <a:xfrm>
            <a:off x="1471664" y="97360"/>
            <a:ext cx="2961005" cy="76200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sz="14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Zar" panose="00000400000000000000" pitchFamily="2" charset="-78"/>
              </a:rPr>
              <a:t>معاونت بهداشتی دانشگاه علوم پزشکی کرمان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fa-IR" sz="10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Zar" panose="00000400000000000000" pitchFamily="2" charset="-78"/>
              </a:rPr>
              <a:t>           گروه گسترش شبکه-بهبود استاندارد1403  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Zar" panose="00000400000000000000" pitchFamily="2" charset="-78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556639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4C6AEF-0EEA-B31B-9AF6-692EF0E1D0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 rtl="1">
              <a:lnSpc>
                <a:spcPct val="115000"/>
              </a:lnSpc>
              <a:buFont typeface="+mj-lt"/>
              <a:buAutoNum type="arabicPeriod"/>
            </a:pPr>
            <a:r>
              <a:rPr lang="fa-IR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فرد کاربر انتخاب شده در واحدها دارای توان و تعهد لازم برای این منظور باشد.</a:t>
            </a:r>
            <a:endParaRPr lang="en-US" sz="1800" spc="-25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15000"/>
              </a:lnSpc>
              <a:buFont typeface="+mj-lt"/>
              <a:buAutoNum type="arabicPeriod"/>
            </a:pPr>
            <a:r>
              <a:rPr lang="fa-IR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لازمه استفاده از سامانه، آموزش کاربران است که باید در برنامه آموزشی شهرستان پیش‌بینی شود.</a:t>
            </a:r>
            <a:endParaRPr lang="en-US" sz="1800" spc="-25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15000"/>
              </a:lnSpc>
              <a:buFont typeface="+mj-lt"/>
              <a:buAutoNum type="arabicPeriod"/>
            </a:pPr>
            <a:r>
              <a:rPr lang="fa-IR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نام کاربری هر شهرستان بر اساس فرمت زیر بوده و خارج از این فرمت نباشد.</a:t>
            </a:r>
            <a:endParaRPr lang="en-US" sz="1800" spc="-25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rtl="1">
              <a:buNone/>
            </a:pPr>
            <a:r>
              <a:rPr lang="fa-IR" sz="1800" spc="-25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(نام واحد بهداشتی.علامت اختصاری نوع واحد بهداشتی.نام شهرستان)</a:t>
            </a:r>
            <a:endParaRPr lang="en-US" sz="1800" spc="-25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spc="-25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جدول نام شهرستانها:</a:t>
            </a:r>
          </a:p>
          <a:p>
            <a:pPr marL="0" indent="0" algn="r" rtl="1">
              <a:buNone/>
            </a:pPr>
            <a:endParaRPr lang="en-US" sz="1800" spc="-25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15C2B0-AAC2-40CC-EFCF-9EE22472DE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864" t="43719" r="12971" b="12602"/>
          <a:stretch/>
        </p:blipFill>
        <p:spPr bwMode="auto">
          <a:xfrm>
            <a:off x="-142344" y="0"/>
            <a:ext cx="12245629" cy="1860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7061BF5-C287-5C2F-EFDA-8D0AA6AC3EA4}"/>
              </a:ext>
            </a:extLst>
          </p:cNvPr>
          <p:cNvCxnSpPr/>
          <p:nvPr/>
        </p:nvCxnSpPr>
        <p:spPr>
          <a:xfrm>
            <a:off x="1224424" y="3079586"/>
            <a:ext cx="259969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A58734DF-58AC-B5B9-C2CF-2621C68F03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470646"/>
              </p:ext>
            </p:extLst>
          </p:nvPr>
        </p:nvGraphicFramePr>
        <p:xfrm>
          <a:off x="398207" y="4035821"/>
          <a:ext cx="11164528" cy="1860473"/>
        </p:xfrm>
        <a:graphic>
          <a:graphicData uri="http://schemas.openxmlformats.org/drawingml/2006/table">
            <a:tbl>
              <a:tblPr rtl="1" firstRow="1" firstCol="1" bandRow="1"/>
              <a:tblGrid>
                <a:gridCol w="1993581">
                  <a:extLst>
                    <a:ext uri="{9D8B030D-6E8A-4147-A177-3AD203B41FA5}">
                      <a16:colId xmlns:a16="http://schemas.microsoft.com/office/drawing/2014/main" val="826782569"/>
                    </a:ext>
                  </a:extLst>
                </a:gridCol>
                <a:gridCol w="1934284">
                  <a:extLst>
                    <a:ext uri="{9D8B030D-6E8A-4147-A177-3AD203B41FA5}">
                      <a16:colId xmlns:a16="http://schemas.microsoft.com/office/drawing/2014/main" val="788971275"/>
                    </a:ext>
                  </a:extLst>
                </a:gridCol>
                <a:gridCol w="1808573">
                  <a:extLst>
                    <a:ext uri="{9D8B030D-6E8A-4147-A177-3AD203B41FA5}">
                      <a16:colId xmlns:a16="http://schemas.microsoft.com/office/drawing/2014/main" val="3891243562"/>
                    </a:ext>
                  </a:extLst>
                </a:gridCol>
                <a:gridCol w="1808573">
                  <a:extLst>
                    <a:ext uri="{9D8B030D-6E8A-4147-A177-3AD203B41FA5}">
                      <a16:colId xmlns:a16="http://schemas.microsoft.com/office/drawing/2014/main" val="4166533089"/>
                    </a:ext>
                  </a:extLst>
                </a:gridCol>
                <a:gridCol w="1808573">
                  <a:extLst>
                    <a:ext uri="{9D8B030D-6E8A-4147-A177-3AD203B41FA5}">
                      <a16:colId xmlns:a16="http://schemas.microsoft.com/office/drawing/2014/main" val="2225863370"/>
                    </a:ext>
                  </a:extLst>
                </a:gridCol>
                <a:gridCol w="1810944">
                  <a:extLst>
                    <a:ext uri="{9D8B030D-6E8A-4147-A177-3AD203B41FA5}">
                      <a16:colId xmlns:a16="http://schemas.microsoft.com/office/drawing/2014/main" val="111829837"/>
                    </a:ext>
                  </a:extLst>
                </a:gridCol>
              </a:tblGrid>
              <a:tr h="624671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000" b="1" spc="-25">
                          <a:solidFill>
                            <a:schemeClr val="tx1"/>
                          </a:solidFill>
                          <a:effectLst/>
                          <a:latin typeface="B Nazanin" panose="00000400000000000000" pitchFamily="2" charset="-78"/>
                          <a:ea typeface="B Nazanin" panose="00000400000000000000" pitchFamily="2" charset="-78"/>
                          <a:cs typeface="B Nazanin" panose="00000400000000000000" pitchFamily="2" charset="-78"/>
                        </a:rPr>
                        <a:t>نام شهرستان</a:t>
                      </a:r>
                      <a:endParaRPr lang="en-US" sz="2000" spc="-25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000" b="1" spc="-25">
                          <a:solidFill>
                            <a:schemeClr val="tx1"/>
                          </a:solidFill>
                          <a:effectLst/>
                          <a:latin typeface="B Nazanin" panose="00000400000000000000" pitchFamily="2" charset="-78"/>
                          <a:ea typeface="B Nazanin" panose="00000400000000000000" pitchFamily="2" charset="-78"/>
                          <a:cs typeface="B Nazanin" panose="00000400000000000000" pitchFamily="2" charset="-78"/>
                        </a:rPr>
                        <a:t>نام اختصاری</a:t>
                      </a:r>
                      <a:endParaRPr lang="en-US" sz="2000" spc="-25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000" b="1" spc="-25">
                          <a:solidFill>
                            <a:schemeClr val="tx1"/>
                          </a:solidFill>
                          <a:effectLst/>
                          <a:latin typeface="B Nazanin" panose="00000400000000000000" pitchFamily="2" charset="-78"/>
                          <a:ea typeface="B Nazanin" panose="00000400000000000000" pitchFamily="2" charset="-78"/>
                          <a:cs typeface="B Nazanin" panose="00000400000000000000" pitchFamily="2" charset="-78"/>
                        </a:rPr>
                        <a:t>نام شهرستان</a:t>
                      </a:r>
                      <a:endParaRPr lang="en-US" sz="2000" spc="-25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000" b="1" spc="-25">
                          <a:solidFill>
                            <a:schemeClr val="tx1"/>
                          </a:solidFill>
                          <a:effectLst/>
                          <a:latin typeface="B Nazanin" panose="00000400000000000000" pitchFamily="2" charset="-78"/>
                          <a:ea typeface="B Nazanin" panose="00000400000000000000" pitchFamily="2" charset="-78"/>
                          <a:cs typeface="B Nazanin" panose="00000400000000000000" pitchFamily="2" charset="-78"/>
                        </a:rPr>
                        <a:t>نام اختصاری</a:t>
                      </a:r>
                      <a:endParaRPr lang="en-US" sz="2000" spc="-25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000" b="1" spc="-25">
                          <a:solidFill>
                            <a:schemeClr val="tx1"/>
                          </a:solidFill>
                          <a:effectLst/>
                          <a:latin typeface="B Nazanin" panose="00000400000000000000" pitchFamily="2" charset="-78"/>
                          <a:ea typeface="B Nazanin" panose="00000400000000000000" pitchFamily="2" charset="-78"/>
                          <a:cs typeface="B Nazanin" panose="00000400000000000000" pitchFamily="2" charset="-78"/>
                        </a:rPr>
                        <a:t>نام شهرستان</a:t>
                      </a:r>
                      <a:endParaRPr lang="en-US" sz="2000" spc="-25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2000" b="1" spc="-25" dirty="0">
                          <a:solidFill>
                            <a:schemeClr val="tx1"/>
                          </a:solidFill>
                          <a:effectLst/>
                          <a:latin typeface="B Nazanin" panose="00000400000000000000" pitchFamily="2" charset="-78"/>
                          <a:ea typeface="B Nazanin" panose="00000400000000000000" pitchFamily="2" charset="-78"/>
                          <a:cs typeface="B Nazanin" panose="00000400000000000000" pitchFamily="2" charset="-78"/>
                        </a:rPr>
                        <a:t>نام اختصاری</a:t>
                      </a:r>
                      <a:endParaRPr lang="en-US" sz="2000" spc="-25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25735"/>
                  </a:ext>
                </a:extLst>
              </a:tr>
              <a:tr h="42111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1800" b="1" spc="-25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کرمان</a:t>
                      </a:r>
                      <a:endParaRPr lang="en-US" sz="18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en-US" sz="1800" b="1" spc="-25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kerman</a:t>
                      </a:r>
                      <a:endParaRPr lang="en-US" sz="18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1800" b="1" spc="-25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بردسیر</a:t>
                      </a:r>
                      <a:endParaRPr lang="en-US" sz="1800" b="1" spc="-25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en-US" sz="1800" b="1" spc="-25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bardsir</a:t>
                      </a:r>
                      <a:endParaRPr lang="en-US" sz="18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1800" b="1" spc="-25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بافت</a:t>
                      </a:r>
                      <a:endParaRPr lang="en-US" sz="1800" b="1" spc="-25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en-US" sz="1800" b="1" spc="-2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baft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6844458"/>
                  </a:ext>
                </a:extLst>
              </a:tr>
              <a:tr h="40734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1800" b="1" spc="-25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راور</a:t>
                      </a:r>
                      <a:endParaRPr lang="en-US" sz="1800" b="1" spc="-25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en-US" sz="1800" b="1" spc="-25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ravar</a:t>
                      </a:r>
                      <a:endParaRPr lang="en-US" sz="18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1800" b="1" spc="-25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شهربابک</a:t>
                      </a:r>
                      <a:endParaRPr lang="en-US" sz="1800" b="1" spc="-25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en-US" sz="1800" b="1" spc="-25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Sh-babak</a:t>
                      </a:r>
                      <a:endParaRPr lang="en-US" sz="18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1800" b="1" spc="-25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رابر</a:t>
                      </a:r>
                      <a:endParaRPr lang="en-US" sz="18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en-US" sz="1800" b="1" spc="-25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rabor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1803472"/>
                  </a:ext>
                </a:extLst>
              </a:tr>
              <a:tr h="40734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1800" b="1" spc="-25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کوهبنان</a:t>
                      </a:r>
                      <a:endParaRPr lang="en-US" sz="18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en-US" sz="1800" b="1" spc="-25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koohbanan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1800" b="1" spc="-25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زرند</a:t>
                      </a:r>
                      <a:endParaRPr lang="en-US" sz="1800" b="1" spc="-25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en-US" sz="1800" b="1" spc="-25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zarand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fa-IR" sz="1800" b="1" spc="-25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ارزوئیه</a:t>
                      </a:r>
                      <a:endParaRPr lang="en-US" sz="18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</a:pPr>
                      <a:r>
                        <a:rPr lang="en-US" sz="1800" b="1" spc="-25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orzoo</a:t>
                      </a:r>
                      <a:endParaRPr lang="en-US" sz="1800" b="1" spc="-25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5063322"/>
                  </a:ext>
                </a:extLst>
              </a:tr>
            </a:tbl>
          </a:graphicData>
        </a:graphic>
      </p:graphicFrame>
      <p:sp>
        <p:nvSpPr>
          <p:cNvPr id="18" name="Text Box 8">
            <a:extLst>
              <a:ext uri="{FF2B5EF4-FFF2-40B4-BE49-F238E27FC236}">
                <a16:creationId xmlns:a16="http://schemas.microsoft.com/office/drawing/2014/main" id="{147B8CDB-5FE2-0C57-420B-EC47AC603868}"/>
              </a:ext>
            </a:extLst>
          </p:cNvPr>
          <p:cNvSpPr txBox="1"/>
          <p:nvPr/>
        </p:nvSpPr>
        <p:spPr>
          <a:xfrm>
            <a:off x="1471664" y="97360"/>
            <a:ext cx="2961005" cy="76200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sz="14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Zar" panose="00000400000000000000" pitchFamily="2" charset="-78"/>
              </a:rPr>
              <a:t>معاونت بهداشتی دانشگاه علوم پزشکی کرمان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fa-IR" sz="10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Zar" panose="00000400000000000000" pitchFamily="2" charset="-78"/>
              </a:rPr>
              <a:t>           گروه گسترش شبکه-بهبود استاندارد1403  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Zar" panose="00000400000000000000" pitchFamily="2" charset="-78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036153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941</Words>
  <Application>Microsoft Office PowerPoint</Application>
  <PresentationFormat>Widescreen</PresentationFormat>
  <Paragraphs>220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Arial</vt:lpstr>
      <vt:lpstr>B Mitra</vt:lpstr>
      <vt:lpstr>B Nazanin</vt:lpstr>
      <vt:lpstr>B Zar</vt:lpstr>
      <vt:lpstr>Calibri</vt:lpstr>
      <vt:lpstr>Calibri Light</vt:lpstr>
      <vt:lpstr>IRANSansWeb</vt:lpstr>
      <vt:lpstr>Times New Roman</vt:lpstr>
      <vt:lpstr>Office Theme</vt:lpstr>
      <vt:lpstr>شیوه ایجاد کاربری جدید در سامانه یکپارچه تجهیزات مدیریت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خانه بهداشت/پایگاه</vt:lpstr>
      <vt:lpstr>PowerPoint Presentation</vt:lpstr>
      <vt:lpstr>PowerPoint Presentation</vt:lpstr>
      <vt:lpstr>PowerPoint Presentation</vt:lpstr>
      <vt:lpstr>مرکز خدمات جامع سلامت</vt:lpstr>
      <vt:lpstr>موارد قابل مشاهده توسط مرکز خدمات جامع سلامت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شیوه ایجاد کاربری جدید در سامانه یکپارچه تجهیزات مدیریت </dc:title>
  <dc:creator>عباس پورشریفی</dc:creator>
  <cp:lastModifiedBy>عباس پورشریفی</cp:lastModifiedBy>
  <cp:revision>6</cp:revision>
  <dcterms:created xsi:type="dcterms:W3CDTF">2024-06-02T08:54:34Z</dcterms:created>
  <dcterms:modified xsi:type="dcterms:W3CDTF">2024-07-22T03:22:33Z</dcterms:modified>
</cp:coreProperties>
</file>