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315" r:id="rId3"/>
    <p:sldId id="316" r:id="rId4"/>
    <p:sldId id="257" r:id="rId5"/>
    <p:sldId id="259" r:id="rId6"/>
    <p:sldId id="266" r:id="rId7"/>
    <p:sldId id="267" r:id="rId8"/>
    <p:sldId id="305" r:id="rId9"/>
    <p:sldId id="276" r:id="rId10"/>
    <p:sldId id="277" r:id="rId11"/>
    <p:sldId id="278" r:id="rId12"/>
    <p:sldId id="279" r:id="rId13"/>
    <p:sldId id="318" r:id="rId14"/>
    <p:sldId id="319" r:id="rId15"/>
    <p:sldId id="320" r:id="rId16"/>
    <p:sldId id="321" r:id="rId17"/>
    <p:sldId id="288" r:id="rId18"/>
    <p:sldId id="322" r:id="rId19"/>
    <p:sldId id="323" r:id="rId20"/>
    <p:sldId id="290" r:id="rId21"/>
    <p:sldId id="306" r:id="rId22"/>
    <p:sldId id="324" r:id="rId23"/>
    <p:sldId id="335" r:id="rId24"/>
    <p:sldId id="326" r:id="rId25"/>
    <p:sldId id="334" r:id="rId26"/>
    <p:sldId id="327" r:id="rId27"/>
    <p:sldId id="307" r:id="rId28"/>
    <p:sldId id="308" r:id="rId29"/>
    <p:sldId id="285" r:id="rId30"/>
    <p:sldId id="284" r:id="rId31"/>
    <p:sldId id="356" r:id="rId32"/>
    <p:sldId id="350" r:id="rId33"/>
    <p:sldId id="352" r:id="rId34"/>
    <p:sldId id="354" r:id="rId35"/>
    <p:sldId id="338" r:id="rId36"/>
    <p:sldId id="340" r:id="rId37"/>
    <p:sldId id="341" r:id="rId38"/>
    <p:sldId id="342" r:id="rId39"/>
    <p:sldId id="343" r:id="rId40"/>
    <p:sldId id="344" r:id="rId41"/>
    <p:sldId id="309" r:id="rId42"/>
    <p:sldId id="347" r:id="rId43"/>
    <p:sldId id="348" r:id="rId44"/>
    <p:sldId id="355" r:id="rId45"/>
    <p:sldId id="310" r:id="rId46"/>
    <p:sldId id="311" r:id="rId47"/>
    <p:sldId id="357" r:id="rId48"/>
    <p:sldId id="312" r:id="rId49"/>
    <p:sldId id="339" r:id="rId50"/>
    <p:sldId id="364" r:id="rId51"/>
    <p:sldId id="328" r:id="rId52"/>
    <p:sldId id="329" r:id="rId53"/>
    <p:sldId id="330" r:id="rId54"/>
    <p:sldId id="331" r:id="rId55"/>
    <p:sldId id="332" r:id="rId56"/>
    <p:sldId id="337" r:id="rId57"/>
    <p:sldId id="336" r:id="rId58"/>
    <p:sldId id="365" r:id="rId59"/>
    <p:sldId id="333" r:id="rId60"/>
    <p:sldId id="258" r:id="rId61"/>
    <p:sldId id="260" r:id="rId62"/>
    <p:sldId id="262" r:id="rId63"/>
    <p:sldId id="293" r:id="rId64"/>
    <p:sldId id="291" r:id="rId65"/>
    <p:sldId id="292" r:id="rId66"/>
    <p:sldId id="314" r:id="rId67"/>
    <p:sldId id="358" r:id="rId68"/>
    <p:sldId id="359" r:id="rId69"/>
    <p:sldId id="360" r:id="rId70"/>
    <p:sldId id="361" r:id="rId71"/>
    <p:sldId id="363" r:id="rId72"/>
    <p:sldId id="302" r:id="rId73"/>
    <p:sldId id="362" r:id="rId74"/>
    <p:sldId id="295" r:id="rId75"/>
    <p:sldId id="301" r:id="rId76"/>
  </p:sldIdLst>
  <p:sldSz cx="1080135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4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FD8F8"/>
    <a:srgbClr val="E8C7F5"/>
    <a:srgbClr val="DAE292"/>
    <a:srgbClr val="FFFF66"/>
    <a:srgbClr val="C4D07A"/>
    <a:srgbClr val="F2F5E1"/>
    <a:srgbClr val="D1D17D"/>
    <a:srgbClr val="FFFF99"/>
    <a:srgbClr val="B8CFD0"/>
    <a:srgbClr val="CC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0" d="100"/>
          <a:sy n="70" d="100"/>
        </p:scale>
        <p:origin x="1020" y="60"/>
      </p:cViewPr>
      <p:guideLst>
        <p:guide orient="horz" pos="2160"/>
        <p:guide pos="34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16" Type="http://schemas.openxmlformats.org/officeDocument/2006/relationships/slide" Target="slides/slide1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theme" Target="theme/theme1.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s>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019DB04-D6B6-497E-94C1-BA9A5AE155DB}" type="doc">
      <dgm:prSet loTypeId="urn:microsoft.com/office/officeart/2005/8/layout/cycle5" loCatId="cycle" qsTypeId="urn:microsoft.com/office/officeart/2005/8/quickstyle/simple1" qsCatId="simple" csTypeId="urn:microsoft.com/office/officeart/2005/8/colors/colorful5" csCatId="colorful" phldr="1"/>
      <dgm:spPr/>
      <dgm:t>
        <a:bodyPr/>
        <a:lstStyle/>
        <a:p>
          <a:endParaRPr lang="en-US"/>
        </a:p>
      </dgm:t>
    </dgm:pt>
    <dgm:pt modelId="{AEBD82E1-7924-4D05-9521-C5FCED48BC5B}">
      <dgm:prSet phldrT="[Text]" custT="1"/>
      <dgm:spPr/>
      <dgm:t>
        <a:bodyPr/>
        <a:lstStyle/>
        <a:p>
          <a:r>
            <a:rPr lang="fa-IR" sz="1600" b="1" dirty="0">
              <a:solidFill>
                <a:schemeClr val="tx1"/>
              </a:solidFill>
              <a:cs typeface="B Nazanin" panose="00000400000000000000" pitchFamily="2" charset="-78"/>
            </a:rPr>
            <a:t>1. تشویق به افزایش پس انداز برای دوران سالمندی</a:t>
          </a:r>
          <a:endParaRPr lang="en-US" sz="1600" b="1" dirty="0">
            <a:solidFill>
              <a:schemeClr val="tx1"/>
            </a:solidFill>
            <a:cs typeface="B Nazanin" panose="00000400000000000000" pitchFamily="2" charset="-78"/>
          </a:endParaRPr>
        </a:p>
      </dgm:t>
    </dgm:pt>
    <dgm:pt modelId="{47EAE09A-53F3-4AAE-A499-C4FDD2212890}" type="parTrans" cxnId="{A2761A5E-B877-4415-9C4D-0E20C1FD1752}">
      <dgm:prSet/>
      <dgm:spPr/>
      <dgm:t>
        <a:bodyPr/>
        <a:lstStyle/>
        <a:p>
          <a:endParaRPr lang="en-US"/>
        </a:p>
      </dgm:t>
    </dgm:pt>
    <dgm:pt modelId="{B14F80EE-771E-48B7-B48B-9500CB704A88}" type="sibTrans" cxnId="{A2761A5E-B877-4415-9C4D-0E20C1FD1752}">
      <dgm:prSet/>
      <dgm:spPr/>
      <dgm:t>
        <a:bodyPr/>
        <a:lstStyle/>
        <a:p>
          <a:endParaRPr lang="en-US"/>
        </a:p>
      </dgm:t>
    </dgm:pt>
    <dgm:pt modelId="{1A680131-6F2F-42DD-AFCF-8AD9210603F1}">
      <dgm:prSet phldrT="[Text]" custT="1"/>
      <dgm:spPr/>
      <dgm:t>
        <a:bodyPr/>
        <a:lstStyle/>
        <a:p>
          <a:r>
            <a:rPr lang="fa-IR" sz="1600" b="1" dirty="0">
              <a:solidFill>
                <a:schemeClr val="tx1"/>
              </a:solidFill>
              <a:cs typeface="B Nazanin" panose="00000400000000000000" pitchFamily="2" charset="-78"/>
            </a:rPr>
            <a:t>2. کاهش مصرف</a:t>
          </a:r>
          <a:endParaRPr lang="en-US" sz="1600" dirty="0">
            <a:solidFill>
              <a:schemeClr val="tx1"/>
            </a:solidFill>
          </a:endParaRPr>
        </a:p>
      </dgm:t>
    </dgm:pt>
    <dgm:pt modelId="{3D53A016-6E8B-4934-9689-3607BBA23AB9}" type="parTrans" cxnId="{88FC6FB7-4169-4B33-9E6B-B3C57B350D6D}">
      <dgm:prSet/>
      <dgm:spPr/>
      <dgm:t>
        <a:bodyPr/>
        <a:lstStyle/>
        <a:p>
          <a:endParaRPr lang="en-US"/>
        </a:p>
      </dgm:t>
    </dgm:pt>
    <dgm:pt modelId="{28B50633-9D8A-49C7-A657-A878D150B594}" type="sibTrans" cxnId="{88FC6FB7-4169-4B33-9E6B-B3C57B350D6D}">
      <dgm:prSet/>
      <dgm:spPr/>
      <dgm:t>
        <a:bodyPr/>
        <a:lstStyle/>
        <a:p>
          <a:endParaRPr lang="en-US"/>
        </a:p>
      </dgm:t>
    </dgm:pt>
    <dgm:pt modelId="{58493ED8-E21E-4EF9-BE9B-79CA10FD7DBD}">
      <dgm:prSet phldrT="[Text]" custT="1"/>
      <dgm:spPr/>
      <dgm:t>
        <a:bodyPr/>
        <a:lstStyle/>
        <a:p>
          <a:r>
            <a:rPr lang="fa-IR" sz="1600" b="1" dirty="0">
              <a:solidFill>
                <a:schemeClr val="tx1"/>
              </a:solidFill>
              <a:cs typeface="B Nazanin" panose="00000400000000000000" pitchFamily="2" charset="-78"/>
            </a:rPr>
            <a:t>3. افزایش سرمایه فیزیکی در جامعه به نسبت نیروی کار</a:t>
          </a:r>
          <a:endParaRPr lang="en-US" sz="1600" b="1" dirty="0">
            <a:solidFill>
              <a:schemeClr val="tx1"/>
            </a:solidFill>
            <a:cs typeface="B Nazanin" panose="00000400000000000000" pitchFamily="2" charset="-78"/>
          </a:endParaRPr>
        </a:p>
      </dgm:t>
    </dgm:pt>
    <dgm:pt modelId="{975811C8-6360-405C-9B4C-7F96CDA300D0}" type="parTrans" cxnId="{3D80C323-CE3F-4941-9737-E223B871873B}">
      <dgm:prSet/>
      <dgm:spPr/>
      <dgm:t>
        <a:bodyPr/>
        <a:lstStyle/>
        <a:p>
          <a:endParaRPr lang="en-US"/>
        </a:p>
      </dgm:t>
    </dgm:pt>
    <dgm:pt modelId="{57E2C01F-0E95-40EE-86ED-985726E1811B}" type="sibTrans" cxnId="{3D80C323-CE3F-4941-9737-E223B871873B}">
      <dgm:prSet/>
      <dgm:spPr/>
      <dgm:t>
        <a:bodyPr/>
        <a:lstStyle/>
        <a:p>
          <a:endParaRPr lang="en-US"/>
        </a:p>
      </dgm:t>
    </dgm:pt>
    <dgm:pt modelId="{8C53F54F-3FD0-40EE-A9BA-17FDC9F71553}">
      <dgm:prSet phldrT="[Text]" custT="1"/>
      <dgm:spPr/>
      <dgm:t>
        <a:bodyPr/>
        <a:lstStyle/>
        <a:p>
          <a:r>
            <a:rPr lang="fa-IR" sz="1600" b="1" dirty="0">
              <a:solidFill>
                <a:schemeClr val="tx1"/>
              </a:solidFill>
              <a:cs typeface="B Nazanin" panose="00000400000000000000" pitchFamily="2" charset="-78"/>
            </a:rPr>
            <a:t>4. کاهش بازدهی، افزایش دستمزد و کاهش بهره</a:t>
          </a:r>
          <a:endParaRPr lang="en-US" sz="1600" b="1" dirty="0">
            <a:solidFill>
              <a:schemeClr val="tx1"/>
            </a:solidFill>
            <a:cs typeface="B Nazanin" panose="00000400000000000000" pitchFamily="2" charset="-78"/>
          </a:endParaRPr>
        </a:p>
      </dgm:t>
    </dgm:pt>
    <dgm:pt modelId="{DDAD3651-4AFF-4647-B609-5394BAF01E1A}" type="parTrans" cxnId="{B8BCD46E-976A-487D-A898-4BE528A5A366}">
      <dgm:prSet/>
      <dgm:spPr/>
      <dgm:t>
        <a:bodyPr/>
        <a:lstStyle/>
        <a:p>
          <a:endParaRPr lang="en-US"/>
        </a:p>
      </dgm:t>
    </dgm:pt>
    <dgm:pt modelId="{BB1A8B03-4A37-44C0-9473-2FC4EFF2EF96}" type="sibTrans" cxnId="{B8BCD46E-976A-487D-A898-4BE528A5A366}">
      <dgm:prSet/>
      <dgm:spPr/>
      <dgm:t>
        <a:bodyPr/>
        <a:lstStyle/>
        <a:p>
          <a:endParaRPr lang="en-US"/>
        </a:p>
      </dgm:t>
    </dgm:pt>
    <dgm:pt modelId="{75E7ED51-B359-4C45-872C-29F6C4755BEF}">
      <dgm:prSet phldrT="[Text]" custT="1"/>
      <dgm:spPr/>
      <dgm:t>
        <a:bodyPr/>
        <a:lstStyle/>
        <a:p>
          <a:r>
            <a:rPr lang="fa-IR" sz="1600" b="1" dirty="0">
              <a:solidFill>
                <a:schemeClr val="tx1"/>
              </a:solidFill>
              <a:cs typeface="B Nazanin" panose="00000400000000000000" pitchFamily="2" charset="-78"/>
            </a:rPr>
            <a:t>5. تشویق شدن مردم به افزایش مصرف  به خاطر کاهش  بهره</a:t>
          </a:r>
          <a:endParaRPr lang="en-US" sz="1600" b="1" dirty="0">
            <a:solidFill>
              <a:schemeClr val="tx1"/>
            </a:solidFill>
            <a:cs typeface="B Nazanin" panose="00000400000000000000" pitchFamily="2" charset="-78"/>
          </a:endParaRPr>
        </a:p>
      </dgm:t>
    </dgm:pt>
    <dgm:pt modelId="{F4904573-86EF-4ABD-8710-0C25A9D9AE09}" type="parTrans" cxnId="{850BA18C-6AE3-4D06-A891-9D6643545471}">
      <dgm:prSet/>
      <dgm:spPr/>
      <dgm:t>
        <a:bodyPr/>
        <a:lstStyle/>
        <a:p>
          <a:endParaRPr lang="en-US"/>
        </a:p>
      </dgm:t>
    </dgm:pt>
    <dgm:pt modelId="{CB3C8CFF-9171-49E2-A168-037C27EFBE1F}" type="sibTrans" cxnId="{850BA18C-6AE3-4D06-A891-9D6643545471}">
      <dgm:prSet/>
      <dgm:spPr/>
      <dgm:t>
        <a:bodyPr/>
        <a:lstStyle/>
        <a:p>
          <a:endParaRPr lang="en-US"/>
        </a:p>
      </dgm:t>
    </dgm:pt>
    <dgm:pt modelId="{BBACC8D7-986B-44C1-931B-5B72893F4534}" type="pres">
      <dgm:prSet presAssocID="{D019DB04-D6B6-497E-94C1-BA9A5AE155DB}" presName="cycle" presStyleCnt="0">
        <dgm:presLayoutVars>
          <dgm:dir/>
          <dgm:resizeHandles val="exact"/>
        </dgm:presLayoutVars>
      </dgm:prSet>
      <dgm:spPr/>
    </dgm:pt>
    <dgm:pt modelId="{2F701111-85A6-4F66-BEAD-40E2376DA308}" type="pres">
      <dgm:prSet presAssocID="{AEBD82E1-7924-4D05-9521-C5FCED48BC5B}" presName="node" presStyleLbl="node1" presStyleIdx="0" presStyleCnt="5" custScaleX="124459">
        <dgm:presLayoutVars>
          <dgm:bulletEnabled val="1"/>
        </dgm:presLayoutVars>
      </dgm:prSet>
      <dgm:spPr/>
    </dgm:pt>
    <dgm:pt modelId="{7FCD97E2-6AA7-4EE5-98B2-BC5EBDF7C0EB}" type="pres">
      <dgm:prSet presAssocID="{AEBD82E1-7924-4D05-9521-C5FCED48BC5B}" presName="spNode" presStyleCnt="0"/>
      <dgm:spPr/>
    </dgm:pt>
    <dgm:pt modelId="{0A3C7765-70F9-4015-AD13-CE23B54CE1A8}" type="pres">
      <dgm:prSet presAssocID="{B14F80EE-771E-48B7-B48B-9500CB704A88}" presName="sibTrans" presStyleLbl="sibTrans1D1" presStyleIdx="0" presStyleCnt="5"/>
      <dgm:spPr/>
    </dgm:pt>
    <dgm:pt modelId="{4C6BA94C-0777-4C1B-9076-9416A4967B77}" type="pres">
      <dgm:prSet presAssocID="{1A680131-6F2F-42DD-AFCF-8AD9210603F1}" presName="node" presStyleLbl="node1" presStyleIdx="1" presStyleCnt="5" custScaleX="123827">
        <dgm:presLayoutVars>
          <dgm:bulletEnabled val="1"/>
        </dgm:presLayoutVars>
      </dgm:prSet>
      <dgm:spPr/>
    </dgm:pt>
    <dgm:pt modelId="{E888EC2D-2995-447D-97E4-7E5EC132D208}" type="pres">
      <dgm:prSet presAssocID="{1A680131-6F2F-42DD-AFCF-8AD9210603F1}" presName="spNode" presStyleCnt="0"/>
      <dgm:spPr/>
    </dgm:pt>
    <dgm:pt modelId="{A2CC8F3C-AD64-49E2-96D5-B41ED6B282DB}" type="pres">
      <dgm:prSet presAssocID="{28B50633-9D8A-49C7-A657-A878D150B594}" presName="sibTrans" presStyleLbl="sibTrans1D1" presStyleIdx="1" presStyleCnt="5"/>
      <dgm:spPr/>
    </dgm:pt>
    <dgm:pt modelId="{1E91E3F9-57CD-4440-8528-6A86A565C7BD}" type="pres">
      <dgm:prSet presAssocID="{58493ED8-E21E-4EF9-BE9B-79CA10FD7DBD}" presName="node" presStyleLbl="node1" presStyleIdx="2" presStyleCnt="5" custScaleX="120639">
        <dgm:presLayoutVars>
          <dgm:bulletEnabled val="1"/>
        </dgm:presLayoutVars>
      </dgm:prSet>
      <dgm:spPr/>
    </dgm:pt>
    <dgm:pt modelId="{4F488887-560E-43F1-8FE9-D064A3C10CB0}" type="pres">
      <dgm:prSet presAssocID="{58493ED8-E21E-4EF9-BE9B-79CA10FD7DBD}" presName="spNode" presStyleCnt="0"/>
      <dgm:spPr/>
    </dgm:pt>
    <dgm:pt modelId="{6E83FC93-AB06-4697-AB3A-D34E04E40620}" type="pres">
      <dgm:prSet presAssocID="{57E2C01F-0E95-40EE-86ED-985726E1811B}" presName="sibTrans" presStyleLbl="sibTrans1D1" presStyleIdx="2" presStyleCnt="5"/>
      <dgm:spPr/>
    </dgm:pt>
    <dgm:pt modelId="{A067E4A8-BD3A-46CB-B734-38C08681E2F3}" type="pres">
      <dgm:prSet presAssocID="{8C53F54F-3FD0-40EE-A9BA-17FDC9F71553}" presName="node" presStyleLbl="node1" presStyleIdx="3" presStyleCnt="5" custScaleX="126872">
        <dgm:presLayoutVars>
          <dgm:bulletEnabled val="1"/>
        </dgm:presLayoutVars>
      </dgm:prSet>
      <dgm:spPr/>
    </dgm:pt>
    <dgm:pt modelId="{FF3D8716-FF1A-4EFA-93EC-F915A47EE1C3}" type="pres">
      <dgm:prSet presAssocID="{8C53F54F-3FD0-40EE-A9BA-17FDC9F71553}" presName="spNode" presStyleCnt="0"/>
      <dgm:spPr/>
    </dgm:pt>
    <dgm:pt modelId="{72D36199-8AE1-44EF-9D0D-A8C4430A38E9}" type="pres">
      <dgm:prSet presAssocID="{BB1A8B03-4A37-44C0-9473-2FC4EFF2EF96}" presName="sibTrans" presStyleLbl="sibTrans1D1" presStyleIdx="3" presStyleCnt="5"/>
      <dgm:spPr/>
    </dgm:pt>
    <dgm:pt modelId="{673DC87E-ADD6-47AE-A788-A71D68ACF680}" type="pres">
      <dgm:prSet presAssocID="{75E7ED51-B359-4C45-872C-29F6C4755BEF}" presName="node" presStyleLbl="node1" presStyleIdx="4" presStyleCnt="5" custScaleX="130060">
        <dgm:presLayoutVars>
          <dgm:bulletEnabled val="1"/>
        </dgm:presLayoutVars>
      </dgm:prSet>
      <dgm:spPr/>
    </dgm:pt>
    <dgm:pt modelId="{5E8D9C84-890E-4B3E-988F-A5DFCFEFF7D6}" type="pres">
      <dgm:prSet presAssocID="{75E7ED51-B359-4C45-872C-29F6C4755BEF}" presName="spNode" presStyleCnt="0"/>
      <dgm:spPr/>
    </dgm:pt>
    <dgm:pt modelId="{B1CBA7B1-30D4-4D94-BC96-940A9F4A48A0}" type="pres">
      <dgm:prSet presAssocID="{CB3C8CFF-9171-49E2-A168-037C27EFBE1F}" presName="sibTrans" presStyleLbl="sibTrans1D1" presStyleIdx="4" presStyleCnt="5"/>
      <dgm:spPr/>
    </dgm:pt>
  </dgm:ptLst>
  <dgm:cxnLst>
    <dgm:cxn modelId="{EF6ADD1D-2838-49CB-B5B2-86BF92912DD9}" type="presOf" srcId="{D019DB04-D6B6-497E-94C1-BA9A5AE155DB}" destId="{BBACC8D7-986B-44C1-931B-5B72893F4534}" srcOrd="0" destOrd="0" presId="urn:microsoft.com/office/officeart/2005/8/layout/cycle5"/>
    <dgm:cxn modelId="{3D80C323-CE3F-4941-9737-E223B871873B}" srcId="{D019DB04-D6B6-497E-94C1-BA9A5AE155DB}" destId="{58493ED8-E21E-4EF9-BE9B-79CA10FD7DBD}" srcOrd="2" destOrd="0" parTransId="{975811C8-6360-405C-9B4C-7F96CDA300D0}" sibTransId="{57E2C01F-0E95-40EE-86ED-985726E1811B}"/>
    <dgm:cxn modelId="{12C1D426-19D8-48A7-A9B8-0CD56DE3CB9A}" type="presOf" srcId="{75E7ED51-B359-4C45-872C-29F6C4755BEF}" destId="{673DC87E-ADD6-47AE-A788-A71D68ACF680}" srcOrd="0" destOrd="0" presId="urn:microsoft.com/office/officeart/2005/8/layout/cycle5"/>
    <dgm:cxn modelId="{6CAFDA38-09FA-4364-A182-8D67EE50CF27}" type="presOf" srcId="{1A680131-6F2F-42DD-AFCF-8AD9210603F1}" destId="{4C6BA94C-0777-4C1B-9076-9416A4967B77}" srcOrd="0" destOrd="0" presId="urn:microsoft.com/office/officeart/2005/8/layout/cycle5"/>
    <dgm:cxn modelId="{A2761A5E-B877-4415-9C4D-0E20C1FD1752}" srcId="{D019DB04-D6B6-497E-94C1-BA9A5AE155DB}" destId="{AEBD82E1-7924-4D05-9521-C5FCED48BC5B}" srcOrd="0" destOrd="0" parTransId="{47EAE09A-53F3-4AAE-A499-C4FDD2212890}" sibTransId="{B14F80EE-771E-48B7-B48B-9500CB704A88}"/>
    <dgm:cxn modelId="{E8BC8241-028A-4CF4-93EC-539137D5A78D}" type="presOf" srcId="{57E2C01F-0E95-40EE-86ED-985726E1811B}" destId="{6E83FC93-AB06-4697-AB3A-D34E04E40620}" srcOrd="0" destOrd="0" presId="urn:microsoft.com/office/officeart/2005/8/layout/cycle5"/>
    <dgm:cxn modelId="{B8BCD46E-976A-487D-A898-4BE528A5A366}" srcId="{D019DB04-D6B6-497E-94C1-BA9A5AE155DB}" destId="{8C53F54F-3FD0-40EE-A9BA-17FDC9F71553}" srcOrd="3" destOrd="0" parTransId="{DDAD3651-4AFF-4647-B609-5394BAF01E1A}" sibTransId="{BB1A8B03-4A37-44C0-9473-2FC4EFF2EF96}"/>
    <dgm:cxn modelId="{62FBD74E-A013-4C64-9442-F721C4B67E18}" type="presOf" srcId="{58493ED8-E21E-4EF9-BE9B-79CA10FD7DBD}" destId="{1E91E3F9-57CD-4440-8528-6A86A565C7BD}" srcOrd="0" destOrd="0" presId="urn:microsoft.com/office/officeart/2005/8/layout/cycle5"/>
    <dgm:cxn modelId="{C7100477-12BA-4000-993A-1DF5445B3E60}" type="presOf" srcId="{B14F80EE-771E-48B7-B48B-9500CB704A88}" destId="{0A3C7765-70F9-4015-AD13-CE23B54CE1A8}" srcOrd="0" destOrd="0" presId="urn:microsoft.com/office/officeart/2005/8/layout/cycle5"/>
    <dgm:cxn modelId="{850BA18C-6AE3-4D06-A891-9D6643545471}" srcId="{D019DB04-D6B6-497E-94C1-BA9A5AE155DB}" destId="{75E7ED51-B359-4C45-872C-29F6C4755BEF}" srcOrd="4" destOrd="0" parTransId="{F4904573-86EF-4ABD-8710-0C25A9D9AE09}" sibTransId="{CB3C8CFF-9171-49E2-A168-037C27EFBE1F}"/>
    <dgm:cxn modelId="{4E7E7790-07E9-45EA-B4C9-CBA26053C7B2}" type="presOf" srcId="{CB3C8CFF-9171-49E2-A168-037C27EFBE1F}" destId="{B1CBA7B1-30D4-4D94-BC96-940A9F4A48A0}" srcOrd="0" destOrd="0" presId="urn:microsoft.com/office/officeart/2005/8/layout/cycle5"/>
    <dgm:cxn modelId="{6AF22E9D-43CC-473E-BFB4-9D5C5D8980EF}" type="presOf" srcId="{8C53F54F-3FD0-40EE-A9BA-17FDC9F71553}" destId="{A067E4A8-BD3A-46CB-B734-38C08681E2F3}" srcOrd="0" destOrd="0" presId="urn:microsoft.com/office/officeart/2005/8/layout/cycle5"/>
    <dgm:cxn modelId="{88FC6FB7-4169-4B33-9E6B-B3C57B350D6D}" srcId="{D019DB04-D6B6-497E-94C1-BA9A5AE155DB}" destId="{1A680131-6F2F-42DD-AFCF-8AD9210603F1}" srcOrd="1" destOrd="0" parTransId="{3D53A016-6E8B-4934-9689-3607BBA23AB9}" sibTransId="{28B50633-9D8A-49C7-A657-A878D150B594}"/>
    <dgm:cxn modelId="{BDCD8FBD-A0D8-4E45-A29B-724F47C6F3BF}" type="presOf" srcId="{BB1A8B03-4A37-44C0-9473-2FC4EFF2EF96}" destId="{72D36199-8AE1-44EF-9D0D-A8C4430A38E9}" srcOrd="0" destOrd="0" presId="urn:microsoft.com/office/officeart/2005/8/layout/cycle5"/>
    <dgm:cxn modelId="{820689D1-54C2-4E45-BA27-5EB1F4FBC9BF}" type="presOf" srcId="{28B50633-9D8A-49C7-A657-A878D150B594}" destId="{A2CC8F3C-AD64-49E2-96D5-B41ED6B282DB}" srcOrd="0" destOrd="0" presId="urn:microsoft.com/office/officeart/2005/8/layout/cycle5"/>
    <dgm:cxn modelId="{D9A109D4-2E69-4670-9A65-371A3801C91A}" type="presOf" srcId="{AEBD82E1-7924-4D05-9521-C5FCED48BC5B}" destId="{2F701111-85A6-4F66-BEAD-40E2376DA308}" srcOrd="0" destOrd="0" presId="urn:microsoft.com/office/officeart/2005/8/layout/cycle5"/>
    <dgm:cxn modelId="{19874D83-18E9-4249-BBA7-A649D80899D2}" type="presParOf" srcId="{BBACC8D7-986B-44C1-931B-5B72893F4534}" destId="{2F701111-85A6-4F66-BEAD-40E2376DA308}" srcOrd="0" destOrd="0" presId="urn:microsoft.com/office/officeart/2005/8/layout/cycle5"/>
    <dgm:cxn modelId="{8A80FFD4-D586-45B4-9745-5F76A7B2BD5F}" type="presParOf" srcId="{BBACC8D7-986B-44C1-931B-5B72893F4534}" destId="{7FCD97E2-6AA7-4EE5-98B2-BC5EBDF7C0EB}" srcOrd="1" destOrd="0" presId="urn:microsoft.com/office/officeart/2005/8/layout/cycle5"/>
    <dgm:cxn modelId="{1959B62D-E541-46CA-A8FF-41CD0FB3C7DE}" type="presParOf" srcId="{BBACC8D7-986B-44C1-931B-5B72893F4534}" destId="{0A3C7765-70F9-4015-AD13-CE23B54CE1A8}" srcOrd="2" destOrd="0" presId="urn:microsoft.com/office/officeart/2005/8/layout/cycle5"/>
    <dgm:cxn modelId="{0E1FF040-D56A-4C29-A50F-FF59693772E0}" type="presParOf" srcId="{BBACC8D7-986B-44C1-931B-5B72893F4534}" destId="{4C6BA94C-0777-4C1B-9076-9416A4967B77}" srcOrd="3" destOrd="0" presId="urn:microsoft.com/office/officeart/2005/8/layout/cycle5"/>
    <dgm:cxn modelId="{A806AC19-7AA6-42EC-84C8-772AB454474D}" type="presParOf" srcId="{BBACC8D7-986B-44C1-931B-5B72893F4534}" destId="{E888EC2D-2995-447D-97E4-7E5EC132D208}" srcOrd="4" destOrd="0" presId="urn:microsoft.com/office/officeart/2005/8/layout/cycle5"/>
    <dgm:cxn modelId="{52C68717-6F95-4184-AAB4-CECF31555D93}" type="presParOf" srcId="{BBACC8D7-986B-44C1-931B-5B72893F4534}" destId="{A2CC8F3C-AD64-49E2-96D5-B41ED6B282DB}" srcOrd="5" destOrd="0" presId="urn:microsoft.com/office/officeart/2005/8/layout/cycle5"/>
    <dgm:cxn modelId="{5F37EAB1-3C90-4E5B-A80C-1D09DA4F4CA2}" type="presParOf" srcId="{BBACC8D7-986B-44C1-931B-5B72893F4534}" destId="{1E91E3F9-57CD-4440-8528-6A86A565C7BD}" srcOrd="6" destOrd="0" presId="urn:microsoft.com/office/officeart/2005/8/layout/cycle5"/>
    <dgm:cxn modelId="{FD19332F-F751-493D-B339-EA4ABEA5D8D5}" type="presParOf" srcId="{BBACC8D7-986B-44C1-931B-5B72893F4534}" destId="{4F488887-560E-43F1-8FE9-D064A3C10CB0}" srcOrd="7" destOrd="0" presId="urn:microsoft.com/office/officeart/2005/8/layout/cycle5"/>
    <dgm:cxn modelId="{9AEC7520-02B8-4F24-AF58-7520D0C71406}" type="presParOf" srcId="{BBACC8D7-986B-44C1-931B-5B72893F4534}" destId="{6E83FC93-AB06-4697-AB3A-D34E04E40620}" srcOrd="8" destOrd="0" presId="urn:microsoft.com/office/officeart/2005/8/layout/cycle5"/>
    <dgm:cxn modelId="{FCC24B10-56E4-4173-9009-6C2DD41DA57E}" type="presParOf" srcId="{BBACC8D7-986B-44C1-931B-5B72893F4534}" destId="{A067E4A8-BD3A-46CB-B734-38C08681E2F3}" srcOrd="9" destOrd="0" presId="urn:microsoft.com/office/officeart/2005/8/layout/cycle5"/>
    <dgm:cxn modelId="{73131E25-10E1-4639-A739-27397A5E853C}" type="presParOf" srcId="{BBACC8D7-986B-44C1-931B-5B72893F4534}" destId="{FF3D8716-FF1A-4EFA-93EC-F915A47EE1C3}" srcOrd="10" destOrd="0" presId="urn:microsoft.com/office/officeart/2005/8/layout/cycle5"/>
    <dgm:cxn modelId="{D0F1FCCF-3B27-4769-BA61-7E342B841656}" type="presParOf" srcId="{BBACC8D7-986B-44C1-931B-5B72893F4534}" destId="{72D36199-8AE1-44EF-9D0D-A8C4430A38E9}" srcOrd="11" destOrd="0" presId="urn:microsoft.com/office/officeart/2005/8/layout/cycle5"/>
    <dgm:cxn modelId="{611C121B-7D7A-4CC7-9CAD-D337DF141C1A}" type="presParOf" srcId="{BBACC8D7-986B-44C1-931B-5B72893F4534}" destId="{673DC87E-ADD6-47AE-A788-A71D68ACF680}" srcOrd="12" destOrd="0" presId="urn:microsoft.com/office/officeart/2005/8/layout/cycle5"/>
    <dgm:cxn modelId="{47CB9F94-10B5-4CBF-BD35-39FC909067F6}" type="presParOf" srcId="{BBACC8D7-986B-44C1-931B-5B72893F4534}" destId="{5E8D9C84-890E-4B3E-988F-A5DFCFEFF7D6}" srcOrd="13" destOrd="0" presId="urn:microsoft.com/office/officeart/2005/8/layout/cycle5"/>
    <dgm:cxn modelId="{5B2BF5E3-6D8E-42A4-AE6C-BC51E7371DA2}" type="presParOf" srcId="{BBACC8D7-986B-44C1-931B-5B72893F4534}" destId="{B1CBA7B1-30D4-4D94-BC96-940A9F4A48A0}" srcOrd="14" destOrd="0" presId="urn:microsoft.com/office/officeart/2005/8/layout/cycle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D658D1A-2FE4-4011-A29E-4F8FFC13A655}" type="doc">
      <dgm:prSet loTypeId="urn:microsoft.com/office/officeart/2009/layout/CircleArrowProcess" loCatId="process" qsTypeId="urn:microsoft.com/office/officeart/2005/8/quickstyle/simple2" qsCatId="simple" csTypeId="urn:microsoft.com/office/officeart/2005/8/colors/colorful2" csCatId="colorful" phldr="1"/>
      <dgm:spPr/>
      <dgm:t>
        <a:bodyPr/>
        <a:lstStyle/>
        <a:p>
          <a:endParaRPr lang="en-US"/>
        </a:p>
      </dgm:t>
    </dgm:pt>
    <dgm:pt modelId="{AEC1A561-4DC7-4637-BAC9-2322BFE59516}">
      <dgm:prSet phldrT="[Text]" custT="1"/>
      <dgm:spPr/>
      <dgm:t>
        <a:bodyPr/>
        <a:lstStyle/>
        <a:p>
          <a:r>
            <a:rPr lang="fa-IR" sz="1600" b="1" dirty="0">
              <a:cs typeface="B Nazanin" panose="00000400000000000000" pitchFamily="2" charset="-78"/>
            </a:rPr>
            <a:t>افزایش پس انداز توسط نیروی کار جوان</a:t>
          </a:r>
          <a:endParaRPr lang="en-US" sz="1600" b="1" dirty="0">
            <a:cs typeface="B Nazanin" panose="00000400000000000000" pitchFamily="2" charset="-78"/>
          </a:endParaRPr>
        </a:p>
      </dgm:t>
    </dgm:pt>
    <dgm:pt modelId="{0497E882-599B-40A1-B71D-ABE2E912213C}" type="parTrans" cxnId="{6253C7C5-1A0C-4F7D-AAEC-CD57A043D5DB}">
      <dgm:prSet/>
      <dgm:spPr/>
      <dgm:t>
        <a:bodyPr/>
        <a:lstStyle/>
        <a:p>
          <a:endParaRPr lang="en-US"/>
        </a:p>
      </dgm:t>
    </dgm:pt>
    <dgm:pt modelId="{5C4DEF49-3412-4341-91E5-DEB4748DE349}" type="sibTrans" cxnId="{6253C7C5-1A0C-4F7D-AAEC-CD57A043D5DB}">
      <dgm:prSet/>
      <dgm:spPr/>
      <dgm:t>
        <a:bodyPr/>
        <a:lstStyle/>
        <a:p>
          <a:endParaRPr lang="en-US"/>
        </a:p>
      </dgm:t>
    </dgm:pt>
    <dgm:pt modelId="{CA813D04-C8A2-4127-8264-69965E90C42F}">
      <dgm:prSet phldrT="[Text]" custT="1"/>
      <dgm:spPr/>
      <dgm:t>
        <a:bodyPr/>
        <a:lstStyle/>
        <a:p>
          <a:r>
            <a:rPr lang="fa-IR" sz="1600" b="1" dirty="0">
              <a:cs typeface="B Nazanin" panose="00000400000000000000" pitchFamily="2" charset="-78"/>
            </a:rPr>
            <a:t>افزایش تقاضای کالاهای سرمایه ای</a:t>
          </a:r>
          <a:endParaRPr lang="en-US" sz="1600" b="1" dirty="0">
            <a:cs typeface="B Nazanin" panose="00000400000000000000" pitchFamily="2" charset="-78"/>
          </a:endParaRPr>
        </a:p>
      </dgm:t>
    </dgm:pt>
    <dgm:pt modelId="{B1C38DB6-731E-4D26-8297-CE49EB9A36C1}" type="parTrans" cxnId="{35ACE38A-593B-40DA-A934-CB1E7666D22F}">
      <dgm:prSet/>
      <dgm:spPr/>
      <dgm:t>
        <a:bodyPr/>
        <a:lstStyle/>
        <a:p>
          <a:endParaRPr lang="en-US"/>
        </a:p>
      </dgm:t>
    </dgm:pt>
    <dgm:pt modelId="{7B7FA9D3-D711-4C67-B023-FB561C3E3BBF}" type="sibTrans" cxnId="{35ACE38A-593B-40DA-A934-CB1E7666D22F}">
      <dgm:prSet/>
      <dgm:spPr/>
      <dgm:t>
        <a:bodyPr/>
        <a:lstStyle/>
        <a:p>
          <a:endParaRPr lang="en-US"/>
        </a:p>
      </dgm:t>
    </dgm:pt>
    <dgm:pt modelId="{47FB8BA6-717C-4BE1-9E07-56A6950FBA14}">
      <dgm:prSet phldrT="[Text]" custT="1"/>
      <dgm:spPr/>
      <dgm:t>
        <a:bodyPr/>
        <a:lstStyle/>
        <a:p>
          <a:r>
            <a:rPr lang="fa-IR" sz="1600" b="1" dirty="0">
              <a:cs typeface="B Nazanin" panose="00000400000000000000" pitchFamily="2" charset="-78"/>
            </a:rPr>
            <a:t>افزایش قیمت کالاهای سرمایه ای</a:t>
          </a:r>
          <a:endParaRPr lang="en-US" sz="1600" b="1" dirty="0">
            <a:cs typeface="B Nazanin" panose="00000400000000000000" pitchFamily="2" charset="-78"/>
          </a:endParaRPr>
        </a:p>
      </dgm:t>
    </dgm:pt>
    <dgm:pt modelId="{63D42B1D-F97E-4C7D-8EEF-CADC7C1E5090}" type="parTrans" cxnId="{E5EAF601-ED9F-45E8-BFC5-39B097F965E5}">
      <dgm:prSet/>
      <dgm:spPr/>
      <dgm:t>
        <a:bodyPr/>
        <a:lstStyle/>
        <a:p>
          <a:endParaRPr lang="en-US"/>
        </a:p>
      </dgm:t>
    </dgm:pt>
    <dgm:pt modelId="{BEB82871-C235-4EDE-9520-9DF2F1F6E0D5}" type="sibTrans" cxnId="{E5EAF601-ED9F-45E8-BFC5-39B097F965E5}">
      <dgm:prSet/>
      <dgm:spPr/>
      <dgm:t>
        <a:bodyPr/>
        <a:lstStyle/>
        <a:p>
          <a:endParaRPr lang="en-US"/>
        </a:p>
      </dgm:t>
    </dgm:pt>
    <dgm:pt modelId="{9416F988-A9E7-4924-8897-E8BFCD186598}" type="pres">
      <dgm:prSet presAssocID="{BD658D1A-2FE4-4011-A29E-4F8FFC13A655}" presName="Name0" presStyleCnt="0">
        <dgm:presLayoutVars>
          <dgm:chMax val="7"/>
          <dgm:chPref val="7"/>
          <dgm:dir/>
          <dgm:animLvl val="lvl"/>
        </dgm:presLayoutVars>
      </dgm:prSet>
      <dgm:spPr/>
    </dgm:pt>
    <dgm:pt modelId="{94C422E6-DE9C-45DC-80CB-7E307787FB66}" type="pres">
      <dgm:prSet presAssocID="{AEC1A561-4DC7-4637-BAC9-2322BFE59516}" presName="Accent1" presStyleCnt="0"/>
      <dgm:spPr/>
    </dgm:pt>
    <dgm:pt modelId="{42578487-B3EE-465E-BDDE-8D81D1FE12E4}" type="pres">
      <dgm:prSet presAssocID="{AEC1A561-4DC7-4637-BAC9-2322BFE59516}" presName="Accent" presStyleLbl="node1" presStyleIdx="0" presStyleCnt="3" custScaleX="136798" custScaleY="128367" custLinFactNeighborX="482" custLinFactNeighborY="-10995"/>
      <dgm:spPr/>
    </dgm:pt>
    <dgm:pt modelId="{56A6454F-D56F-44CB-A1FA-3F4E6FB672AF}" type="pres">
      <dgm:prSet presAssocID="{AEC1A561-4DC7-4637-BAC9-2322BFE59516}" presName="Parent1" presStyleLbl="revTx" presStyleIdx="0" presStyleCnt="3" custScaleX="116161" custScaleY="243626" custLinFactNeighborX="-1788" custLinFactNeighborY="-44910">
        <dgm:presLayoutVars>
          <dgm:chMax val="1"/>
          <dgm:chPref val="1"/>
          <dgm:bulletEnabled val="1"/>
        </dgm:presLayoutVars>
      </dgm:prSet>
      <dgm:spPr/>
    </dgm:pt>
    <dgm:pt modelId="{2E871B50-F269-40D8-8A00-DC2C25A73C86}" type="pres">
      <dgm:prSet presAssocID="{CA813D04-C8A2-4127-8264-69965E90C42F}" presName="Accent2" presStyleCnt="0"/>
      <dgm:spPr/>
    </dgm:pt>
    <dgm:pt modelId="{B21F230B-F5CE-460F-AEF2-F303144B9130}" type="pres">
      <dgm:prSet presAssocID="{CA813D04-C8A2-4127-8264-69965E90C42F}" presName="Accent" presStyleLbl="node1" presStyleIdx="1" presStyleCnt="3" custScaleX="122672" custScaleY="107326"/>
      <dgm:spPr/>
    </dgm:pt>
    <dgm:pt modelId="{9D36F550-3A05-4EE7-B95A-AACD1099D7F8}" type="pres">
      <dgm:prSet presAssocID="{CA813D04-C8A2-4127-8264-69965E90C42F}" presName="Parent2" presStyleLbl="revTx" presStyleIdx="1" presStyleCnt="3" custScaleX="146664" custLinFactNeighborX="-3036" custLinFactNeighborY="3421">
        <dgm:presLayoutVars>
          <dgm:chMax val="1"/>
          <dgm:chPref val="1"/>
          <dgm:bulletEnabled val="1"/>
        </dgm:presLayoutVars>
      </dgm:prSet>
      <dgm:spPr/>
    </dgm:pt>
    <dgm:pt modelId="{76660898-9E01-4DAA-AF5C-0CFC8F943F68}" type="pres">
      <dgm:prSet presAssocID="{47FB8BA6-717C-4BE1-9E07-56A6950FBA14}" presName="Accent3" presStyleCnt="0"/>
      <dgm:spPr/>
    </dgm:pt>
    <dgm:pt modelId="{1F68D570-27D9-44B2-BFC8-16E8E75598E0}" type="pres">
      <dgm:prSet presAssocID="{47FB8BA6-717C-4BE1-9E07-56A6950FBA14}" presName="Accent" presStyleLbl="node1" presStyleIdx="2" presStyleCnt="3" custScaleX="122544" custScaleY="116788" custLinFactNeighborX="4466" custLinFactNeighborY="15657"/>
      <dgm:spPr/>
    </dgm:pt>
    <dgm:pt modelId="{87913AD1-60CC-46C7-AE85-E9C1D44771ED}" type="pres">
      <dgm:prSet presAssocID="{47FB8BA6-717C-4BE1-9E07-56A6950FBA14}" presName="Parent3" presStyleLbl="revTx" presStyleIdx="2" presStyleCnt="3" custScaleX="151567" custScaleY="157338" custLinFactNeighborX="-2261" custLinFactNeighborY="48047">
        <dgm:presLayoutVars>
          <dgm:chMax val="1"/>
          <dgm:chPref val="1"/>
          <dgm:bulletEnabled val="1"/>
        </dgm:presLayoutVars>
      </dgm:prSet>
      <dgm:spPr/>
    </dgm:pt>
  </dgm:ptLst>
  <dgm:cxnLst>
    <dgm:cxn modelId="{E5EAF601-ED9F-45E8-BFC5-39B097F965E5}" srcId="{BD658D1A-2FE4-4011-A29E-4F8FFC13A655}" destId="{47FB8BA6-717C-4BE1-9E07-56A6950FBA14}" srcOrd="2" destOrd="0" parTransId="{63D42B1D-F97E-4C7D-8EEF-CADC7C1E5090}" sibTransId="{BEB82871-C235-4EDE-9520-9DF2F1F6E0D5}"/>
    <dgm:cxn modelId="{BB28F016-D96A-448A-9F0B-F1483668DB56}" type="presOf" srcId="{CA813D04-C8A2-4127-8264-69965E90C42F}" destId="{9D36F550-3A05-4EE7-B95A-AACD1099D7F8}" srcOrd="0" destOrd="0" presId="urn:microsoft.com/office/officeart/2009/layout/CircleArrowProcess"/>
    <dgm:cxn modelId="{A3EEFB5B-3FE8-45B5-A9B6-769249E6A93C}" type="presOf" srcId="{47FB8BA6-717C-4BE1-9E07-56A6950FBA14}" destId="{87913AD1-60CC-46C7-AE85-E9C1D44771ED}" srcOrd="0" destOrd="0" presId="urn:microsoft.com/office/officeart/2009/layout/CircleArrowProcess"/>
    <dgm:cxn modelId="{3257D070-3AD7-4861-8030-0A875DB8E903}" type="presOf" srcId="{AEC1A561-4DC7-4637-BAC9-2322BFE59516}" destId="{56A6454F-D56F-44CB-A1FA-3F4E6FB672AF}" srcOrd="0" destOrd="0" presId="urn:microsoft.com/office/officeart/2009/layout/CircleArrowProcess"/>
    <dgm:cxn modelId="{35ACE38A-593B-40DA-A934-CB1E7666D22F}" srcId="{BD658D1A-2FE4-4011-A29E-4F8FFC13A655}" destId="{CA813D04-C8A2-4127-8264-69965E90C42F}" srcOrd="1" destOrd="0" parTransId="{B1C38DB6-731E-4D26-8297-CE49EB9A36C1}" sibTransId="{7B7FA9D3-D711-4C67-B023-FB561C3E3BBF}"/>
    <dgm:cxn modelId="{6253C7C5-1A0C-4F7D-AAEC-CD57A043D5DB}" srcId="{BD658D1A-2FE4-4011-A29E-4F8FFC13A655}" destId="{AEC1A561-4DC7-4637-BAC9-2322BFE59516}" srcOrd="0" destOrd="0" parTransId="{0497E882-599B-40A1-B71D-ABE2E912213C}" sibTransId="{5C4DEF49-3412-4341-91E5-DEB4748DE349}"/>
    <dgm:cxn modelId="{BAA0A4F7-2070-47B1-A5A4-10583E33157E}" type="presOf" srcId="{BD658D1A-2FE4-4011-A29E-4F8FFC13A655}" destId="{9416F988-A9E7-4924-8897-E8BFCD186598}" srcOrd="0" destOrd="0" presId="urn:microsoft.com/office/officeart/2009/layout/CircleArrowProcess"/>
    <dgm:cxn modelId="{AD73FAFB-55E4-4C55-A672-E3AD19E9E267}" type="presParOf" srcId="{9416F988-A9E7-4924-8897-E8BFCD186598}" destId="{94C422E6-DE9C-45DC-80CB-7E307787FB66}" srcOrd="0" destOrd="0" presId="urn:microsoft.com/office/officeart/2009/layout/CircleArrowProcess"/>
    <dgm:cxn modelId="{A108BFCD-F6BA-40E3-A0D5-BACA7B0179C7}" type="presParOf" srcId="{94C422E6-DE9C-45DC-80CB-7E307787FB66}" destId="{42578487-B3EE-465E-BDDE-8D81D1FE12E4}" srcOrd="0" destOrd="0" presId="urn:microsoft.com/office/officeart/2009/layout/CircleArrowProcess"/>
    <dgm:cxn modelId="{4314AE9C-A7F1-4520-84D2-DBE72B10A12A}" type="presParOf" srcId="{9416F988-A9E7-4924-8897-E8BFCD186598}" destId="{56A6454F-D56F-44CB-A1FA-3F4E6FB672AF}" srcOrd="1" destOrd="0" presId="urn:microsoft.com/office/officeart/2009/layout/CircleArrowProcess"/>
    <dgm:cxn modelId="{9E6D5986-5F8F-40C6-A73E-1FCAFB6CF244}" type="presParOf" srcId="{9416F988-A9E7-4924-8897-E8BFCD186598}" destId="{2E871B50-F269-40D8-8A00-DC2C25A73C86}" srcOrd="2" destOrd="0" presId="urn:microsoft.com/office/officeart/2009/layout/CircleArrowProcess"/>
    <dgm:cxn modelId="{C9147E12-3783-4278-BC4B-AA35C549FCF0}" type="presParOf" srcId="{2E871B50-F269-40D8-8A00-DC2C25A73C86}" destId="{B21F230B-F5CE-460F-AEF2-F303144B9130}" srcOrd="0" destOrd="0" presId="urn:microsoft.com/office/officeart/2009/layout/CircleArrowProcess"/>
    <dgm:cxn modelId="{EABC81C3-996D-4C77-99A3-1E5CB93054A5}" type="presParOf" srcId="{9416F988-A9E7-4924-8897-E8BFCD186598}" destId="{9D36F550-3A05-4EE7-B95A-AACD1099D7F8}" srcOrd="3" destOrd="0" presId="urn:microsoft.com/office/officeart/2009/layout/CircleArrowProcess"/>
    <dgm:cxn modelId="{6DB61E71-D0A1-4AC7-BD3C-C47F36F7A448}" type="presParOf" srcId="{9416F988-A9E7-4924-8897-E8BFCD186598}" destId="{76660898-9E01-4DAA-AF5C-0CFC8F943F68}" srcOrd="4" destOrd="0" presId="urn:microsoft.com/office/officeart/2009/layout/CircleArrowProcess"/>
    <dgm:cxn modelId="{4DFA070F-C281-43A3-9D70-91C5A7017EF2}" type="presParOf" srcId="{76660898-9E01-4DAA-AF5C-0CFC8F943F68}" destId="{1F68D570-27D9-44B2-BFC8-16E8E75598E0}" srcOrd="0" destOrd="0" presId="urn:microsoft.com/office/officeart/2009/layout/CircleArrowProcess"/>
    <dgm:cxn modelId="{D27547C2-B722-4C85-972B-D3B26B0E0149}" type="presParOf" srcId="{9416F988-A9E7-4924-8897-E8BFCD186598}" destId="{87913AD1-60CC-46C7-AE85-E9C1D44771ED}" srcOrd="5" destOrd="0" presId="urn:microsoft.com/office/officeart/2009/layout/CircleArrowProcess"/>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F701111-85A6-4F66-BEAD-40E2376DA308}">
      <dsp:nvSpPr>
        <dsp:cNvPr id="0" name=""/>
        <dsp:cNvSpPr/>
      </dsp:nvSpPr>
      <dsp:spPr>
        <a:xfrm>
          <a:off x="2274460" y="563"/>
          <a:ext cx="1685984" cy="880522"/>
        </a:xfrm>
        <a:prstGeom prst="roundRect">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fa-IR" sz="1600" b="1" kern="1200" dirty="0">
              <a:solidFill>
                <a:schemeClr val="tx1"/>
              </a:solidFill>
              <a:cs typeface="B Nazanin" panose="00000400000000000000" pitchFamily="2" charset="-78"/>
            </a:rPr>
            <a:t>1. تشویق به افزایش پس انداز برای دوران سالمندی</a:t>
          </a:r>
          <a:endParaRPr lang="en-US" sz="1600" b="1" kern="1200" dirty="0">
            <a:solidFill>
              <a:schemeClr val="tx1"/>
            </a:solidFill>
            <a:cs typeface="B Nazanin" panose="00000400000000000000" pitchFamily="2" charset="-78"/>
          </a:endParaRPr>
        </a:p>
      </dsp:txBody>
      <dsp:txXfrm>
        <a:off x="2317444" y="43547"/>
        <a:ext cx="1600016" cy="794554"/>
      </dsp:txXfrm>
    </dsp:sp>
    <dsp:sp modelId="{0A3C7765-70F9-4015-AD13-CE23B54CE1A8}">
      <dsp:nvSpPr>
        <dsp:cNvPr id="0" name=""/>
        <dsp:cNvSpPr/>
      </dsp:nvSpPr>
      <dsp:spPr>
        <a:xfrm>
          <a:off x="1358338" y="440825"/>
          <a:ext cx="3518226" cy="3518226"/>
        </a:xfrm>
        <a:custGeom>
          <a:avLst/>
          <a:gdLst/>
          <a:ahLst/>
          <a:cxnLst/>
          <a:rect l="0" t="0" r="0" b="0"/>
          <a:pathLst>
            <a:path>
              <a:moveTo>
                <a:pt x="2744173" y="301671"/>
              </a:moveTo>
              <a:arcTo wR="1759113" hR="1759113" stAng="18243244" swAng="991148"/>
            </a:path>
          </a:pathLst>
        </a:custGeom>
        <a:noFill/>
        <a:ln w="9525" cap="flat" cmpd="sng" algn="ctr">
          <a:solidFill>
            <a:schemeClr val="accent5">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sp>
    <dsp:sp modelId="{4C6BA94C-0777-4C1B-9076-9416A4967B77}">
      <dsp:nvSpPr>
        <dsp:cNvPr id="0" name=""/>
        <dsp:cNvSpPr/>
      </dsp:nvSpPr>
      <dsp:spPr>
        <a:xfrm>
          <a:off x="3951757" y="1216081"/>
          <a:ext cx="1677422" cy="880522"/>
        </a:xfrm>
        <a:prstGeom prst="roundRect">
          <a:avLst/>
        </a:prstGeom>
        <a:solidFill>
          <a:schemeClr val="accent5">
            <a:hueOff val="-2483469"/>
            <a:satOff val="9953"/>
            <a:lumOff val="2157"/>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fa-IR" sz="1600" b="1" kern="1200" dirty="0">
              <a:solidFill>
                <a:schemeClr val="tx1"/>
              </a:solidFill>
              <a:cs typeface="B Nazanin" panose="00000400000000000000" pitchFamily="2" charset="-78"/>
            </a:rPr>
            <a:t>2. کاهش مصرف</a:t>
          </a:r>
          <a:endParaRPr lang="en-US" sz="1600" kern="1200" dirty="0">
            <a:solidFill>
              <a:schemeClr val="tx1"/>
            </a:solidFill>
          </a:endParaRPr>
        </a:p>
      </dsp:txBody>
      <dsp:txXfrm>
        <a:off x="3994741" y="1259065"/>
        <a:ext cx="1591454" cy="794554"/>
      </dsp:txXfrm>
    </dsp:sp>
    <dsp:sp modelId="{A2CC8F3C-AD64-49E2-96D5-B41ED6B282DB}">
      <dsp:nvSpPr>
        <dsp:cNvPr id="0" name=""/>
        <dsp:cNvSpPr/>
      </dsp:nvSpPr>
      <dsp:spPr>
        <a:xfrm>
          <a:off x="1358338" y="440825"/>
          <a:ext cx="3518226" cy="3518226"/>
        </a:xfrm>
        <a:custGeom>
          <a:avLst/>
          <a:gdLst/>
          <a:ahLst/>
          <a:cxnLst/>
          <a:rect l="0" t="0" r="0" b="0"/>
          <a:pathLst>
            <a:path>
              <a:moveTo>
                <a:pt x="3514009" y="1880850"/>
              </a:moveTo>
              <a:arcTo wR="1759113" hR="1759113" stAng="21838095" swAng="1359885"/>
            </a:path>
          </a:pathLst>
        </a:custGeom>
        <a:noFill/>
        <a:ln w="9525" cap="flat" cmpd="sng" algn="ctr">
          <a:solidFill>
            <a:schemeClr val="accent5">
              <a:hueOff val="-2483469"/>
              <a:satOff val="9953"/>
              <a:lumOff val="2157"/>
              <a:alphaOff val="0"/>
            </a:schemeClr>
          </a:solidFill>
          <a:prstDash val="solid"/>
          <a:tailEnd type="arrow"/>
        </a:ln>
        <a:effectLst/>
      </dsp:spPr>
      <dsp:style>
        <a:lnRef idx="1">
          <a:scrgbClr r="0" g="0" b="0"/>
        </a:lnRef>
        <a:fillRef idx="0">
          <a:scrgbClr r="0" g="0" b="0"/>
        </a:fillRef>
        <a:effectRef idx="0">
          <a:scrgbClr r="0" g="0" b="0"/>
        </a:effectRef>
        <a:fontRef idx="minor"/>
      </dsp:style>
    </dsp:sp>
    <dsp:sp modelId="{1E91E3F9-57CD-4440-8528-6A86A565C7BD}">
      <dsp:nvSpPr>
        <dsp:cNvPr id="0" name=""/>
        <dsp:cNvSpPr/>
      </dsp:nvSpPr>
      <dsp:spPr>
        <a:xfrm>
          <a:off x="3334315" y="3182830"/>
          <a:ext cx="1634236" cy="880522"/>
        </a:xfrm>
        <a:prstGeom prst="roundRect">
          <a:avLst/>
        </a:prstGeom>
        <a:solidFill>
          <a:schemeClr val="accent5">
            <a:hueOff val="-4966938"/>
            <a:satOff val="19906"/>
            <a:lumOff val="4314"/>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fa-IR" sz="1600" b="1" kern="1200" dirty="0">
              <a:solidFill>
                <a:schemeClr val="tx1"/>
              </a:solidFill>
              <a:cs typeface="B Nazanin" panose="00000400000000000000" pitchFamily="2" charset="-78"/>
            </a:rPr>
            <a:t>3. افزایش سرمایه فیزیکی در جامعه به نسبت نیروی کار</a:t>
          </a:r>
          <a:endParaRPr lang="en-US" sz="1600" b="1" kern="1200" dirty="0">
            <a:solidFill>
              <a:schemeClr val="tx1"/>
            </a:solidFill>
            <a:cs typeface="B Nazanin" panose="00000400000000000000" pitchFamily="2" charset="-78"/>
          </a:endParaRPr>
        </a:p>
      </dsp:txBody>
      <dsp:txXfrm>
        <a:off x="3377299" y="3225814"/>
        <a:ext cx="1548268" cy="794554"/>
      </dsp:txXfrm>
    </dsp:sp>
    <dsp:sp modelId="{6E83FC93-AB06-4697-AB3A-D34E04E40620}">
      <dsp:nvSpPr>
        <dsp:cNvPr id="0" name=""/>
        <dsp:cNvSpPr/>
      </dsp:nvSpPr>
      <dsp:spPr>
        <a:xfrm>
          <a:off x="1358338" y="440825"/>
          <a:ext cx="3518226" cy="3518226"/>
        </a:xfrm>
        <a:custGeom>
          <a:avLst/>
          <a:gdLst/>
          <a:ahLst/>
          <a:cxnLst/>
          <a:rect l="0" t="0" r="0" b="0"/>
          <a:pathLst>
            <a:path>
              <a:moveTo>
                <a:pt x="1898077" y="3512729"/>
              </a:moveTo>
              <a:arcTo wR="1759113" hR="1759113" stAng="5128147" swAng="460684"/>
            </a:path>
          </a:pathLst>
        </a:custGeom>
        <a:noFill/>
        <a:ln w="9525" cap="flat" cmpd="sng" algn="ctr">
          <a:solidFill>
            <a:schemeClr val="accent5">
              <a:hueOff val="-4966938"/>
              <a:satOff val="19906"/>
              <a:lumOff val="4314"/>
              <a:alphaOff val="0"/>
            </a:schemeClr>
          </a:solidFill>
          <a:prstDash val="solid"/>
          <a:tailEnd type="arrow"/>
        </a:ln>
        <a:effectLst/>
      </dsp:spPr>
      <dsp:style>
        <a:lnRef idx="1">
          <a:scrgbClr r="0" g="0" b="0"/>
        </a:lnRef>
        <a:fillRef idx="0">
          <a:scrgbClr r="0" g="0" b="0"/>
        </a:fillRef>
        <a:effectRef idx="0">
          <a:scrgbClr r="0" g="0" b="0"/>
        </a:effectRef>
        <a:fontRef idx="minor"/>
      </dsp:style>
    </dsp:sp>
    <dsp:sp modelId="{A067E4A8-BD3A-46CB-B734-38C08681E2F3}">
      <dsp:nvSpPr>
        <dsp:cNvPr id="0" name=""/>
        <dsp:cNvSpPr/>
      </dsp:nvSpPr>
      <dsp:spPr>
        <a:xfrm>
          <a:off x="1224135" y="3182830"/>
          <a:ext cx="1718671" cy="880522"/>
        </a:xfrm>
        <a:prstGeom prst="roundRect">
          <a:avLst/>
        </a:prstGeom>
        <a:solidFill>
          <a:schemeClr val="accent5">
            <a:hueOff val="-7450407"/>
            <a:satOff val="29858"/>
            <a:lumOff val="6471"/>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fa-IR" sz="1600" b="1" kern="1200" dirty="0">
              <a:solidFill>
                <a:schemeClr val="tx1"/>
              </a:solidFill>
              <a:cs typeface="B Nazanin" panose="00000400000000000000" pitchFamily="2" charset="-78"/>
            </a:rPr>
            <a:t>4. کاهش بازدهی، افزایش دستمزد و کاهش بهره</a:t>
          </a:r>
          <a:endParaRPr lang="en-US" sz="1600" b="1" kern="1200" dirty="0">
            <a:solidFill>
              <a:schemeClr val="tx1"/>
            </a:solidFill>
            <a:cs typeface="B Nazanin" panose="00000400000000000000" pitchFamily="2" charset="-78"/>
          </a:endParaRPr>
        </a:p>
      </dsp:txBody>
      <dsp:txXfrm>
        <a:off x="1267119" y="3225814"/>
        <a:ext cx="1632703" cy="794554"/>
      </dsp:txXfrm>
    </dsp:sp>
    <dsp:sp modelId="{72D36199-8AE1-44EF-9D0D-A8C4430A38E9}">
      <dsp:nvSpPr>
        <dsp:cNvPr id="0" name=""/>
        <dsp:cNvSpPr/>
      </dsp:nvSpPr>
      <dsp:spPr>
        <a:xfrm>
          <a:off x="1358338" y="440825"/>
          <a:ext cx="3518226" cy="3518226"/>
        </a:xfrm>
        <a:custGeom>
          <a:avLst/>
          <a:gdLst/>
          <a:ahLst/>
          <a:cxnLst/>
          <a:rect l="0" t="0" r="0" b="0"/>
          <a:pathLst>
            <a:path>
              <a:moveTo>
                <a:pt x="186648" y="2547678"/>
              </a:moveTo>
              <a:arcTo wR="1759113" hR="1759113" stAng="9202020" swAng="1359885"/>
            </a:path>
          </a:pathLst>
        </a:custGeom>
        <a:noFill/>
        <a:ln w="9525" cap="flat" cmpd="sng" algn="ctr">
          <a:solidFill>
            <a:schemeClr val="accent5">
              <a:hueOff val="-7450407"/>
              <a:satOff val="29858"/>
              <a:lumOff val="6471"/>
              <a:alphaOff val="0"/>
            </a:schemeClr>
          </a:solidFill>
          <a:prstDash val="solid"/>
          <a:tailEnd type="arrow"/>
        </a:ln>
        <a:effectLst/>
      </dsp:spPr>
      <dsp:style>
        <a:lnRef idx="1">
          <a:scrgbClr r="0" g="0" b="0"/>
        </a:lnRef>
        <a:fillRef idx="0">
          <a:scrgbClr r="0" g="0" b="0"/>
        </a:fillRef>
        <a:effectRef idx="0">
          <a:scrgbClr r="0" g="0" b="0"/>
        </a:effectRef>
        <a:fontRef idx="minor"/>
      </dsp:style>
    </dsp:sp>
    <dsp:sp modelId="{673DC87E-ADD6-47AE-A788-A71D68ACF680}">
      <dsp:nvSpPr>
        <dsp:cNvPr id="0" name=""/>
        <dsp:cNvSpPr/>
      </dsp:nvSpPr>
      <dsp:spPr>
        <a:xfrm>
          <a:off x="563506" y="1216081"/>
          <a:ext cx="1761858" cy="880522"/>
        </a:xfrm>
        <a:prstGeom prst="roundRect">
          <a:avLst/>
        </a:prstGeom>
        <a:solidFill>
          <a:schemeClr val="accent5">
            <a:hueOff val="-9933876"/>
            <a:satOff val="39811"/>
            <a:lumOff val="8628"/>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fa-IR" sz="1600" b="1" kern="1200" dirty="0">
              <a:solidFill>
                <a:schemeClr val="tx1"/>
              </a:solidFill>
              <a:cs typeface="B Nazanin" panose="00000400000000000000" pitchFamily="2" charset="-78"/>
            </a:rPr>
            <a:t>5. تشویق شدن مردم به افزایش مصرف  به خاطر کاهش  بهره</a:t>
          </a:r>
          <a:endParaRPr lang="en-US" sz="1600" b="1" kern="1200" dirty="0">
            <a:solidFill>
              <a:schemeClr val="tx1"/>
            </a:solidFill>
            <a:cs typeface="B Nazanin" panose="00000400000000000000" pitchFamily="2" charset="-78"/>
          </a:endParaRPr>
        </a:p>
      </dsp:txBody>
      <dsp:txXfrm>
        <a:off x="606490" y="1259065"/>
        <a:ext cx="1675890" cy="794554"/>
      </dsp:txXfrm>
    </dsp:sp>
    <dsp:sp modelId="{B1CBA7B1-30D4-4D94-BC96-940A9F4A48A0}">
      <dsp:nvSpPr>
        <dsp:cNvPr id="0" name=""/>
        <dsp:cNvSpPr/>
      </dsp:nvSpPr>
      <dsp:spPr>
        <a:xfrm>
          <a:off x="1358338" y="440825"/>
          <a:ext cx="3518226" cy="3518226"/>
        </a:xfrm>
        <a:custGeom>
          <a:avLst/>
          <a:gdLst/>
          <a:ahLst/>
          <a:cxnLst/>
          <a:rect l="0" t="0" r="0" b="0"/>
          <a:pathLst>
            <a:path>
              <a:moveTo>
                <a:pt x="400309" y="641914"/>
              </a:moveTo>
              <a:arcTo wR="1759113" hR="1759113" stAng="13165608" swAng="991148"/>
            </a:path>
          </a:pathLst>
        </a:custGeom>
        <a:noFill/>
        <a:ln w="9525" cap="flat" cmpd="sng" algn="ctr">
          <a:solidFill>
            <a:schemeClr val="accent5">
              <a:hueOff val="-9933876"/>
              <a:satOff val="39811"/>
              <a:lumOff val="8628"/>
              <a:alphaOff val="0"/>
            </a:schemeClr>
          </a:solidFill>
          <a:prstDash val="solid"/>
          <a:tailEnd type="arrow"/>
        </a:ln>
        <a:effectLst/>
      </dsp:spPr>
      <dsp:style>
        <a:lnRef idx="1">
          <a:scrgbClr r="0" g="0" b="0"/>
        </a:lnRef>
        <a:fillRef idx="0">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2578487-B3EE-465E-BDDE-8D81D1FE12E4}">
      <dsp:nvSpPr>
        <dsp:cNvPr id="0" name=""/>
        <dsp:cNvSpPr/>
      </dsp:nvSpPr>
      <dsp:spPr>
        <a:xfrm>
          <a:off x="666967" y="-53435"/>
          <a:ext cx="2511037" cy="2356637"/>
        </a:xfrm>
        <a:prstGeom prst="circularArrow">
          <a:avLst>
            <a:gd name="adj1" fmla="val 10980"/>
            <a:gd name="adj2" fmla="val 1142322"/>
            <a:gd name="adj3" fmla="val 4500000"/>
            <a:gd name="adj4" fmla="val 10800000"/>
            <a:gd name="adj5" fmla="val 12500"/>
          </a:avLst>
        </a:prstGeom>
        <a:solidFill>
          <a:schemeClr val="accent2">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sp>
    <dsp:sp modelId="{56A6454F-D56F-44CB-A1FA-3F4E6FB672AF}">
      <dsp:nvSpPr>
        <dsp:cNvPr id="0" name=""/>
        <dsp:cNvSpPr/>
      </dsp:nvSpPr>
      <dsp:spPr>
        <a:xfrm>
          <a:off x="1300914" y="476464"/>
          <a:ext cx="1184838" cy="124219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fa-IR" sz="1600" b="1" kern="1200" dirty="0">
              <a:cs typeface="B Nazanin" panose="00000400000000000000" pitchFamily="2" charset="-78"/>
            </a:rPr>
            <a:t>افزایش پس انداز توسط نیروی کار جوان</a:t>
          </a:r>
          <a:endParaRPr lang="en-US" sz="1600" b="1" kern="1200" dirty="0">
            <a:cs typeface="B Nazanin" panose="00000400000000000000" pitchFamily="2" charset="-78"/>
          </a:endParaRPr>
        </a:p>
      </dsp:txBody>
      <dsp:txXfrm>
        <a:off x="1300914" y="476464"/>
        <a:ext cx="1184838" cy="1242191"/>
      </dsp:txXfrm>
    </dsp:sp>
    <dsp:sp modelId="{B21F230B-F5CE-460F-AEF2-F303144B9130}">
      <dsp:nvSpPr>
        <dsp:cNvPr id="0" name=""/>
        <dsp:cNvSpPr/>
      </dsp:nvSpPr>
      <dsp:spPr>
        <a:xfrm>
          <a:off x="277941" y="1396396"/>
          <a:ext cx="2251742" cy="1970354"/>
        </a:xfrm>
        <a:prstGeom prst="leftCircularArrow">
          <a:avLst>
            <a:gd name="adj1" fmla="val 10980"/>
            <a:gd name="adj2" fmla="val 1142322"/>
            <a:gd name="adj3" fmla="val 6300000"/>
            <a:gd name="adj4" fmla="val 18900000"/>
            <a:gd name="adj5" fmla="val 12500"/>
          </a:avLst>
        </a:prstGeom>
        <a:solidFill>
          <a:schemeClr val="accent2">
            <a:hueOff val="2340759"/>
            <a:satOff val="-2919"/>
            <a:lumOff val="686"/>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sp>
    <dsp:sp modelId="{9D36F550-3A05-4EE7-B95A-AACD1099D7F8}">
      <dsp:nvSpPr>
        <dsp:cNvPr id="0" name=""/>
        <dsp:cNvSpPr/>
      </dsp:nvSpPr>
      <dsp:spPr>
        <a:xfrm>
          <a:off x="624862" y="2149989"/>
          <a:ext cx="1495967" cy="50987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fa-IR" sz="1600" b="1" kern="1200" dirty="0">
              <a:cs typeface="B Nazanin" panose="00000400000000000000" pitchFamily="2" charset="-78"/>
            </a:rPr>
            <a:t>افزایش تقاضای کالاهای سرمایه ای</a:t>
          </a:r>
          <a:endParaRPr lang="en-US" sz="1600" b="1" kern="1200" dirty="0">
            <a:cs typeface="B Nazanin" panose="00000400000000000000" pitchFamily="2" charset="-78"/>
          </a:endParaRPr>
        </a:p>
      </dsp:txBody>
      <dsp:txXfrm>
        <a:off x="624862" y="2149989"/>
        <a:ext cx="1495967" cy="509876"/>
      </dsp:txXfrm>
    </dsp:sp>
    <dsp:sp modelId="{1F68D570-27D9-44B2-BFC8-16E8E75598E0}">
      <dsp:nvSpPr>
        <dsp:cNvPr id="0" name=""/>
        <dsp:cNvSpPr/>
      </dsp:nvSpPr>
      <dsp:spPr>
        <a:xfrm>
          <a:off x="1019160" y="2759297"/>
          <a:ext cx="1932577" cy="1842540"/>
        </a:xfrm>
        <a:prstGeom prst="blockArc">
          <a:avLst>
            <a:gd name="adj1" fmla="val 13500000"/>
            <a:gd name="adj2" fmla="val 10800000"/>
            <a:gd name="adj3" fmla="val 12740"/>
          </a:avLst>
        </a:prstGeom>
        <a:solidFill>
          <a:schemeClr val="accent2">
            <a:hueOff val="4681519"/>
            <a:satOff val="-5839"/>
            <a:lumOff val="1373"/>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sp>
    <dsp:sp modelId="{87913AD1-60CC-46C7-AE85-E9C1D44771ED}">
      <dsp:nvSpPr>
        <dsp:cNvPr id="0" name=""/>
        <dsp:cNvSpPr/>
      </dsp:nvSpPr>
      <dsp:spPr>
        <a:xfrm>
          <a:off x="1117932" y="3293814"/>
          <a:ext cx="1545978" cy="8022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fa-IR" sz="1600" b="1" kern="1200" dirty="0">
              <a:cs typeface="B Nazanin" panose="00000400000000000000" pitchFamily="2" charset="-78"/>
            </a:rPr>
            <a:t>افزایش قیمت کالاهای سرمایه ای</a:t>
          </a:r>
          <a:endParaRPr lang="en-US" sz="1600" b="1" kern="1200" dirty="0">
            <a:cs typeface="B Nazanin" panose="00000400000000000000" pitchFamily="2" charset="-78"/>
          </a:endParaRPr>
        </a:p>
      </dsp:txBody>
      <dsp:txXfrm>
        <a:off x="1117932" y="3293814"/>
        <a:ext cx="1545978" cy="802229"/>
      </dsp:txXfrm>
    </dsp:sp>
  </dsp:spTree>
</dsp:drawing>
</file>

<file path=ppt/diagrams/layout1.xml><?xml version="1.0" encoding="utf-8"?>
<dgm:layoutDef xmlns:dgm="http://schemas.openxmlformats.org/drawingml/2006/diagram" xmlns:a="http://schemas.openxmlformats.org/drawingml/2006/main" uniqueId="urn:microsoft.com/office/officeart/2005/8/layout/cycle5">
  <dgm:title val=""/>
  <dgm:desc val=""/>
  <dgm:catLst>
    <dgm:cat type="cycle" pri="3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fact="-1"/>
          <dgm:constr type="diam" for="ch"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alg>
              <dgm:shape xmlns:r="http://schemas.openxmlformats.org/officeDocument/2006/relationships" type="conn" r:blip="">
                <dgm:adjLst/>
              </dgm:shape>
              <dgm:presOf axis="self"/>
              <dgm:constrLst>
                <dgm:constr type="h" refType="w" fact="0.65"/>
                <dgm:constr type="connDist"/>
                <dgm:constr type="begPad" refType="connDist" fact="0.2"/>
                <dgm:constr type="endPad" refType="connDist" fact="0.2"/>
              </dgm:constrLst>
              <dgm:ruleLst/>
            </dgm:layoutNode>
          </dgm:forEach>
        </dgm:if>
        <dgm:else name="Name16"/>
      </dgm:choose>
    </dgm:forEach>
  </dgm:layoutNode>
</dgm:layoutDef>
</file>

<file path=ppt/diagrams/layout2.xml><?xml version="1.0" encoding="utf-8"?>
<dgm:layoutDef xmlns:dgm="http://schemas.openxmlformats.org/drawingml/2006/diagram" xmlns:a="http://schemas.openxmlformats.org/drawingml/2006/main" uniqueId="urn:microsoft.com/office/officeart/2009/layout/CircleArrowProcess">
  <dgm:title val=""/>
  <dgm:desc val=""/>
  <dgm:catLst>
    <dgm:cat type="process" pri="16500"/>
    <dgm:cat type="cycle" pri="16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chMax val="7"/>
      <dgm:chPref val="7"/>
      <dgm:dir/>
      <dgm:animLvl val="lvl"/>
    </dgm:varLst>
    <dgm:shape xmlns:r="http://schemas.openxmlformats.org/officeDocument/2006/relationships" r:blip="">
      <dgm:adjLst/>
    </dgm:shape>
    <dgm:choose name="Name1">
      <dgm:if name="Name2" func="var" arg="dir" op="equ" val="norm">
        <dgm:choose name="Name3">
          <dgm:if name="Name4" axis="ch" ptType="node" func="cnt" op="equ" val="1">
            <dgm:alg type="composite">
              <dgm:param type="ar" val="1.5999"/>
            </dgm:alg>
            <dgm:constrLst>
              <dgm:constr type="primFontSz" for="des" forName="Child1" val="65"/>
              <dgm:constr type="primFontSz" for="des" forName="Parent1" val="65"/>
              <dgm:constr type="primFontSz" for="des" forName="Child1" refType="primFontSz" refFor="des" refForName="Parent1" op="lte"/>
              <dgm:constr type="l" for="ch" forName="Child1" refType="w" fact="0.625"/>
              <dgm:constr type="t" for="ch" forName="Child1" refType="h" fact="0.2981"/>
              <dgm:constr type="w" for="ch" forName="Child1" refType="w" fact="0.375"/>
              <dgm:constr type="h" for="ch" forName="Child1" refType="h" fact="0.4001"/>
              <dgm:constr type="l" for="ch" forName="Accent1" refType="w" fact="0"/>
              <dgm:constr type="t" for="ch" forName="Accent1" refType="h" fact="0"/>
              <dgm:constr type="w" for="ch" forName="Accent1" refType="w" fact="0.6249"/>
              <dgm:constr type="h" for="ch" forName="Accent1" refType="h"/>
              <dgm:constr type="l" for="ch" forName="Parent1" refType="w" fact="0.138"/>
              <dgm:constr type="t" for="ch" forName="Parent1" refType="h" fact="0.362"/>
              <dgm:constr type="w" for="ch" forName="Parent1" refType="w" fact="0.3487"/>
              <dgm:constr type="h" for="ch" forName="Parent1" refType="h" fact="0.2789"/>
            </dgm:constrLst>
          </dgm:if>
          <dgm:if name="Name5" axis="ch" ptType="node" func="cnt" op="equ" val="2">
            <dgm:alg type="composite">
              <dgm:param type="ar" val="1.2026"/>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Accent1" refType="w" fact="0.1144"/>
              <dgm:constr type="t" for="ch" forName="Accent1" refType="h" fact="0"/>
              <dgm:constr type="w" for="ch" forName="Accent1" refType="w" fact="0.5542"/>
              <dgm:constr type="h" for="ch" forName="Accent1" refType="h" fact="0.6665"/>
              <dgm:constr type="l" for="ch" forName="Parent1" refType="w" fact="0.2368"/>
              <dgm:constr type="t" for="ch" forName="Parent1" refType="h" fact="0.2413"/>
              <dgm:constr type="w" for="ch" forName="Parent1" refType="w" fact="0.3092"/>
              <dgm:constr type="h" for="ch" forName="Parent1" refType="h" fact="0.1859"/>
              <dgm:constr type="l" for="ch" forName="Parent2" refType="w" fact="0.0822"/>
              <dgm:constr type="t" for="ch" forName="Parent2" refType="h" fact="0.625"/>
              <dgm:constr type="w" for="ch" forName="Parent2" refType="w" fact="0.3092"/>
              <dgm:constr type="h" for="ch" forName="Parent2" refType="h" fact="0.1859"/>
              <dgm:constr type="l" for="ch" forName="Child1" refType="w" fact="0.6678"/>
              <dgm:constr type="t" for="ch" forName="Child1" refType="h" fact="0.1978"/>
              <dgm:constr type="w" for="ch" forName="Child1" refType="w" fact="0.3322"/>
              <dgm:constr type="h" for="ch" forName="Child1" refType="h" fact="0.265"/>
              <dgm:constr type="l" for="ch" forName="Child2" refType="w" fact="0.5164"/>
              <dgm:constr type="t" for="ch" forName="Child2" refType="h" fact="0.5855"/>
              <dgm:constr type="w" for="ch" forName="Child2" refType="w" fact="0.3322"/>
              <dgm:constr type="h" for="ch" forName="Child2" refType="h" fact="0.265"/>
              <dgm:constr type="l" for="ch" forName="Accent2" refType="w" fact="0"/>
              <dgm:constr type="t" for="ch" forName="Accent2" refType="h" fact="0.4272"/>
              <dgm:constr type="w" for="ch" forName="Accent2" refType="w" fact="0.4761"/>
              <dgm:constr type="h" for="ch" forName="Accent2" refType="h" fact="0.5728"/>
            </dgm:constrLst>
          </dgm:if>
          <dgm:if name="Name6" axis="ch" ptType="node" func="cnt" op="equ" val="3">
            <dgm:alg type="composite">
              <dgm:param type="ar" val="0.9039"/>
            </dgm:alg>
            <dgm:shape xmlns:r="http://schemas.openxmlformats.org/officeDocument/2006/relationships" r:blip="">
              <dgm:adjLst/>
            </dgm:shape>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Accent1" refType="w" fact="0.1479"/>
              <dgm:constr type="t" for="ch" forName="Accent1" refType="h" fact="0"/>
              <dgm:constr type="w" for="ch" forName="Accent1" refType="w" fact="0.5325"/>
              <dgm:constr type="h" for="ch" forName="Accent1" refType="h" fact="0.4814"/>
              <dgm:constr type="l" for="ch" forName="Accent2" refType="w" fact="0"/>
              <dgm:constr type="t" for="ch" forName="Accent2" refType="h" fact="0.2766"/>
              <dgm:constr type="w" for="ch" forName="Accent2" refType="w" fact="0.5325"/>
              <dgm:constr type="h" for="ch" forName="Accent2" refType="h" fact="0.4814"/>
              <dgm:constr type="l" for="ch" forName="Parent1" refType="w" fact="0.2656"/>
              <dgm:constr type="t" for="ch" forName="Parent1" refType="h" fact="0.1738"/>
              <dgm:constr type="w" for="ch" forName="Parent1" refType="w" fact="0.2959"/>
              <dgm:constr type="h" for="ch" forName="Parent1" refType="h" fact="0.1337"/>
              <dgm:constr type="l" for="ch" forName="Accent3" refType="w" fact="0.1858"/>
              <dgm:constr type="t" for="ch" forName="Accent3" refType="h" fact="0.5863"/>
              <dgm:constr type="w" for="ch" forName="Accent3" refType="w" fact="0.4575"/>
              <dgm:constr type="h" for="ch" forName="Accent3" refType="h" fact="0.4137"/>
              <dgm:constr type="l" for="ch" forName="Parent2" refType="w" fact="0.1183"/>
              <dgm:constr type="t" for="ch" forName="Parent2" refType="h" fact="0.452"/>
              <dgm:constr type="w" for="ch" forName="Parent2" refType="w" fact="0.2959"/>
              <dgm:constr type="h" for="ch" forName="Parent2" refType="h" fact="0.1337"/>
              <dgm:constr type="l" for="ch" forName="Parent3" refType="w" fact="0.2663"/>
              <dgm:constr type="t" for="ch" forName="Parent3" refType="h" fact="0.7306"/>
              <dgm:constr type="w" for="ch" forName="Parent3" refType="w" fact="0.2959"/>
              <dgm:constr type="h" for="ch" forName="Parent3" refType="h" fact="0.1337"/>
              <dgm:constr type="l" for="ch" forName="Child2" refType="w" fact="0.5325"/>
              <dgm:constr type="t" for="ch" forName="Child2" refType="h" fact="0.4217"/>
              <dgm:constr type="w" for="ch" forName="Child2" refType="w" fact="0.3195"/>
              <dgm:constr type="h" for="ch" forName="Child2" refType="h" fact="0.1926"/>
              <dgm:constr type="l" for="ch" forName="Child1" refType="w" fact="0.6805"/>
              <dgm:constr type="t" for="ch" forName="Child1" refType="h" fact="0.1435"/>
              <dgm:constr type="w" for="ch" forName="Child1" refType="w" fact="0.3195"/>
              <dgm:constr type="h" for="ch" forName="Child1" refType="h" fact="0.1926"/>
              <dgm:constr type="l" for="ch" forName="Child3" refType="w" fact="0.6805"/>
              <dgm:constr type="t" for="ch" forName="Child3" refType="h" fact="0.6998"/>
              <dgm:constr type="w" for="ch" forName="Child3" refType="w" fact="0.3195"/>
              <dgm:constr type="h" for="ch" forName="Child3" refType="h" fact="0.1926"/>
            </dgm:constrLst>
          </dgm:if>
          <dgm:if name="Name7" axis="ch" ptType="node" func="cnt" op="equ" val="4">
            <dgm:alg type="composite">
              <dgm:param type="ar" val="0.707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1" refType="w" fact="0.1481"/>
              <dgm:constr type="t" for="ch" forName="Accent1" refType="h" fact="0"/>
              <dgm:constr type="w" for="ch" forName="Accent1" refType="w" fact="0.5331"/>
              <dgm:constr type="h" for="ch" forName="Accent1" refType="h" fact="0.3771"/>
              <dgm:constr type="l" for="ch" forName="Accent2" refType="w" fact="0"/>
              <dgm:constr type="t" for="ch" forName="Accent2" refType="h" fact="0.2167"/>
              <dgm:constr type="w" for="ch" forName="Accent2" refType="w" fact="0.5331"/>
              <dgm:constr type="h" for="ch" forName="Accent2" refType="h" fact="0.3771"/>
              <dgm:constr type="l" for="ch" forName="Accent3" refType="w" fact="0.1481"/>
              <dgm:constr type="t" for="ch" forName="Accent3" refType="h" fact="0.4342"/>
              <dgm:constr type="w" for="ch" forName="Accent3" refType="w" fact="0.5331"/>
              <dgm:constr type="h" for="ch" forName="Accent3" refType="h" fact="0.3771"/>
              <dgm:constr type="l" for="ch" forName="Parent1" refType="w" fact="0.2658"/>
              <dgm:constr type="t" for="ch" forName="Parent1" refType="h" fact="0.1365"/>
              <dgm:constr type="w" for="ch" forName="Parent1" refType="w" fact="0.2975"/>
              <dgm:constr type="h" for="ch" forName="Parent1" refType="h" fact="0.1052"/>
              <dgm:constr type="l" for="ch" forName="Parent2" refType="w" fact="0.1171"/>
              <dgm:constr type="t" for="ch" forName="Parent2" refType="h" fact="0.3536"/>
              <dgm:constr type="w" for="ch" forName="Parent2" refType="w" fact="0.2975"/>
              <dgm:constr type="h" for="ch" forName="Parent2" refType="h" fact="0.1052"/>
              <dgm:constr type="l" for="ch" forName="Parent3" refType="w" fact="0.2658"/>
              <dgm:constr type="t" for="ch" forName="Parent3" refType="h" fact="0.5707"/>
              <dgm:constr type="w" for="ch" forName="Parent3" refType="w" fact="0.2975"/>
              <dgm:constr type="h" for="ch" forName="Parent3" refType="h" fact="0.1052"/>
              <dgm:constr type="l" for="ch" forName="Parent4" refType="w" fact="0.1171"/>
              <dgm:constr type="t" for="ch" forName="Parent4" refType="h" fact="0.7878"/>
              <dgm:constr type="w" for="ch" forName="Parent4" refType="w" fact="0.2975"/>
              <dgm:constr type="h" for="ch" forName="Parent4" refType="h" fact="0.1052"/>
              <dgm:constr type="l" for="ch" forName="Child1" refType="w" fact="0.6804"/>
              <dgm:constr type="t" for="ch" forName="Child1" refType="h" fact="0.1119"/>
              <dgm:constr type="w" for="ch" forName="Child1" refType="w" fact="0.3196"/>
              <dgm:constr type="h" for="ch" forName="Child1" refType="h" fact="0.15"/>
              <dgm:constr type="l" for="ch" forName="Child2" refType="w" fact="0.5348"/>
              <dgm:constr type="t" for="ch" forName="Child2" refType="h" fact="0.3312"/>
              <dgm:constr type="w" for="ch" forName="Child2" refType="w" fact="0.3196"/>
              <dgm:constr type="h" for="ch" forName="Child2" refType="h" fact="0.15"/>
              <dgm:constr type="l" for="ch" forName="Child3" refType="w" fact="0.6804"/>
              <dgm:constr type="t" for="ch" forName="Child3" refType="h" fact="0.5461"/>
              <dgm:constr type="w" for="ch" forName="Child3" refType="w" fact="0.3196"/>
              <dgm:constr type="h" for="ch" forName="Child3" refType="h" fact="0.15"/>
              <dgm:constr type="l" for="ch" forName="Child4" refType="w" fact="0.5348"/>
              <dgm:constr type="t" for="ch" forName="Child4" refType="h" fact="0.7632"/>
              <dgm:constr type="w" for="ch" forName="Child4" refType="w" fact="0.3196"/>
              <dgm:constr type="h" for="ch" forName="Child4" refType="h" fact="0.15"/>
              <dgm:constr type="l" for="ch" forName="Accent4" refType="w" fact="0.038"/>
              <dgm:constr type="t" for="ch" forName="Accent4" refType="h" fact="0.6759"/>
              <dgm:constr type="w" for="ch" forName="Accent4" refType="w" fact="0.458"/>
              <dgm:constr type="h" for="ch" forName="Accent4" refType="h" fact="0.3241"/>
            </dgm:constrLst>
          </dgm:if>
          <dgm:if name="Name8" axis="ch" ptType="node" func="cnt" op="equ" val="5">
            <dgm:alg type="composite">
              <dgm:param type="ar" val="0.581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1" refType="w" fact="0.1481"/>
              <dgm:constr type="t" for="ch" forName="Accent1" refType="h" fact="0"/>
              <dgm:constr type="w" for="ch" forName="Accent1" refType="w" fact="0.5331"/>
              <dgm:constr type="h" for="ch" forName="Accent1" refType="h" fact="0.3098"/>
              <dgm:constr type="l" for="ch" forName="Accent2" refType="w" fact="0"/>
              <dgm:constr type="t" for="ch" forName="Accent2" refType="h" fact="0.178"/>
              <dgm:constr type="w" for="ch" forName="Accent2" refType="w" fact="0.5331"/>
              <dgm:constr type="h" for="ch" forName="Accent2" refType="h" fact="0.3098"/>
              <dgm:constr type="l" for="ch" forName="Accent3" refType="w" fact="0.1481"/>
              <dgm:constr type="t" for="ch" forName="Accent3" refType="h" fact="0.3568"/>
              <dgm:constr type="w" for="ch" forName="Accent3" refType="w" fact="0.5331"/>
              <dgm:constr type="h" for="ch" forName="Accent3" refType="h" fact="0.3098"/>
              <dgm:constr type="l" for="ch" forName="Accent4" refType="w" fact="0"/>
              <dgm:constr type="t" for="ch" forName="Accent4" refType="h" fact="0.5351"/>
              <dgm:constr type="w" for="ch" forName="Accent4" refType="w" fact="0.5331"/>
              <dgm:constr type="h" for="ch" forName="Accent4" refType="h" fact="0.3098"/>
              <dgm:constr type="l" for="ch" forName="Accent5" refType="w" fact="0.186"/>
              <dgm:constr type="t" for="ch" forName="Accent5" refType="h" fact="0.7337"/>
              <dgm:constr type="w" for="ch" forName="Accent5" refType="w" fact="0.458"/>
              <dgm:constr type="h" for="ch" forName="Accent5" refType="h" fact="0.2663"/>
              <dgm:constr type="l" for="ch" forName="Parent1" refType="w" fact="0.2658"/>
              <dgm:constr type="t" for="ch" forName="Parent1" refType="h" fact="0.1122"/>
              <dgm:constr type="w" for="ch" forName="Parent1" refType="w" fact="0.2975"/>
              <dgm:constr type="h" for="ch" forName="Parent1" refType="h" fact="0.0864"/>
              <dgm:constr type="l" for="ch" forName="Parent2" refType="w" fact="0.1171"/>
              <dgm:constr type="t" for="ch" forName="Parent2" refType="h" fact="0.2906"/>
              <dgm:constr type="w" for="ch" forName="Parent2" refType="w" fact="0.2975"/>
              <dgm:constr type="h" for="ch" forName="Parent2" refType="h" fact="0.0864"/>
              <dgm:constr type="l" for="ch" forName="Parent3" refType="w" fact="0.2658"/>
              <dgm:constr type="t" for="ch" forName="Parent3" refType="h" fact="0.4689"/>
              <dgm:constr type="w" for="ch" forName="Parent3" refType="w" fact="0.2975"/>
              <dgm:constr type="h" for="ch" forName="Parent3" refType="h" fact="0.0864"/>
              <dgm:constr type="l" for="ch" forName="Parent4" refType="w" fact="0.1171"/>
              <dgm:constr type="t" for="ch" forName="Parent4" refType="h" fact="0.6473"/>
              <dgm:constr type="w" for="ch" forName="Parent4" refType="w" fact="0.2975"/>
              <dgm:constr type="h" for="ch" forName="Parent4" refType="h" fact="0.0864"/>
              <dgm:constr type="l" for="ch" forName="Parent5" refType="w" fact="0.2658"/>
              <dgm:constr type="t" for="ch" forName="Parent5" refType="h" fact="0.8257"/>
              <dgm:constr type="w" for="ch" forName="Parent5" refType="w" fact="0.2975"/>
              <dgm:constr type="h" for="ch" forName="Parent5" refType="h" fact="0.0864"/>
              <dgm:constr type="l" for="ch" forName="Child1" refType="w" fact="0.6804"/>
              <dgm:constr type="t" for="ch" forName="Child1" refType="h" fact="0.0919"/>
              <dgm:constr type="w" for="ch" forName="Child1" refType="w" fact="0.3196"/>
              <dgm:constr type="h" for="ch" forName="Child1" refType="h" fact="0.1232"/>
              <dgm:constr type="l" for="ch" forName="Child2" refType="w" fact="0.5348"/>
              <dgm:constr type="t" for="ch" forName="Child2" refType="h" fact="0.2722"/>
              <dgm:constr type="w" for="ch" forName="Child2" refType="w" fact="0.3196"/>
              <dgm:constr type="h" for="ch" forName="Child2" refType="h" fact="0.1232"/>
              <dgm:constr type="l" for="ch" forName="Child3" refType="w" fact="0.6804"/>
              <dgm:constr type="t" for="ch" forName="Child3" refType="h" fact="0.4487"/>
              <dgm:constr type="w" for="ch" forName="Child3" refType="w" fact="0.3196"/>
              <dgm:constr type="h" for="ch" forName="Child3" refType="h" fact="0.1232"/>
              <dgm:constr type="l" for="ch" forName="Child4" refType="w" fact="0.5348"/>
              <dgm:constr type="t" for="ch" forName="Child4" refType="h" fact="0.6271"/>
              <dgm:constr type="w" for="ch" forName="Child4" refType="w" fact="0.3196"/>
              <dgm:constr type="h" for="ch" forName="Child4" refType="h" fact="0.1232"/>
              <dgm:constr type="l" for="ch" forName="Child5" refType="w" fact="0.6804"/>
              <dgm:constr type="t" for="ch" forName="Child5" refType="h" fact="0.8073"/>
              <dgm:constr type="w" for="ch" forName="Child5" refType="w" fact="0.3196"/>
              <dgm:constr type="h" for="ch" forName="Child5" refType="h" fact="0.1232"/>
            </dgm:constrLst>
          </dgm:if>
          <dgm:if name="Name9" axis="ch" ptType="node" func="cnt" op="equ" val="6">
            <dgm:alg type="composite">
              <dgm:param type="ar" val="0.493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Accent1" refType="w" fact="0.1481"/>
              <dgm:constr type="t" for="ch" forName="Accent1" refType="h" fact="0"/>
              <dgm:constr type="w" for="ch" forName="Accent1" refType="w" fact="0.5331"/>
              <dgm:constr type="h" for="ch" forName="Accent1" refType="h" fact="0.2629"/>
              <dgm:constr type="l" for="ch" forName="Accent2" refType="w" fact="0"/>
              <dgm:constr type="t" for="ch" forName="Accent2" refType="h" fact="0.1511"/>
              <dgm:constr type="w" for="ch" forName="Accent2" refType="w" fact="0.5331"/>
              <dgm:constr type="h" for="ch" forName="Accent2" refType="h" fact="0.2629"/>
              <dgm:constr type="l" for="ch" forName="Accent3" refType="w" fact="0.1481"/>
              <dgm:constr type="t" for="ch" forName="Accent3" refType="h" fact="0.3027"/>
              <dgm:constr type="w" for="ch" forName="Accent3" refType="w" fact="0.5331"/>
              <dgm:constr type="h" for="ch" forName="Accent3" refType="h" fact="0.2629"/>
              <dgm:constr type="l" for="ch" forName="Accent4" refType="w" fact="0"/>
              <dgm:constr type="t" for="ch" forName="Accent4" refType="h" fact="0.4541"/>
              <dgm:constr type="w" for="ch" forName="Accent4" refType="w" fact="0.5331"/>
              <dgm:constr type="h" for="ch" forName="Accent4" refType="h" fact="0.2629"/>
              <dgm:constr type="l" for="ch" forName="Parent1" refType="w" fact="0.2658"/>
              <dgm:constr type="t" for="ch" forName="Parent1" refType="h" fact="0.0952"/>
              <dgm:constr type="w" for="ch" forName="Parent1" refType="w" fact="0.2975"/>
              <dgm:constr type="h" for="ch" forName="Parent1" refType="h" fact="0.0733"/>
              <dgm:constr type="l" for="ch" forName="Parent2" refType="w" fact="0.1171"/>
              <dgm:constr type="t" for="ch" forName="Parent2" refType="h" fact="0.2466"/>
              <dgm:constr type="w" for="ch" forName="Parent2" refType="w" fact="0.2975"/>
              <dgm:constr type="h" for="ch" forName="Parent2" refType="h" fact="0.0733"/>
              <dgm:constr type="l" for="ch" forName="Parent3" refType="w" fact="0.2658"/>
              <dgm:constr type="t" for="ch" forName="Parent3" refType="h" fact="0.3979"/>
              <dgm:constr type="w" for="ch" forName="Parent3" refType="w" fact="0.2975"/>
              <dgm:constr type="h" for="ch" forName="Parent3" refType="h" fact="0.0733"/>
              <dgm:constr type="l" for="ch" forName="Parent4" refType="w" fact="0.1171"/>
              <dgm:constr type="t" for="ch" forName="Parent4" refType="h" fact="0.5493"/>
              <dgm:constr type="w" for="ch" forName="Parent4" refType="w" fact="0.2975"/>
              <dgm:constr type="h" for="ch" forName="Parent4" refType="h" fact="0.0733"/>
              <dgm:constr type="l" for="ch" forName="Child1" refType="w" fact="0.6804"/>
              <dgm:constr type="t" for="ch" forName="Child1" refType="h" fact="0.078"/>
              <dgm:constr type="w" for="ch" forName="Child1" refType="w" fact="0.3196"/>
              <dgm:constr type="h" for="ch" forName="Child1" refType="h" fact="0.1046"/>
              <dgm:constr type="l" for="ch" forName="Child2" refType="w" fact="0.5348"/>
              <dgm:constr type="t" for="ch" forName="Child2" refType="h" fact="0.231"/>
              <dgm:constr type="w" for="ch" forName="Child2" refType="w" fact="0.3196"/>
              <dgm:constr type="h" for="ch" forName="Child2" refType="h" fact="0.1046"/>
              <dgm:constr type="l" for="ch" forName="Child3" refType="w" fact="0.6804"/>
              <dgm:constr type="t" for="ch" forName="Child3" refType="h" fact="0.3808"/>
              <dgm:constr type="w" for="ch" forName="Child3" refType="w" fact="0.3196"/>
              <dgm:constr type="h" for="ch" forName="Child3" refType="h" fact="0.1046"/>
              <dgm:constr type="l" for="ch" forName="Child4" refType="w" fact="0.5348"/>
              <dgm:constr type="t" for="ch" forName="Child4" refType="h" fact="0.5322"/>
              <dgm:constr type="w" for="ch" forName="Child4" refType="w" fact="0.3196"/>
              <dgm:constr type="h" for="ch" forName="Child4" refType="h" fact="0.1046"/>
              <dgm:constr type="l" for="ch" forName="Accent5" refType="w" fact="0.1481"/>
              <dgm:constr type="t" for="ch" forName="Accent5" refType="h" fact="0.6053"/>
              <dgm:constr type="w" for="ch" forName="Accent5" refType="w" fact="0.5331"/>
              <dgm:constr type="h" for="ch" forName="Accent5" refType="h" fact="0.2629"/>
              <dgm:constr type="l" for="ch" forName="Accent6" refType="w" fact="0.038"/>
              <dgm:constr type="t" for="ch" forName="Accent6" refType="h" fact="0.774"/>
              <dgm:constr type="w" for="ch" forName="Accent6" refType="w" fact="0.458"/>
              <dgm:constr type="h" for="ch" forName="Accent6" refType="h" fact="0.226"/>
              <dgm:constr type="l" for="ch" forName="Parent5" refType="w" fact="0.2658"/>
              <dgm:constr type="t" for="ch" forName="Parent5" refType="h" fact="0.7005"/>
              <dgm:constr type="w" for="ch" forName="Parent5" refType="w" fact="0.2975"/>
              <dgm:constr type="h" for="ch" forName="Parent5" refType="h" fact="0.0733"/>
              <dgm:constr type="l" for="ch" forName="Parent6" refType="w" fact="0.1171"/>
              <dgm:constr type="t" for="ch" forName="Parent6" refType="h" fact="0.8519"/>
              <dgm:constr type="w" for="ch" forName="Parent6" refType="w" fact="0.2975"/>
              <dgm:constr type="h" for="ch" forName="Parent6" refType="h" fact="0.0733"/>
              <dgm:constr type="l" for="ch" forName="Child5" refType="w" fact="0.6804"/>
              <dgm:constr type="t" for="ch" forName="Child5" refType="h" fact="0.6833"/>
              <dgm:constr type="w" for="ch" forName="Child5" refType="w" fact="0.3196"/>
              <dgm:constr type="h" for="ch" forName="Child5" refType="h" fact="0.1046"/>
              <dgm:constr type="l" for="ch" forName="Child6" refType="w" fact="0.5348"/>
              <dgm:constr type="t" for="ch" forName="Child6" refType="h" fact="0.8347"/>
              <dgm:constr type="w" for="ch" forName="Child6" refType="w" fact="0.3196"/>
              <dgm:constr type="h" for="ch" forName="Child6" refType="h" fact="0.1046"/>
            </dgm:constrLst>
          </dgm:if>
          <dgm:else name="Name10">
            <dgm:alg type="composite">
              <dgm:param type="ar" val="0.428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Accent1" refType="w" fact="0.1481"/>
              <dgm:constr type="t" for="ch" forName="Accent1" refType="h" fact="0"/>
              <dgm:constr type="w" for="ch" forName="Accent1" refType="w" fact="0.5331"/>
              <dgm:constr type="h" for="ch" forName="Accent1" refType="h" fact="0.2284"/>
              <dgm:constr type="l" for="ch" forName="Accent2" refType="w" fact="0"/>
              <dgm:constr type="t" for="ch" forName="Accent2" refType="h" fact="0.1312"/>
              <dgm:constr type="w" for="ch" forName="Accent2" refType="w" fact="0.5331"/>
              <dgm:constr type="h" for="ch" forName="Accent2" refType="h" fact="0.2284"/>
              <dgm:constr type="l" for="ch" forName="Accent3" refType="w" fact="0.1481"/>
              <dgm:constr type="t" for="ch" forName="Accent3" refType="h" fact="0.263"/>
              <dgm:constr type="w" for="ch" forName="Accent3" refType="w" fact="0.5331"/>
              <dgm:constr type="h" for="ch" forName="Accent3" refType="h" fact="0.2284"/>
              <dgm:constr type="l" for="ch" forName="Accent4" refType="w" fact="0"/>
              <dgm:constr type="t" for="ch" forName="Accent4" refType="h" fact="0.3945"/>
              <dgm:constr type="w" for="ch" forName="Accent4" refType="w" fact="0.5331"/>
              <dgm:constr type="h" for="ch" forName="Accent4" refType="h" fact="0.2284"/>
              <dgm:constr type="l" for="ch" forName="Parent1" refType="w" fact="0.2658"/>
              <dgm:constr type="t" for="ch" forName="Parent1" refType="h" fact="0.0827"/>
              <dgm:constr type="w" for="ch" forName="Parent1" refType="w" fact="0.2975"/>
              <dgm:constr type="h" for="ch" forName="Parent1" refType="h" fact="0.0637"/>
              <dgm:constr type="l" for="ch" forName="Parent2" refType="w" fact="0.1171"/>
              <dgm:constr type="t" for="ch" forName="Parent2" refType="h" fact="0.2142"/>
              <dgm:constr type="w" for="ch" forName="Parent2" refType="w" fact="0.2975"/>
              <dgm:constr type="h" for="ch" forName="Parent2" refType="h" fact="0.0637"/>
              <dgm:constr type="l" for="ch" forName="Parent3" refType="w" fact="0.2658"/>
              <dgm:constr type="t" for="ch" forName="Parent3" refType="h" fact="0.3457"/>
              <dgm:constr type="w" for="ch" forName="Parent3" refType="w" fact="0.2975"/>
              <dgm:constr type="h" for="ch" forName="Parent3" refType="h" fact="0.0637"/>
              <dgm:constr type="l" for="ch" forName="Parent4" refType="w" fact="0.1171"/>
              <dgm:constr type="t" for="ch" forName="Parent4" refType="h" fact="0.4772"/>
              <dgm:constr type="w" for="ch" forName="Parent4" refType="w" fact="0.2975"/>
              <dgm:constr type="h" for="ch" forName="Parent4" refType="h" fact="0.0637"/>
              <dgm:constr type="l" for="ch" forName="Child1" refType="w" fact="0.6804"/>
              <dgm:constr type="t" for="ch" forName="Child1" refType="h" fact="0.0678"/>
              <dgm:constr type="w" for="ch" forName="Child1" refType="w" fact="0.3196"/>
              <dgm:constr type="h" for="ch" forName="Child1" refType="h" fact="0.0908"/>
              <dgm:constr type="l" for="ch" forName="Child2" refType="w" fact="0.5348"/>
              <dgm:constr type="t" for="ch" forName="Child2" refType="h" fact="0.2006"/>
              <dgm:constr type="w" for="ch" forName="Child2" refType="w" fact="0.3196"/>
              <dgm:constr type="h" for="ch" forName="Child2" refType="h" fact="0.0908"/>
              <dgm:constr type="l" for="ch" forName="Child3" refType="w" fact="0.6804"/>
              <dgm:constr type="t" for="ch" forName="Child3" refType="h" fact="0.3308"/>
              <dgm:constr type="w" for="ch" forName="Child3" refType="w" fact="0.3196"/>
              <dgm:constr type="h" for="ch" forName="Child3" refType="h" fact="0.0908"/>
              <dgm:constr type="l" for="ch" forName="Child4" refType="w" fact="0.5348"/>
              <dgm:constr type="t" for="ch" forName="Child4" refType="h" fact="0.4623"/>
              <dgm:constr type="w" for="ch" forName="Child4" refType="w" fact="0.3196"/>
              <dgm:constr type="h" for="ch" forName="Child4" refType="h" fact="0.0908"/>
              <dgm:constr type="l" for="ch" forName="Accent5" refType="w" fact="0.1481"/>
              <dgm:constr type="t" for="ch" forName="Accent5" refType="h" fact="0.5258"/>
              <dgm:constr type="w" for="ch" forName="Accent5" refType="w" fact="0.5331"/>
              <dgm:constr type="h" for="ch" forName="Accent5" refType="h" fact="0.2284"/>
              <dgm:constr type="l" for="ch" forName="Accent6" refType="w" fact="0"/>
              <dgm:constr type="t" for="ch" forName="Accent6" refType="h" fact="0.6573"/>
              <dgm:constr type="w" for="ch" forName="Accent6" refType="w" fact="0.5331"/>
              <dgm:constr type="h" for="ch" forName="Accent6" refType="h" fact="0.2284"/>
              <dgm:constr type="l" for="ch" forName="Accent7" refType="w" fact="0.186"/>
              <dgm:constr type="t" for="ch" forName="Accent7" refType="h" fact="0.8037"/>
              <dgm:constr type="w" for="ch" forName="Accent7" refType="w" fact="0.458"/>
              <dgm:constr type="h" for="ch" forName="Accent7" refType="h" fact="0.1963"/>
              <dgm:constr type="l" for="ch" forName="Parent5" refType="w" fact="0.2658"/>
              <dgm:constr type="t" for="ch" forName="Parent5" refType="h" fact="0.6085"/>
              <dgm:constr type="w" for="ch" forName="Parent5" refType="w" fact="0.2975"/>
              <dgm:constr type="h" for="ch" forName="Parent5" refType="h" fact="0.0637"/>
              <dgm:constr type="l" for="ch" forName="Parent6" refType="w" fact="0.1171"/>
              <dgm:constr type="t" for="ch" forName="Parent6" refType="h" fact="0.74"/>
              <dgm:constr type="w" for="ch" forName="Parent6" refType="w" fact="0.2975"/>
              <dgm:constr type="h" for="ch" forName="Parent6" refType="h" fact="0.0637"/>
              <dgm:constr type="l" for="ch" forName="Parent7" refType="w" fact="0.2658"/>
              <dgm:constr type="t" for="ch" forName="Parent7" refType="h" fact="0.8715"/>
              <dgm:constr type="w" for="ch" forName="Parent7" refType="w" fact="0.2975"/>
              <dgm:constr type="h" for="ch" forName="Parent7" refType="h" fact="0.0637"/>
              <dgm:constr type="l" for="ch" forName="Child5" refType="w" fact="0.6804"/>
              <dgm:constr type="t" for="ch" forName="Child5" refType="h" fact="0.5936"/>
              <dgm:constr type="w" for="ch" forName="Child5" refType="w" fact="0.3196"/>
              <dgm:constr type="h" for="ch" forName="Child5" refType="h" fact="0.0908"/>
              <dgm:constr type="l" for="ch" forName="Child6" refType="w" fact="0.5348"/>
              <dgm:constr type="t" for="ch" forName="Child6" refType="h" fact="0.7251"/>
              <dgm:constr type="w" for="ch" forName="Child6" refType="w" fact="0.3196"/>
              <dgm:constr type="h" for="ch" forName="Child6" refType="h" fact="0.0908"/>
              <dgm:constr type="l" for="ch" forName="Child7" refType="w" fact="0.6804"/>
              <dgm:constr type="t" for="ch" forName="Child7" refType="h" fact="0.8579"/>
              <dgm:constr type="w" for="ch" forName="Child7" refType="w" fact="0.3196"/>
              <dgm:constr type="h" for="ch" forName="Child7" refType="h" fact="0.0908"/>
            </dgm:constrLst>
          </dgm:else>
        </dgm:choose>
      </dgm:if>
      <dgm:else name="Name11">
        <dgm:choose name="Name12">
          <dgm:if name="Name13" axis="ch" ptType="node" func="cnt" op="equ" val="1">
            <dgm:alg type="composite">
              <dgm:param type="ar" val="1.5999"/>
            </dgm:alg>
            <dgm:constrLst>
              <dgm:constr type="primFontSz" for="des" forName="Child1" val="65"/>
              <dgm:constr type="primFontSz" for="des" forName="Parent1" val="65"/>
              <dgm:constr type="primFontSz" for="des" forName="Child1" refType="primFontSz" refFor="des" refForName="Parent1" op="lte"/>
              <dgm:constr type="l" for="ch" forName="Child1" refType="w" fact="0.625"/>
              <dgm:constr type="t" for="ch" forName="Child1" refType="h" fact="0.2981"/>
              <dgm:constr type="w" for="ch" forName="Child1" refType="w" fact="0.375"/>
              <dgm:constr type="h" for="ch" forName="Child1" refType="h" fact="0.4001"/>
              <dgm:constr type="l" for="ch" forName="Accent1" refType="w" fact="0"/>
              <dgm:constr type="t" for="ch" forName="Accent1" refType="h" fact="0"/>
              <dgm:constr type="w" for="ch" forName="Accent1" refType="w" fact="0.6249"/>
              <dgm:constr type="h" for="ch" forName="Accent1" refType="h"/>
              <dgm:constr type="l" for="ch" forName="Parent1" refType="w" fact="0.138"/>
              <dgm:constr type="t" for="ch" forName="Parent1" refType="h" fact="0.362"/>
              <dgm:constr type="w" for="ch" forName="Parent1" refType="w" fact="0.3487"/>
              <dgm:constr type="h" for="ch" forName="Parent1" refType="h" fact="0.2789"/>
            </dgm:constrLst>
          </dgm:if>
          <dgm:if name="Name14" axis="ch" ptType="node" func="cnt" op="equ" val="2">
            <dgm:alg type="composite">
              <dgm:param type="ar" val="1.2026"/>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Accent1" refType="w" fact="-0.0407"/>
              <dgm:constr type="t" for="ch" forName="Accent1" refType="h" fact="0"/>
              <dgm:constr type="w" for="ch" forName="Accent1" refType="w" fact="0.5542"/>
              <dgm:constr type="h" for="ch" forName="Accent1" refType="h" fact="0.6665"/>
              <dgm:constr type="l" for="ch" forName="Accent2" refType="w" fact="0.1533"/>
              <dgm:constr type="t" for="ch" forName="Accent2" refType="h" fact="0.4272"/>
              <dgm:constr type="w" for="ch" forName="Accent2" refType="w" fact="0.4761"/>
              <dgm:constr type="h" for="ch" forName="Accent2" refType="h" fact="0.5728"/>
              <dgm:constr type="l" for="ch" forName="Parent1" refType="w" fact="0.0822"/>
              <dgm:constr type="t" for="ch" forName="Parent1" refType="h" fact="0.2413"/>
              <dgm:constr type="w" for="ch" forName="Parent1" refType="w" fact="0.3092"/>
              <dgm:constr type="h" for="ch" forName="Parent1" refType="h" fact="0.1859"/>
              <dgm:constr type="l" for="ch" forName="Parent2" refType="w" fact="0.2368"/>
              <dgm:constr type="t" for="ch" forName="Parent2" refType="h" fact="0.625"/>
              <dgm:constr type="w" for="ch" forName="Parent2" refType="w" fact="0.3092"/>
              <dgm:constr type="h" for="ch" forName="Parent2" refType="h" fact="0.1859"/>
              <dgm:constr type="l" for="ch" forName="Child1" refType="w" fact="0.5164"/>
              <dgm:constr type="t" for="ch" forName="Child1" refType="h" fact="0.1978"/>
              <dgm:constr type="w" for="ch" forName="Child1" refType="w" fact="0.3322"/>
              <dgm:constr type="h" for="ch" forName="Child1" refType="h" fact="0.265"/>
              <dgm:constr type="l" for="ch" forName="Child2" refType="w" fact="0.6678"/>
              <dgm:constr type="t" for="ch" forName="Child2" refType="h" fact="0.5855"/>
              <dgm:constr type="w" for="ch" forName="Child2" refType="w" fact="0.3322"/>
              <dgm:constr type="h" for="ch" forName="Child2" refType="h" fact="0.265"/>
            </dgm:constrLst>
          </dgm:if>
          <dgm:if name="Name15" axis="ch" ptType="node" func="cnt" op="equ" val="3">
            <dgm:alg type="composite">
              <dgm:param type="ar" val="0.9039"/>
            </dgm:alg>
            <dgm:shape xmlns:r="http://schemas.openxmlformats.org/officeDocument/2006/relationships" r:blip="">
              <dgm:adjLst/>
            </dgm:shape>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Accent1" refType="w" fact="0"/>
              <dgm:constr type="t" for="ch" forName="Accent1" refType="h" fact="0"/>
              <dgm:constr type="w" for="ch" forName="Accent1" refType="w" fact="0.5325"/>
              <dgm:constr type="h" for="ch" forName="Accent1" refType="h" fact="0.4814"/>
              <dgm:constr type="l" for="ch" forName="Accent2" refType="w" fact="0.1479"/>
              <dgm:constr type="t" for="ch" forName="Accent2" refType="h" fact="0.2766"/>
              <dgm:constr type="w" for="ch" forName="Accent2" refType="w" fact="0.5325"/>
              <dgm:constr type="h" for="ch" forName="Accent2" refType="h" fact="0.4814"/>
              <dgm:constr type="l" for="ch" forName="Accent3" refType="w" fact="0.0378"/>
              <dgm:constr type="t" for="ch" forName="Accent3" refType="h" fact="0.5863"/>
              <dgm:constr type="w" for="ch" forName="Accent3" refType="w" fact="0.4575"/>
              <dgm:constr type="h" for="ch" forName="Accent3" refType="h" fact="0.4137"/>
              <dgm:constr type="l" for="ch" forName="Parent1" refType="w" fact="0.1183"/>
              <dgm:constr type="t" for="ch" forName="Parent1" refType="h" fact="0.1738"/>
              <dgm:constr type="w" for="ch" forName="Parent1" refType="w" fact="0.2959"/>
              <dgm:constr type="h" for="ch" forName="Parent1" refType="h" fact="0.1337"/>
              <dgm:constr type="l" for="ch" forName="Parent2" refType="w" fact="0.2656"/>
              <dgm:constr type="t" for="ch" forName="Parent2" refType="h" fact="0.452"/>
              <dgm:constr type="w" for="ch" forName="Parent2" refType="w" fact="0.2959"/>
              <dgm:constr type="h" for="ch" forName="Parent2" refType="h" fact="0.1337"/>
              <dgm:constr type="l" for="ch" forName="Parent3" refType="w" fact="0.1183"/>
              <dgm:constr type="t" for="ch" forName="Parent3" refType="h" fact="0.7306"/>
              <dgm:constr type="w" for="ch" forName="Parent3" refType="w" fact="0.2959"/>
              <dgm:constr type="h" for="ch" forName="Parent3" refType="h" fact="0.1337"/>
              <dgm:constr type="l" for="ch" forName="Child1" refType="w" fact="0.5325"/>
              <dgm:constr type="t" for="ch" forName="Child1" refType="h" fact="0.1435"/>
              <dgm:constr type="w" for="ch" forName="Child1" refType="w" fact="0.3195"/>
              <dgm:constr type="h" for="ch" forName="Child1" refType="h" fact="0.1926"/>
              <dgm:constr type="l" for="ch" forName="Child2" refType="w" fact="0.6805"/>
              <dgm:constr type="t" for="ch" forName="Child2" refType="h" fact="0.4217"/>
              <dgm:constr type="w" for="ch" forName="Child2" refType="w" fact="0.3195"/>
              <dgm:constr type="h" for="ch" forName="Child2" refType="h" fact="0.1926"/>
              <dgm:constr type="l" for="ch" forName="Child3" refType="w" fact="0.5325"/>
              <dgm:constr type="t" for="ch" forName="Child3" refType="h" fact="0.6998"/>
              <dgm:constr type="w" for="ch" forName="Child3" refType="w" fact="0.3195"/>
              <dgm:constr type="h" for="ch" forName="Child3" refType="h" fact="0.1926"/>
            </dgm:constrLst>
          </dgm:if>
          <dgm:if name="Name16" axis="ch" ptType="node" func="cnt" op="equ" val="4">
            <dgm:alg type="composite">
              <dgm:param type="ar" val="0.707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1" refType="w" fact="0"/>
              <dgm:constr type="t" for="ch" forName="Accent1" refType="h" fact="0"/>
              <dgm:constr type="w" for="ch" forName="Accent1" refType="w" fact="0.5331"/>
              <dgm:constr type="h" for="ch" forName="Accent1" refType="h" fact="0.3771"/>
              <dgm:constr type="l" for="ch" forName="Accent2" refType="w" fact="0.1481"/>
              <dgm:constr type="t" for="ch" forName="Accent2" refType="h" fact="0.2167"/>
              <dgm:constr type="w" for="ch" forName="Accent2" refType="w" fact="0.5331"/>
              <dgm:constr type="h" for="ch" forName="Accent2" refType="h" fact="0.3771"/>
              <dgm:constr type="l" for="ch" forName="Accent3" refType="w" fact="0"/>
              <dgm:constr type="t" for="ch" forName="Accent3" refType="h" fact="0.4342"/>
              <dgm:constr type="w" for="ch" forName="Accent3" refType="w" fact="0.5331"/>
              <dgm:constr type="h" for="ch" forName="Accent3" refType="h" fact="0.3771"/>
              <dgm:constr type="l" for="ch" forName="Accent4" refType="w" fact="0.186"/>
              <dgm:constr type="t" for="ch" forName="Accent4" refType="h" fact="0.6759"/>
              <dgm:constr type="w" for="ch" forName="Accent4" refType="w" fact="0.458"/>
              <dgm:constr type="h" for="ch" forName="Accent4" refType="h" fact="0.3241"/>
              <dgm:constr type="l" for="ch" forName="Parent1" refType="w" fact="0.1171"/>
              <dgm:constr type="t" for="ch" forName="Parent1" refType="h" fact="0.1365"/>
              <dgm:constr type="w" for="ch" forName="Parent1" refType="w" fact="0.2975"/>
              <dgm:constr type="h" for="ch" forName="Parent1" refType="h" fact="0.1052"/>
              <dgm:constr type="l" for="ch" forName="Parent2" refType="w" fact="0.2658"/>
              <dgm:constr type="t" for="ch" forName="Parent2" refType="h" fact="0.3536"/>
              <dgm:constr type="w" for="ch" forName="Parent2" refType="w" fact="0.2975"/>
              <dgm:constr type="h" for="ch" forName="Parent2" refType="h" fact="0.1052"/>
              <dgm:constr type="l" for="ch" forName="Parent3" refType="w" fact="0.1171"/>
              <dgm:constr type="t" for="ch" forName="Parent3" refType="h" fact="0.5707"/>
              <dgm:constr type="w" for="ch" forName="Parent3" refType="w" fact="0.2975"/>
              <dgm:constr type="h" for="ch" forName="Parent3" refType="h" fact="0.1052"/>
              <dgm:constr type="l" for="ch" forName="Parent4" refType="w" fact="0.2658"/>
              <dgm:constr type="t" for="ch" forName="Parent4" refType="h" fact="0.7878"/>
              <dgm:constr type="w" for="ch" forName="Parent4" refType="w" fact="0.2975"/>
              <dgm:constr type="h" for="ch" forName="Parent4" refType="h" fact="0.1052"/>
              <dgm:constr type="l" for="ch" forName="Child1" refType="w" fact="0.5348"/>
              <dgm:constr type="t" for="ch" forName="Child1" refType="h" fact="0.1119"/>
              <dgm:constr type="w" for="ch" forName="Child1" refType="w" fact="0.3196"/>
              <dgm:constr type="h" for="ch" forName="Child1" refType="h" fact="0.15"/>
              <dgm:constr type="l" for="ch" forName="Child2" refType="w" fact="0.6804"/>
              <dgm:constr type="t" for="ch" forName="Child2" refType="h" fact="0.3312"/>
              <dgm:constr type="w" for="ch" forName="Child2" refType="w" fact="0.3196"/>
              <dgm:constr type="h" for="ch" forName="Child2" refType="h" fact="0.15"/>
              <dgm:constr type="l" for="ch" forName="Child3" refType="w" fact="0.5348"/>
              <dgm:constr type="t" for="ch" forName="Child3" refType="h" fact="0.5461"/>
              <dgm:constr type="w" for="ch" forName="Child3" refType="w" fact="0.3196"/>
              <dgm:constr type="h" for="ch" forName="Child3" refType="h" fact="0.15"/>
              <dgm:constr type="l" for="ch" forName="Child4" refType="w" fact="0.6804"/>
              <dgm:constr type="t" for="ch" forName="Child4" refType="h" fact="0.7632"/>
              <dgm:constr type="w" for="ch" forName="Child4" refType="w" fact="0.3196"/>
              <dgm:constr type="h" for="ch" forName="Child4" refType="h" fact="0.15"/>
            </dgm:constrLst>
          </dgm:if>
          <dgm:if name="Name17" axis="ch" ptType="node" func="cnt" op="equ" val="5">
            <dgm:alg type="composite">
              <dgm:param type="ar" val="0.581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1" refType="w" fact="0"/>
              <dgm:constr type="t" for="ch" forName="Accent1" refType="h" fact="0"/>
              <dgm:constr type="w" for="ch" forName="Accent1" refType="w" fact="0.5331"/>
              <dgm:constr type="h" for="ch" forName="Accent1" refType="h" fact="0.3098"/>
              <dgm:constr type="l" for="ch" forName="Accent2" refType="w" fact="0.1481"/>
              <dgm:constr type="t" for="ch" forName="Accent2" refType="h" fact="0.178"/>
              <dgm:constr type="w" for="ch" forName="Accent2" refType="w" fact="0.5331"/>
              <dgm:constr type="h" for="ch" forName="Accent2" refType="h" fact="0.3098"/>
              <dgm:constr type="l" for="ch" forName="Accent3" refType="w" fact="0"/>
              <dgm:constr type="t" for="ch" forName="Accent3" refType="h" fact="0.3568"/>
              <dgm:constr type="w" for="ch" forName="Accent3" refType="w" fact="0.5331"/>
              <dgm:constr type="h" for="ch" forName="Accent3" refType="h" fact="0.3098"/>
              <dgm:constr type="l" for="ch" forName="Accent4" refType="w" fact="0.1481"/>
              <dgm:constr type="t" for="ch" forName="Accent4" refType="h" fact="0.5351"/>
              <dgm:constr type="w" for="ch" forName="Accent4" refType="w" fact="0.5331"/>
              <dgm:constr type="h" for="ch" forName="Accent4" refType="h" fact="0.3098"/>
              <dgm:constr type="l" for="ch" forName="Accent5" refType="w" fact="0.0378"/>
              <dgm:constr type="t" for="ch" forName="Accent5" refType="h" fact="0.7337"/>
              <dgm:constr type="w" for="ch" forName="Accent5" refType="w" fact="0.458"/>
              <dgm:constr type="h" for="ch" forName="Accent5" refType="h" fact="0.2663"/>
              <dgm:constr type="l" for="ch" forName="Parent1" refType="w" fact="0.1171"/>
              <dgm:constr type="t" for="ch" forName="Parent1" refType="h" fact="0.1122"/>
              <dgm:constr type="w" for="ch" forName="Parent1" refType="w" fact="0.2975"/>
              <dgm:constr type="h" for="ch" forName="Parent1" refType="h" fact="0.0864"/>
              <dgm:constr type="l" for="ch" forName="Parent2" refType="w" fact="0.2658"/>
              <dgm:constr type="t" for="ch" forName="Parent2" refType="h" fact="0.2906"/>
              <dgm:constr type="w" for="ch" forName="Parent2" refType="w" fact="0.2975"/>
              <dgm:constr type="h" for="ch" forName="Parent2" refType="h" fact="0.0864"/>
              <dgm:constr type="l" for="ch" forName="Parent3" refType="w" fact="0.1171"/>
              <dgm:constr type="t" for="ch" forName="Parent3" refType="h" fact="0.4689"/>
              <dgm:constr type="w" for="ch" forName="Parent3" refType="w" fact="0.2975"/>
              <dgm:constr type="h" for="ch" forName="Parent3" refType="h" fact="0.0864"/>
              <dgm:constr type="l" for="ch" forName="Parent4" refType="w" fact="0.2658"/>
              <dgm:constr type="t" for="ch" forName="Parent4" refType="h" fact="0.6473"/>
              <dgm:constr type="w" for="ch" forName="Parent4" refType="w" fact="0.2975"/>
              <dgm:constr type="h" for="ch" forName="Parent4" refType="h" fact="0.0864"/>
              <dgm:constr type="l" for="ch" forName="Parent5" refType="w" fact="0.1171"/>
              <dgm:constr type="t" for="ch" forName="Parent5" refType="h" fact="0.8257"/>
              <dgm:constr type="w" for="ch" forName="Parent5" refType="w" fact="0.2975"/>
              <dgm:constr type="h" for="ch" forName="Parent5" refType="h" fact="0.0864"/>
              <dgm:constr type="l" for="ch" forName="Child1" refType="w" fact="0.5348"/>
              <dgm:constr type="t" for="ch" forName="Child1" refType="h" fact="0.0919"/>
              <dgm:constr type="w" for="ch" forName="Child1" refType="w" fact="0.3196"/>
              <dgm:constr type="h" for="ch" forName="Child1" refType="h" fact="0.1232"/>
              <dgm:constr type="l" for="ch" forName="Child2" refType="w" fact="0.6804"/>
              <dgm:constr type="t" for="ch" forName="Child2" refType="h" fact="0.2722"/>
              <dgm:constr type="w" for="ch" forName="Child2" refType="w" fact="0.3196"/>
              <dgm:constr type="h" for="ch" forName="Child2" refType="h" fact="0.1232"/>
              <dgm:constr type="l" for="ch" forName="Child3" refType="w" fact="0.5348"/>
              <dgm:constr type="t" for="ch" forName="Child3" refType="h" fact="0.4487"/>
              <dgm:constr type="w" for="ch" forName="Child3" refType="w" fact="0.3196"/>
              <dgm:constr type="h" for="ch" forName="Child3" refType="h" fact="0.1232"/>
              <dgm:constr type="l" for="ch" forName="Child4" refType="w" fact="0.6804"/>
              <dgm:constr type="t" for="ch" forName="Child4" refType="h" fact="0.6271"/>
              <dgm:constr type="w" for="ch" forName="Child4" refType="w" fact="0.3196"/>
              <dgm:constr type="h" for="ch" forName="Child4" refType="h" fact="0.1232"/>
              <dgm:constr type="l" for="ch" forName="Child5" refType="w" fact="0.5348"/>
              <dgm:constr type="t" for="ch" forName="Child5" refType="h" fact="0.8073"/>
              <dgm:constr type="w" for="ch" forName="Child5" refType="w" fact="0.3196"/>
              <dgm:constr type="h" for="ch" forName="Child5" refType="h" fact="0.1232"/>
            </dgm:constrLst>
          </dgm:if>
          <dgm:if name="Name18" axis="ch" ptType="node" func="cnt" op="equ" val="6">
            <dgm:alg type="composite">
              <dgm:param type="ar" val="0.493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Accent1" refType="w" fact="0"/>
              <dgm:constr type="t" for="ch" forName="Accent1" refType="h" fact="0"/>
              <dgm:constr type="w" for="ch" forName="Accent1" refType="w" fact="0.5331"/>
              <dgm:constr type="h" for="ch" forName="Accent1" refType="h" fact="0.2629"/>
              <dgm:constr type="l" for="ch" forName="Accent2" refType="w" fact="0.1481"/>
              <dgm:constr type="t" for="ch" forName="Accent2" refType="h" fact="0.1511"/>
              <dgm:constr type="w" for="ch" forName="Accent2" refType="w" fact="0.5331"/>
              <dgm:constr type="h" for="ch" forName="Accent2" refType="h" fact="0.2629"/>
              <dgm:constr type="l" for="ch" forName="Accent3" refType="w" fact="0"/>
              <dgm:constr type="t" for="ch" forName="Accent3" refType="h" fact="0.3027"/>
              <dgm:constr type="w" for="ch" forName="Accent3" refType="w" fact="0.5331"/>
              <dgm:constr type="h" for="ch" forName="Accent3" refType="h" fact="0.2629"/>
              <dgm:constr type="l" for="ch" forName="Accent4" refType="w" fact="0.1481"/>
              <dgm:constr type="t" for="ch" forName="Accent4" refType="h" fact="0.4541"/>
              <dgm:constr type="w" for="ch" forName="Accent4" refType="w" fact="0.5331"/>
              <dgm:constr type="h" for="ch" forName="Accent4" refType="h" fact="0.2629"/>
              <dgm:constr type="l" for="ch" forName="Accent5" refType="w" fact="0"/>
              <dgm:constr type="t" for="ch" forName="Accent5" refType="h" fact="0.6053"/>
              <dgm:constr type="w" for="ch" forName="Accent5" refType="w" fact="0.5331"/>
              <dgm:constr type="h" for="ch" forName="Accent5" refType="h" fact="0.2629"/>
              <dgm:constr type="l" for="ch" forName="Accent6" refType="w" fact="0.186"/>
              <dgm:constr type="t" for="ch" forName="Accent6" refType="h" fact="0.774"/>
              <dgm:constr type="w" for="ch" forName="Accent6" refType="w" fact="0.458"/>
              <dgm:constr type="h" for="ch" forName="Accent6" refType="h" fact="0.226"/>
              <dgm:constr type="l" for="ch" forName="Parent1" refType="w" fact="0.1171"/>
              <dgm:constr type="t" for="ch" forName="Parent1" refType="h" fact="0.0952"/>
              <dgm:constr type="w" for="ch" forName="Parent1" refType="w" fact="0.2975"/>
              <dgm:constr type="h" for="ch" forName="Parent1" refType="h" fact="0.0733"/>
              <dgm:constr type="l" for="ch" forName="Parent2" refType="w" fact="0.2658"/>
              <dgm:constr type="t" for="ch" forName="Parent2" refType="h" fact="0.2466"/>
              <dgm:constr type="w" for="ch" forName="Parent2" refType="w" fact="0.2975"/>
              <dgm:constr type="h" for="ch" forName="Parent2" refType="h" fact="0.0733"/>
              <dgm:constr type="l" for="ch" forName="Parent3" refType="w" fact="0.1171"/>
              <dgm:constr type="t" for="ch" forName="Parent3" refType="h" fact="0.3979"/>
              <dgm:constr type="w" for="ch" forName="Parent3" refType="w" fact="0.2975"/>
              <dgm:constr type="h" for="ch" forName="Parent3" refType="h" fact="0.0733"/>
              <dgm:constr type="l" for="ch" forName="Parent4" refType="w" fact="0.2658"/>
              <dgm:constr type="t" for="ch" forName="Parent4" refType="h" fact="0.5493"/>
              <dgm:constr type="w" for="ch" forName="Parent4" refType="w" fact="0.2975"/>
              <dgm:constr type="h" for="ch" forName="Parent4" refType="h" fact="0.0733"/>
              <dgm:constr type="l" for="ch" forName="Parent5" refType="w" fact="0.1171"/>
              <dgm:constr type="t" for="ch" forName="Parent5" refType="h" fact="0.7005"/>
              <dgm:constr type="w" for="ch" forName="Parent5" refType="w" fact="0.2975"/>
              <dgm:constr type="h" for="ch" forName="Parent5" refType="h" fact="0.0733"/>
              <dgm:constr type="l" for="ch" forName="Parent6" refType="w" fact="0.2658"/>
              <dgm:constr type="t" for="ch" forName="Parent6" refType="h" fact="0.8519"/>
              <dgm:constr type="w" for="ch" forName="Parent6" refType="w" fact="0.2975"/>
              <dgm:constr type="h" for="ch" forName="Parent6" refType="h" fact="0.0733"/>
              <dgm:constr type="l" for="ch" forName="Child1" refType="w" fact="0.5348"/>
              <dgm:constr type="t" for="ch" forName="Child1" refType="h" fact="0.078"/>
              <dgm:constr type="w" for="ch" forName="Child1" refType="w" fact="0.3196"/>
              <dgm:constr type="h" for="ch" forName="Child1" refType="h" fact="0.1046"/>
              <dgm:constr type="l" for="ch" forName="Child2" refType="w" fact="0.6804"/>
              <dgm:constr type="t" for="ch" forName="Child2" refType="h" fact="0.231"/>
              <dgm:constr type="w" for="ch" forName="Child2" refType="w" fact="0.3196"/>
              <dgm:constr type="h" for="ch" forName="Child2" refType="h" fact="0.1046"/>
              <dgm:constr type="l" for="ch" forName="Child3" refType="w" fact="0.5348"/>
              <dgm:constr type="t" for="ch" forName="Child3" refType="h" fact="0.3808"/>
              <dgm:constr type="w" for="ch" forName="Child3" refType="w" fact="0.3196"/>
              <dgm:constr type="h" for="ch" forName="Child3" refType="h" fact="0.1046"/>
              <dgm:constr type="l" for="ch" forName="Child4" refType="w" fact="0.6804"/>
              <dgm:constr type="t" for="ch" forName="Child4" refType="h" fact="0.5322"/>
              <dgm:constr type="w" for="ch" forName="Child4" refType="w" fact="0.3196"/>
              <dgm:constr type="h" for="ch" forName="Child4" refType="h" fact="0.1046"/>
              <dgm:constr type="l" for="ch" forName="Child5" refType="w" fact="0.5348"/>
              <dgm:constr type="t" for="ch" forName="Child5" refType="h" fact="0.6833"/>
              <dgm:constr type="w" for="ch" forName="Child5" refType="w" fact="0.3196"/>
              <dgm:constr type="h" for="ch" forName="Child5" refType="h" fact="0.1046"/>
              <dgm:constr type="l" for="ch" forName="Child6" refType="w" fact="0.6804"/>
              <dgm:constr type="t" for="ch" forName="Child6" refType="h" fact="0.8347"/>
              <dgm:constr type="w" for="ch" forName="Child6" refType="w" fact="0.3196"/>
              <dgm:constr type="h" for="ch" forName="Child6" refType="h" fact="0.1046"/>
            </dgm:constrLst>
          </dgm:if>
          <dgm:else name="Name19">
            <dgm:alg type="composite">
              <dgm:param type="ar" val="0.428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Accent1" refType="w" fact="0"/>
              <dgm:constr type="t" for="ch" forName="Accent1" refType="h" fact="0"/>
              <dgm:constr type="w" for="ch" forName="Accent1" refType="w" fact="0.5331"/>
              <dgm:constr type="h" for="ch" forName="Accent1" refType="h" fact="0.2284"/>
              <dgm:constr type="l" for="ch" forName="Accent2" refType="w" fact="0.1481"/>
              <dgm:constr type="t" for="ch" forName="Accent2" refType="h" fact="0.1312"/>
              <dgm:constr type="w" for="ch" forName="Accent2" refType="w" fact="0.5331"/>
              <dgm:constr type="h" for="ch" forName="Accent2" refType="h" fact="0.2284"/>
              <dgm:constr type="l" for="ch" forName="Accent3" refType="w" fact="0"/>
              <dgm:constr type="t" for="ch" forName="Accent3" refType="h" fact="0.263"/>
              <dgm:constr type="w" for="ch" forName="Accent3" refType="w" fact="0.5331"/>
              <dgm:constr type="h" for="ch" forName="Accent3" refType="h" fact="0.2284"/>
              <dgm:constr type="l" for="ch" forName="Accent4" refType="w" fact="0.1481"/>
              <dgm:constr type="t" for="ch" forName="Accent4" refType="h" fact="0.3945"/>
              <dgm:constr type="w" for="ch" forName="Accent4" refType="w" fact="0.5331"/>
              <dgm:constr type="h" for="ch" forName="Accent4" refType="h" fact="0.2284"/>
              <dgm:constr type="l" for="ch" forName="Accent5" refType="w" fact="0"/>
              <dgm:constr type="t" for="ch" forName="Accent5" refType="h" fact="0.5258"/>
              <dgm:constr type="w" for="ch" forName="Accent5" refType="w" fact="0.5331"/>
              <dgm:constr type="h" for="ch" forName="Accent5" refType="h" fact="0.2284"/>
              <dgm:constr type="l" for="ch" forName="Accent6" refType="w" fact="0.1481"/>
              <dgm:constr type="t" for="ch" forName="Accent6" refType="h" fact="0.6573"/>
              <dgm:constr type="w" for="ch" forName="Accent6" refType="w" fact="0.5331"/>
              <dgm:constr type="h" for="ch" forName="Accent6" refType="h" fact="0.2284"/>
              <dgm:constr type="l" for="ch" forName="Accent7" refType="w" fact="0.0378"/>
              <dgm:constr type="t" for="ch" forName="Accent7" refType="h" fact="0.8037"/>
              <dgm:constr type="w" for="ch" forName="Accent7" refType="w" fact="0.458"/>
              <dgm:constr type="h" for="ch" forName="Accent7" refType="h" fact="0.1963"/>
              <dgm:constr type="l" for="ch" forName="Parent1" refType="w" fact="0.1171"/>
              <dgm:constr type="t" for="ch" forName="Parent1" refType="h" fact="0.0827"/>
              <dgm:constr type="w" for="ch" forName="Parent1" refType="w" fact="0.2975"/>
              <dgm:constr type="h" for="ch" forName="Parent1" refType="h" fact="0.0637"/>
              <dgm:constr type="l" for="ch" forName="Parent2" refType="w" fact="0.2658"/>
              <dgm:constr type="t" for="ch" forName="Parent2" refType="h" fact="0.2142"/>
              <dgm:constr type="w" for="ch" forName="Parent2" refType="w" fact="0.2975"/>
              <dgm:constr type="h" for="ch" forName="Parent2" refType="h" fact="0.0637"/>
              <dgm:constr type="l" for="ch" forName="Parent3" refType="w" fact="0.1171"/>
              <dgm:constr type="t" for="ch" forName="Parent3" refType="h" fact="0.3457"/>
              <dgm:constr type="w" for="ch" forName="Parent3" refType="w" fact="0.2975"/>
              <dgm:constr type="h" for="ch" forName="Parent3" refType="h" fact="0.0637"/>
              <dgm:constr type="l" for="ch" forName="Parent4" refType="w" fact="0.2658"/>
              <dgm:constr type="t" for="ch" forName="Parent4" refType="h" fact="0.4772"/>
              <dgm:constr type="w" for="ch" forName="Parent4" refType="w" fact="0.2975"/>
              <dgm:constr type="h" for="ch" forName="Parent4" refType="h" fact="0.0637"/>
              <dgm:constr type="l" for="ch" forName="Parent5" refType="w" fact="0.1171"/>
              <dgm:constr type="t" for="ch" forName="Parent5" refType="h" fact="0.6085"/>
              <dgm:constr type="w" for="ch" forName="Parent5" refType="w" fact="0.2975"/>
              <dgm:constr type="h" for="ch" forName="Parent5" refType="h" fact="0.0637"/>
              <dgm:constr type="l" for="ch" forName="Parent6" refType="w" fact="0.2658"/>
              <dgm:constr type="t" for="ch" forName="Parent6" refType="h" fact="0.74"/>
              <dgm:constr type="w" for="ch" forName="Parent6" refType="w" fact="0.2975"/>
              <dgm:constr type="h" for="ch" forName="Parent6" refType="h" fact="0.0637"/>
              <dgm:constr type="l" for="ch" forName="Parent7" refType="w" fact="0.1171"/>
              <dgm:constr type="t" for="ch" forName="Parent7" refType="h" fact="0.8715"/>
              <dgm:constr type="w" for="ch" forName="Parent7" refType="w" fact="0.2975"/>
              <dgm:constr type="h" for="ch" forName="Parent7" refType="h" fact="0.0637"/>
              <dgm:constr type="l" for="ch" forName="Child1" refType="w" fact="0.5348"/>
              <dgm:constr type="t" for="ch" forName="Child1" refType="h" fact="0.0678"/>
              <dgm:constr type="w" for="ch" forName="Child1" refType="w" fact="0.3196"/>
              <dgm:constr type="h" for="ch" forName="Child1" refType="h" fact="0.0908"/>
              <dgm:constr type="l" for="ch" forName="Child2" refType="w" fact="0.6804"/>
              <dgm:constr type="t" for="ch" forName="Child2" refType="h" fact="0.2006"/>
              <dgm:constr type="w" for="ch" forName="Child2" refType="w" fact="0.3196"/>
              <dgm:constr type="h" for="ch" forName="Child2" refType="h" fact="0.0908"/>
              <dgm:constr type="l" for="ch" forName="Child3" refType="w" fact="0.5348"/>
              <dgm:constr type="t" for="ch" forName="Child3" refType="h" fact="0.3308"/>
              <dgm:constr type="w" for="ch" forName="Child3" refType="w" fact="0.3196"/>
              <dgm:constr type="h" for="ch" forName="Child3" refType="h" fact="0.0908"/>
              <dgm:constr type="l" for="ch" forName="Child4" refType="w" fact="0.6804"/>
              <dgm:constr type="t" for="ch" forName="Child4" refType="h" fact="0.4623"/>
              <dgm:constr type="w" for="ch" forName="Child4" refType="w" fact="0.3196"/>
              <dgm:constr type="h" for="ch" forName="Child4" refType="h" fact="0.0908"/>
              <dgm:constr type="l" for="ch" forName="Child5" refType="w" fact="0.5348"/>
              <dgm:constr type="t" for="ch" forName="Child5" refType="h" fact="0.5936"/>
              <dgm:constr type="w" for="ch" forName="Child5" refType="w" fact="0.3196"/>
              <dgm:constr type="h" for="ch" forName="Child5" refType="h" fact="0.0908"/>
              <dgm:constr type="l" for="ch" forName="Child6" refType="w" fact="0.6804"/>
              <dgm:constr type="t" for="ch" forName="Child6" refType="h" fact="0.7251"/>
              <dgm:constr type="w" for="ch" forName="Child6" refType="w" fact="0.3196"/>
              <dgm:constr type="h" for="ch" forName="Child6" refType="h" fact="0.0908"/>
              <dgm:constr type="l" for="ch" forName="Child7" refType="w" fact="0.5348"/>
              <dgm:constr type="t" for="ch" forName="Child7" refType="h" fact="0.8579"/>
              <dgm:constr type="w" for="ch" forName="Child7" refType="w" fact="0.3196"/>
              <dgm:constr type="h" for="ch" forName="Child7" refType="h" fact="0.0908"/>
            </dgm:constrLst>
          </dgm:else>
        </dgm:choose>
      </dgm:else>
    </dgm:choose>
    <dgm:forEach name="wrapper" axis="self" ptType="parTrans">
      <dgm:forEach name="accentRepeat" axis="self">
        <dgm:layoutNode name="Accent" styleLbl="node1">
          <dgm:alg type="sp"/>
          <dgm:choose name="Name20">
            <dgm:if name="Name21" func="var" arg="dir" op="equ" val="norm">
              <dgm:choose name="Name22">
                <dgm:if name="Name23" axis="precedSib" ptType="node" func="cnt" op="equ" val="0">
                  <dgm:choose name="Name24">
                    <dgm:if name="Name25" axis="followSib" ptType="node" func="cnt" op="equ" val="0">
                      <dgm:shape xmlns:r="http://schemas.openxmlformats.org/officeDocument/2006/relationships" type="circularArrow" r:blip="">
                        <dgm:adjLst>
                          <dgm:adj idx="1" val="0.1098"/>
                          <dgm:adj idx="2" val="19.0387"/>
                          <dgm:adj idx="3" val="150"/>
                          <dgm:adj idx="4" val="180"/>
                          <dgm:adj idx="5" val="0.125"/>
                        </dgm:adjLst>
                      </dgm:shape>
                    </dgm:if>
                    <dgm:else name="Name26">
                      <dgm:shape xmlns:r="http://schemas.openxmlformats.org/officeDocument/2006/relationships" type="circularArrow" r:blip="">
                        <dgm:adjLst>
                          <dgm:adj idx="1" val="0.1098"/>
                          <dgm:adj idx="2" val="19.0387"/>
                          <dgm:adj idx="3" val="75"/>
                          <dgm:adj idx="4" val="180"/>
                          <dgm:adj idx="5" val="0.125"/>
                        </dgm:adjLst>
                      </dgm:shape>
                    </dgm:else>
                  </dgm:choose>
                </dgm:if>
                <dgm:else name="Name27">
                  <dgm:choose name="Name28">
                    <dgm:if name="Name29" axis="followSib" ptType="node" func="cnt" op="equ" val="0">
                      <dgm:choose name="Name30">
                        <dgm:if name="Name31" axis="precedSib" ptType="node" func="cnt" op="equ" val="1">
                          <dgm:shape xmlns:r="http://schemas.openxmlformats.org/officeDocument/2006/relationships" type="blockArc" r:blip="">
                            <dgm:adjLst>
                              <dgm:adj idx="1" val="0"/>
                              <dgm:adj idx="2" val="-45"/>
                              <dgm:adj idx="3" val="0.1274"/>
                            </dgm:adjLst>
                          </dgm:shape>
                        </dgm:if>
                        <dgm:if name="Name32" axis="precedSib" ptType="node" func="cnt" op="equ" val="2">
                          <dgm:shape xmlns:r="http://schemas.openxmlformats.org/officeDocument/2006/relationships" type="blockArc" r:blip="">
                            <dgm:adjLst>
                              <dgm:adj idx="1" val="-135"/>
                              <dgm:adj idx="2" val="180"/>
                              <dgm:adj idx="3" val="0.1274"/>
                            </dgm:adjLst>
                          </dgm:shape>
                        </dgm:if>
                        <dgm:if name="Name33" axis="precedSib" ptType="node" func="cnt" op="equ" val="3">
                          <dgm:shape xmlns:r="http://schemas.openxmlformats.org/officeDocument/2006/relationships" type="blockArc" r:blip="">
                            <dgm:adjLst>
                              <dgm:adj idx="1" val="0"/>
                              <dgm:adj idx="2" val="-45"/>
                              <dgm:adj idx="3" val="0.1274"/>
                            </dgm:adjLst>
                          </dgm:shape>
                        </dgm:if>
                        <dgm:if name="Name34" axis="precedSib" ptType="node" func="cnt" op="equ" val="4">
                          <dgm:shape xmlns:r="http://schemas.openxmlformats.org/officeDocument/2006/relationships" type="blockArc" r:blip="">
                            <dgm:adjLst>
                              <dgm:adj idx="1" val="-135"/>
                              <dgm:adj idx="2" val="180"/>
                              <dgm:adj idx="3" val="0.1274"/>
                            </dgm:adjLst>
                          </dgm:shape>
                        </dgm:if>
                        <dgm:if name="Name35" axis="precedSib" ptType="node" func="cnt" op="equ" val="5">
                          <dgm:shape xmlns:r="http://schemas.openxmlformats.org/officeDocument/2006/relationships" type="blockArc" r:blip="">
                            <dgm:adjLst>
                              <dgm:adj idx="1" val="0"/>
                              <dgm:adj idx="2" val="-45"/>
                              <dgm:adj idx="3" val="0.1274"/>
                            </dgm:adjLst>
                          </dgm:shape>
                        </dgm:if>
                        <dgm:if name="Name36" axis="precedSib" ptType="node" func="cnt" op="equ" val="6">
                          <dgm:shape xmlns:r="http://schemas.openxmlformats.org/officeDocument/2006/relationships" type="blockArc" r:blip="">
                            <dgm:adjLst>
                              <dgm:adj idx="1" val="-135"/>
                              <dgm:adj idx="2" val="180"/>
                              <dgm:adj idx="3" val="0.1274"/>
                            </dgm:adjLst>
                          </dgm:shape>
                        </dgm:if>
                        <dgm:else name="Name37"/>
                      </dgm:choose>
                    </dgm:if>
                    <dgm:else name="Name38">
                      <dgm:choose name="Name39">
                        <dgm:if name="Name40" axis="precedSib" ptType="node" func="cnt" op="equ" val="0">
                          <dgm:shape xmlns:r="http://schemas.openxmlformats.org/officeDocument/2006/relationships" type="blockArc" r:blip="">
                            <dgm:adjLst>
                              <dgm:adj idx="1" val="-133.1632"/>
                              <dgm:adj idx="2" val="65"/>
                              <dgm:adj idx="3" val="0.13"/>
                            </dgm:adjLst>
                          </dgm:shape>
                        </dgm:if>
                        <dgm:if name="Name41" axis="precedSib" ptType="node" func="cnt" op="equ" val="1">
                          <dgm:shape xmlns:r="http://schemas.openxmlformats.org/officeDocument/2006/relationships" type="leftCircularArrow" r:blip="">
                            <dgm:adjLst>
                              <dgm:adj idx="1" val="0.1098"/>
                              <dgm:adj idx="2" val="19.0387"/>
                              <dgm:adj idx="3" val="105"/>
                              <dgm:adj idx="4" val="-45"/>
                              <dgm:adj idx="5" val="0.125"/>
                            </dgm:adjLst>
                          </dgm:shape>
                        </dgm:if>
                        <dgm:if name="Name42" axis="precedSib" ptType="node" func="cnt" op="equ" val="2">
                          <dgm:shape xmlns:r="http://schemas.openxmlformats.org/officeDocument/2006/relationships" type="circularArrow" r:blip="">
                            <dgm:adjLst>
                              <dgm:adj idx="1" val="0.1098"/>
                              <dgm:adj idx="2" val="19.0387"/>
                              <dgm:adj idx="3" val="75"/>
                              <dgm:adj idx="4" val="-135"/>
                              <dgm:adj idx="5" val="0.125"/>
                            </dgm:adjLst>
                          </dgm:shape>
                        </dgm:if>
                        <dgm:if name="Name43" axis="precedSib" ptType="node" func="cnt" op="equ" val="3">
                          <dgm:shape xmlns:r="http://schemas.openxmlformats.org/officeDocument/2006/relationships" type="leftCircularArrow" r:blip="">
                            <dgm:adjLst>
                              <dgm:adj idx="1" val="0.1098"/>
                              <dgm:adj idx="2" val="19.0387"/>
                              <dgm:adj idx="3" val="105"/>
                              <dgm:adj idx="4" val="-45"/>
                              <dgm:adj idx="5" val="0.125"/>
                            </dgm:adjLst>
                          </dgm:shape>
                        </dgm:if>
                        <dgm:if name="Name44" axis="precedSib" ptType="node" func="cnt" op="equ" val="4">
                          <dgm:shape xmlns:r="http://schemas.openxmlformats.org/officeDocument/2006/relationships" type="circularArrow" r:blip="">
                            <dgm:adjLst>
                              <dgm:adj idx="1" val="0.1098"/>
                              <dgm:adj idx="2" val="19.0387"/>
                              <dgm:adj idx="3" val="75"/>
                              <dgm:adj idx="4" val="-135"/>
                              <dgm:adj idx="5" val="0.125"/>
                            </dgm:adjLst>
                          </dgm:shape>
                        </dgm:if>
                        <dgm:if name="Name45" axis="precedSib" ptType="node" func="cnt" op="equ" val="5">
                          <dgm:shape xmlns:r="http://schemas.openxmlformats.org/officeDocument/2006/relationships" type="leftCircularArrow" r:blip="">
                            <dgm:adjLst>
                              <dgm:adj idx="1" val="0.1098"/>
                              <dgm:adj idx="2" val="19.0387"/>
                              <dgm:adj idx="3" val="105"/>
                              <dgm:adj idx="4" val="-45"/>
                              <dgm:adj idx="5" val="0.125"/>
                            </dgm:adjLst>
                          </dgm:shape>
                        </dgm:if>
                        <dgm:if name="Name46" axis="precedSib" ptType="node" func="cnt" op="equ" val="6">
                          <dgm:shape xmlns:r="http://schemas.openxmlformats.org/officeDocument/2006/relationships" type="blockArc" r:blip="">
                            <dgm:adjLst>
                              <dgm:adj idx="1" val="-135"/>
                              <dgm:adj idx="2" val="180"/>
                              <dgm:adj idx="3" val="0.1274"/>
                            </dgm:adjLst>
                          </dgm:shape>
                        </dgm:if>
                        <dgm:else name="Name47"/>
                      </dgm:choose>
                    </dgm:else>
                  </dgm:choose>
                </dgm:else>
              </dgm:choose>
            </dgm:if>
            <dgm:else name="Name48">
              <dgm:choose name="Name49">
                <dgm:if name="Name50" axis="precedSib" ptType="node" func="cnt" op="equ" val="0">
                  <dgm:choose name="Name51">
                    <dgm:if name="Name52" axis="followSib" ptType="node" func="cnt" op="equ" val="0">
                      <dgm:shape xmlns:r="http://schemas.openxmlformats.org/officeDocument/2006/relationships" type="leftCircularArrow" r:blip="">
                        <dgm:adjLst>
                          <dgm:adj idx="1" val="0.1098"/>
                          <dgm:adj idx="2" val="19.0387"/>
                          <dgm:adj idx="3" val="30"/>
                          <dgm:adj idx="4" val="0"/>
                          <dgm:adj idx="5" val="0.125"/>
                        </dgm:adjLst>
                      </dgm:shape>
                    </dgm:if>
                    <dgm:else name="Name53">
                      <dgm:shape xmlns:r="http://schemas.openxmlformats.org/officeDocument/2006/relationships" type="leftCircularArrow" r:blip="">
                        <dgm:adjLst>
                          <dgm:adj idx="1" val="0.1098"/>
                          <dgm:adj idx="2" val="19.0387"/>
                          <dgm:adj idx="3" val="105"/>
                          <dgm:adj idx="4" val="0"/>
                          <dgm:adj idx="5" val="0.125"/>
                        </dgm:adjLst>
                      </dgm:shape>
                    </dgm:else>
                  </dgm:choose>
                </dgm:if>
                <dgm:else name="Name54">
                  <dgm:choose name="Name55">
                    <dgm:if name="Name56" axis="followSib" ptType="node" func="cnt" op="equ" val="0">
                      <dgm:choose name="Name57">
                        <dgm:if name="Name58" axis="precedSib" ptType="node" func="cnt" op="equ" val="1">
                          <dgm:shape xmlns:r="http://schemas.openxmlformats.org/officeDocument/2006/relationships" type="blockArc" r:blip="">
                            <dgm:adjLst>
                              <dgm:adj idx="1" val="-135"/>
                              <dgm:adj idx="2" val="180"/>
                              <dgm:adj idx="3" val="0.1274"/>
                            </dgm:adjLst>
                          </dgm:shape>
                        </dgm:if>
                        <dgm:if name="Name59" axis="precedSib" ptType="node" func="cnt" op="equ" val="2">
                          <dgm:shape xmlns:r="http://schemas.openxmlformats.org/officeDocument/2006/relationships" type="blockArc" r:blip="">
                            <dgm:adjLst>
                              <dgm:adj idx="1" val="0"/>
                              <dgm:adj idx="2" val="-45"/>
                              <dgm:adj idx="3" val="0.1274"/>
                            </dgm:adjLst>
                          </dgm:shape>
                        </dgm:if>
                        <dgm:if name="Name60" axis="precedSib" ptType="node" func="cnt" op="equ" val="3">
                          <dgm:shape xmlns:r="http://schemas.openxmlformats.org/officeDocument/2006/relationships" type="blockArc" r:blip="">
                            <dgm:adjLst>
                              <dgm:adj idx="1" val="-135"/>
                              <dgm:adj idx="2" val="180"/>
                              <dgm:adj idx="3" val="0.1274"/>
                            </dgm:adjLst>
                          </dgm:shape>
                        </dgm:if>
                        <dgm:if name="Name61" axis="precedSib" ptType="node" func="cnt" op="equ" val="4">
                          <dgm:shape xmlns:r="http://schemas.openxmlformats.org/officeDocument/2006/relationships" type="blockArc" r:blip="">
                            <dgm:adjLst>
                              <dgm:adj idx="1" val="0"/>
                              <dgm:adj idx="2" val="-45"/>
                              <dgm:adj idx="3" val="0.1274"/>
                            </dgm:adjLst>
                          </dgm:shape>
                        </dgm:if>
                        <dgm:if name="Name62" axis="precedSib" ptType="node" func="cnt" op="equ" val="5">
                          <dgm:shape xmlns:r="http://schemas.openxmlformats.org/officeDocument/2006/relationships" type="blockArc" r:blip="">
                            <dgm:adjLst>
                              <dgm:adj idx="1" val="-135"/>
                              <dgm:adj idx="2" val="180"/>
                              <dgm:adj idx="3" val="0.1274"/>
                            </dgm:adjLst>
                          </dgm:shape>
                        </dgm:if>
                        <dgm:if name="Name63" axis="precedSib" ptType="node" func="cnt" op="equ" val="6">
                          <dgm:shape xmlns:r="http://schemas.openxmlformats.org/officeDocument/2006/relationships" type="blockArc" r:blip="">
                            <dgm:adjLst>
                              <dgm:adj idx="1" val="0"/>
                              <dgm:adj idx="2" val="-45"/>
                              <dgm:adj idx="3" val="0.1274"/>
                            </dgm:adjLst>
                          </dgm:shape>
                        </dgm:if>
                        <dgm:else name="Name64"/>
                      </dgm:choose>
                    </dgm:if>
                    <dgm:else name="Name65">
                      <dgm:choose name="Name66">
                        <dgm:if name="Name67" axis="precedSib" ptType="node" func="cnt" op="equ" val="0">
                          <dgm:shape xmlns:r="http://schemas.openxmlformats.org/officeDocument/2006/relationships" type="blockArc" r:blip="">
                            <dgm:adjLst>
                              <dgm:adj idx="1" val="-133.1632"/>
                              <dgm:adj idx="2" val="65"/>
                              <dgm:adj idx="3" val="0.13"/>
                            </dgm:adjLst>
                          </dgm:shape>
                        </dgm:if>
                        <dgm:if name="Name68" axis="precedSib" ptType="node" func="cnt" op="equ" val="1">
                          <dgm:shape xmlns:r="http://schemas.openxmlformats.org/officeDocument/2006/relationships" type="circularArrow" r:blip="">
                            <dgm:adjLst>
                              <dgm:adj idx="1" val="0.1098"/>
                              <dgm:adj idx="2" val="19.0387"/>
                              <dgm:adj idx="3" val="75"/>
                              <dgm:adj idx="4" val="-135"/>
                              <dgm:adj idx="5" val="0.125"/>
                            </dgm:adjLst>
                          </dgm:shape>
                        </dgm:if>
                        <dgm:if name="Name69" axis="precedSib" ptType="node" func="cnt" op="equ" val="2">
                          <dgm:shape xmlns:r="http://schemas.openxmlformats.org/officeDocument/2006/relationships" type="leftCircularArrow" r:blip="">
                            <dgm:adjLst>
                              <dgm:adj idx="1" val="0.1098"/>
                              <dgm:adj idx="2" val="19.0387"/>
                              <dgm:adj idx="3" val="105"/>
                              <dgm:adj idx="4" val="-45"/>
                              <dgm:adj idx="5" val="0.125"/>
                            </dgm:adjLst>
                          </dgm:shape>
                        </dgm:if>
                        <dgm:if name="Name70" axis="precedSib" ptType="node" func="cnt" op="equ" val="3">
                          <dgm:shape xmlns:r="http://schemas.openxmlformats.org/officeDocument/2006/relationships" type="circularArrow" r:blip="">
                            <dgm:adjLst>
                              <dgm:adj idx="1" val="0.1098"/>
                              <dgm:adj idx="2" val="19.0387"/>
                              <dgm:adj idx="3" val="75"/>
                              <dgm:adj idx="4" val="-135"/>
                              <dgm:adj idx="5" val="0.125"/>
                            </dgm:adjLst>
                          </dgm:shape>
                        </dgm:if>
                        <dgm:if name="Name71" axis="precedSib" ptType="node" func="cnt" op="equ" val="4">
                          <dgm:shape xmlns:r="http://schemas.openxmlformats.org/officeDocument/2006/relationships" type="leftCircularArrow" r:blip="">
                            <dgm:adjLst>
                              <dgm:adj idx="1" val="0.1098"/>
                              <dgm:adj idx="2" val="19.0387"/>
                              <dgm:adj idx="3" val="105"/>
                              <dgm:adj idx="4" val="-45"/>
                              <dgm:adj idx="5" val="0.125"/>
                            </dgm:adjLst>
                          </dgm:shape>
                        </dgm:if>
                        <dgm:if name="Name72" axis="precedSib" ptType="node" func="cnt" op="equ" val="5">
                          <dgm:shape xmlns:r="http://schemas.openxmlformats.org/officeDocument/2006/relationships" type="circularArrow" r:blip="">
                            <dgm:adjLst>
                              <dgm:adj idx="1" val="0.1098"/>
                              <dgm:adj idx="2" val="19.0387"/>
                              <dgm:adj idx="3" val="75"/>
                              <dgm:adj idx="4" val="-135"/>
                              <dgm:adj idx="5" val="0.125"/>
                            </dgm:adjLst>
                          </dgm:shape>
                        </dgm:if>
                        <dgm:if name="Name73" axis="precedSib" ptType="node" func="cnt" op="equ" val="6">
                          <dgm:shape xmlns:r="http://schemas.openxmlformats.org/officeDocument/2006/relationships" type="blockArc" r:blip="">
                            <dgm:adjLst>
                              <dgm:adj idx="1" val="0"/>
                              <dgm:adj idx="2" val="-45"/>
                              <dgm:adj idx="3" val="0.1274"/>
                            </dgm:adjLst>
                          </dgm:shape>
                        </dgm:if>
                        <dgm:else name="Name74"/>
                      </dgm:choose>
                    </dgm:else>
                  </dgm:choose>
                </dgm:else>
              </dgm:choose>
            </dgm:else>
          </dgm:choose>
          <dgm:presOf/>
        </dgm:layoutNode>
      </dgm:forEach>
    </dgm:forEach>
    <dgm:forEach name="Name75" axis="ch" ptType="node" cnt="1">
      <dgm:layoutNode name="Accent1">
        <dgm:alg type="sp"/>
        <dgm:shape xmlns:r="http://schemas.openxmlformats.org/officeDocument/2006/relationships" r:blip="">
          <dgm:adjLst/>
        </dgm:shape>
        <dgm:presOf/>
        <dgm:constrLst/>
        <dgm:forEach name="Name76" ref="accentRepeat"/>
      </dgm:layoutNode>
      <dgm:choose name="Name77">
        <dgm:if name="Name78" axis="ch" ptType="node" func="cnt" op="gte" val="1">
          <dgm:layoutNode name="Child1"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79"/>
      </dgm:choose>
      <dgm:layoutNode name="Parent1"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80" axis="ch" ptType="node" st="2" cnt="1">
      <dgm:layoutNode name="Accent2">
        <dgm:alg type="sp"/>
        <dgm:shape xmlns:r="http://schemas.openxmlformats.org/officeDocument/2006/relationships" r:blip="">
          <dgm:adjLst/>
        </dgm:shape>
        <dgm:presOf/>
        <dgm:constrLst/>
        <dgm:forEach name="Name81" ref="accentRepeat"/>
      </dgm:layoutNode>
      <dgm:choose name="Name82">
        <dgm:if name="Name83" axis="ch" ptType="node" func="cnt" op="gte" val="1">
          <dgm:layoutNode name="Child2"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84"/>
      </dgm:choose>
      <dgm:layoutNode name="Parent2"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85" axis="ch" ptType="node" st="3" cnt="1">
      <dgm:layoutNode name="Accent3">
        <dgm:alg type="sp"/>
        <dgm:shape xmlns:r="http://schemas.openxmlformats.org/officeDocument/2006/relationships" r:blip="">
          <dgm:adjLst/>
        </dgm:shape>
        <dgm:presOf/>
        <dgm:constrLst/>
        <dgm:forEach name="Name86" ref="accentRepeat"/>
      </dgm:layoutNode>
      <dgm:choose name="Name87">
        <dgm:if name="Name88" axis="ch" ptType="node" func="cnt" op="gte" val="1">
          <dgm:layoutNode name="Child3"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89"/>
      </dgm:choose>
      <dgm:layoutNode name="Parent3"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90" axis="ch" ptType="node" st="4" cnt="1">
      <dgm:layoutNode name="Accent4">
        <dgm:alg type="sp"/>
        <dgm:shape xmlns:r="http://schemas.openxmlformats.org/officeDocument/2006/relationships" r:blip="">
          <dgm:adjLst/>
        </dgm:shape>
        <dgm:presOf/>
        <dgm:constrLst/>
        <dgm:forEach name="Name91" ref="accentRepeat"/>
      </dgm:layoutNode>
      <dgm:choose name="Name92">
        <dgm:if name="Name93" axis="ch" ptType="node" func="cnt" op="gte" val="1">
          <dgm:layoutNode name="Child4"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94"/>
      </dgm:choose>
      <dgm:layoutNode name="Parent4"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95" axis="ch" ptType="node" st="5" cnt="1">
      <dgm:layoutNode name="Accent5">
        <dgm:alg type="sp"/>
        <dgm:shape xmlns:r="http://schemas.openxmlformats.org/officeDocument/2006/relationships" r:blip="">
          <dgm:adjLst/>
        </dgm:shape>
        <dgm:presOf/>
        <dgm:constrLst/>
        <dgm:forEach name="Name96" ref="accentRepeat"/>
      </dgm:layoutNode>
      <dgm:choose name="Name97">
        <dgm:if name="Name98" axis="ch" ptType="node" func="cnt" op="gte" val="1">
          <dgm:layoutNode name="Child5"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99"/>
      </dgm:choose>
      <dgm:layoutNode name="Parent5"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100" axis="ch" ptType="node" st="6" cnt="1">
      <dgm:layoutNode name="Accent6">
        <dgm:alg type="sp"/>
        <dgm:shape xmlns:r="http://schemas.openxmlformats.org/officeDocument/2006/relationships" r:blip="">
          <dgm:adjLst/>
        </dgm:shape>
        <dgm:presOf/>
        <dgm:constrLst/>
        <dgm:forEach name="Name101" ref="accentRepeat"/>
      </dgm:layoutNode>
      <dgm:choose name="Name102">
        <dgm:if name="Name103" axis="ch" ptType="node" func="cnt" op="gte" val="1">
          <dgm:layoutNode name="Child6"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104"/>
      </dgm:choose>
      <dgm:layoutNode name="Parent6"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105" axis="ch" ptType="node" st="7" cnt="1">
      <dgm:layoutNode name="Accent7">
        <dgm:alg type="sp"/>
        <dgm:shape xmlns:r="http://schemas.openxmlformats.org/officeDocument/2006/relationships" r:blip="">
          <dgm:adjLst/>
        </dgm:shape>
        <dgm:presOf/>
        <dgm:constrLst/>
        <dgm:forEach name="Name106" ref="accentRepeat"/>
      </dgm:layoutNode>
      <dgm:choose name="Name107">
        <dgm:if name="Name108" axis="ch" ptType="node" func="cnt" op="gte" val="1">
          <dgm:layoutNode name="Child7"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109"/>
      </dgm:choose>
      <dgm:layoutNode name="Parent7"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810101" y="2130426"/>
            <a:ext cx="9181148" cy="1470025"/>
          </a:xfrm>
        </p:spPr>
        <p:txBody>
          <a:bodyPr/>
          <a:lstStyle/>
          <a:p>
            <a:r>
              <a:rPr lang="en-US"/>
              <a:t>Click to edit Master title style</a:t>
            </a:r>
          </a:p>
        </p:txBody>
      </p:sp>
      <p:sp>
        <p:nvSpPr>
          <p:cNvPr id="3" name="Subtitle 2"/>
          <p:cNvSpPr>
            <a:spLocks noGrp="1"/>
          </p:cNvSpPr>
          <p:nvPr>
            <p:ph type="subTitle" idx="1"/>
          </p:nvPr>
        </p:nvSpPr>
        <p:spPr>
          <a:xfrm>
            <a:off x="1620203" y="3886200"/>
            <a:ext cx="7560945"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2FED6121-9664-426E-9952-D0F9F02B498F}" type="datetimeFigureOut">
              <a:rPr lang="en-US" smtClean="0"/>
              <a:t>8/18/2024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162D88F-E423-42AE-B341-C6096E6AF0CC}" type="slidenum">
              <a:rPr lang="en-US" smtClean="0"/>
              <a:t>‹#›</a:t>
            </a:fld>
            <a:endParaRPr lang="en-US"/>
          </a:p>
        </p:txBody>
      </p:sp>
    </p:spTree>
    <p:extLst>
      <p:ext uri="{BB962C8B-B14F-4D97-AF65-F5344CB8AC3E}">
        <p14:creationId xmlns:p14="http://schemas.microsoft.com/office/powerpoint/2010/main" val="88476121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FED6121-9664-426E-9952-D0F9F02B498F}" type="datetimeFigureOut">
              <a:rPr lang="en-US" smtClean="0"/>
              <a:t>8/18/2024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162D88F-E423-42AE-B341-C6096E6AF0CC}" type="slidenum">
              <a:rPr lang="en-US" smtClean="0"/>
              <a:t>‹#›</a:t>
            </a:fld>
            <a:endParaRPr lang="en-US"/>
          </a:p>
        </p:txBody>
      </p:sp>
    </p:spTree>
    <p:extLst>
      <p:ext uri="{BB962C8B-B14F-4D97-AF65-F5344CB8AC3E}">
        <p14:creationId xmlns:p14="http://schemas.microsoft.com/office/powerpoint/2010/main" val="187389497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830979" y="274639"/>
            <a:ext cx="2430304"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540067" y="274639"/>
            <a:ext cx="7110889"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FED6121-9664-426E-9952-D0F9F02B498F}" type="datetimeFigureOut">
              <a:rPr lang="en-US" smtClean="0"/>
              <a:t>8/18/2024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162D88F-E423-42AE-B341-C6096E6AF0CC}" type="slidenum">
              <a:rPr lang="en-US" smtClean="0"/>
              <a:t>‹#›</a:t>
            </a:fld>
            <a:endParaRPr lang="en-US"/>
          </a:p>
        </p:txBody>
      </p:sp>
    </p:spTree>
    <p:extLst>
      <p:ext uri="{BB962C8B-B14F-4D97-AF65-F5344CB8AC3E}">
        <p14:creationId xmlns:p14="http://schemas.microsoft.com/office/powerpoint/2010/main" val="87753977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FED6121-9664-426E-9952-D0F9F02B498F}" type="datetimeFigureOut">
              <a:rPr lang="en-US" smtClean="0"/>
              <a:t>8/18/2024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162D88F-E423-42AE-B341-C6096E6AF0CC}" type="slidenum">
              <a:rPr lang="en-US" smtClean="0"/>
              <a:t>‹#›</a:t>
            </a:fld>
            <a:endParaRPr lang="en-US"/>
          </a:p>
        </p:txBody>
      </p:sp>
    </p:spTree>
    <p:extLst>
      <p:ext uri="{BB962C8B-B14F-4D97-AF65-F5344CB8AC3E}">
        <p14:creationId xmlns:p14="http://schemas.microsoft.com/office/powerpoint/2010/main" val="5568063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53232" y="4406901"/>
            <a:ext cx="9181148"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853232" y="2906713"/>
            <a:ext cx="9181148"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2FED6121-9664-426E-9952-D0F9F02B498F}" type="datetimeFigureOut">
              <a:rPr lang="en-US" smtClean="0"/>
              <a:t>8/18/2024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162D88F-E423-42AE-B341-C6096E6AF0CC}" type="slidenum">
              <a:rPr lang="en-US" smtClean="0"/>
              <a:t>‹#›</a:t>
            </a:fld>
            <a:endParaRPr lang="en-US"/>
          </a:p>
        </p:txBody>
      </p:sp>
    </p:spTree>
    <p:extLst>
      <p:ext uri="{BB962C8B-B14F-4D97-AF65-F5344CB8AC3E}">
        <p14:creationId xmlns:p14="http://schemas.microsoft.com/office/powerpoint/2010/main" val="72109728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540068" y="1600201"/>
            <a:ext cx="4770596"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5490686" y="1600201"/>
            <a:ext cx="4770596"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2FED6121-9664-426E-9952-D0F9F02B498F}" type="datetimeFigureOut">
              <a:rPr lang="en-US" smtClean="0"/>
              <a:t>8/18/2024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162D88F-E423-42AE-B341-C6096E6AF0CC}" type="slidenum">
              <a:rPr lang="en-US" smtClean="0"/>
              <a:t>‹#›</a:t>
            </a:fld>
            <a:endParaRPr lang="en-US"/>
          </a:p>
        </p:txBody>
      </p:sp>
    </p:spTree>
    <p:extLst>
      <p:ext uri="{BB962C8B-B14F-4D97-AF65-F5344CB8AC3E}">
        <p14:creationId xmlns:p14="http://schemas.microsoft.com/office/powerpoint/2010/main" val="209603275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540068" y="1535113"/>
            <a:ext cx="477247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540068" y="2174875"/>
            <a:ext cx="477247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5486936" y="1535113"/>
            <a:ext cx="477434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486936" y="2174875"/>
            <a:ext cx="477434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2FED6121-9664-426E-9952-D0F9F02B498F}" type="datetimeFigureOut">
              <a:rPr lang="en-US" smtClean="0"/>
              <a:t>8/18/2024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162D88F-E423-42AE-B341-C6096E6AF0CC}" type="slidenum">
              <a:rPr lang="en-US" smtClean="0"/>
              <a:t>‹#›</a:t>
            </a:fld>
            <a:endParaRPr lang="en-US"/>
          </a:p>
        </p:txBody>
      </p:sp>
    </p:spTree>
    <p:extLst>
      <p:ext uri="{BB962C8B-B14F-4D97-AF65-F5344CB8AC3E}">
        <p14:creationId xmlns:p14="http://schemas.microsoft.com/office/powerpoint/2010/main" val="222556959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2FED6121-9664-426E-9952-D0F9F02B498F}" type="datetimeFigureOut">
              <a:rPr lang="en-US" smtClean="0"/>
              <a:t>8/18/2024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162D88F-E423-42AE-B341-C6096E6AF0CC}" type="slidenum">
              <a:rPr lang="en-US" smtClean="0"/>
              <a:t>‹#›</a:t>
            </a:fld>
            <a:endParaRPr lang="en-US"/>
          </a:p>
        </p:txBody>
      </p:sp>
    </p:spTree>
    <p:extLst>
      <p:ext uri="{BB962C8B-B14F-4D97-AF65-F5344CB8AC3E}">
        <p14:creationId xmlns:p14="http://schemas.microsoft.com/office/powerpoint/2010/main" val="143003856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FED6121-9664-426E-9952-D0F9F02B498F}" type="datetimeFigureOut">
              <a:rPr lang="en-US" smtClean="0"/>
              <a:t>8/18/2024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162D88F-E423-42AE-B341-C6096E6AF0CC}" type="slidenum">
              <a:rPr lang="en-US" smtClean="0"/>
              <a:t>‹#›</a:t>
            </a:fld>
            <a:endParaRPr lang="en-US"/>
          </a:p>
        </p:txBody>
      </p:sp>
    </p:spTree>
    <p:extLst>
      <p:ext uri="{BB962C8B-B14F-4D97-AF65-F5344CB8AC3E}">
        <p14:creationId xmlns:p14="http://schemas.microsoft.com/office/powerpoint/2010/main" val="202986009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40068" y="273050"/>
            <a:ext cx="3553570"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223028" y="273051"/>
            <a:ext cx="6038255"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540068" y="1435101"/>
            <a:ext cx="3553570"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2FED6121-9664-426E-9952-D0F9F02B498F}" type="datetimeFigureOut">
              <a:rPr lang="en-US" smtClean="0"/>
              <a:t>8/18/2024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162D88F-E423-42AE-B341-C6096E6AF0CC}" type="slidenum">
              <a:rPr lang="en-US" smtClean="0"/>
              <a:t>‹#›</a:t>
            </a:fld>
            <a:endParaRPr lang="en-US"/>
          </a:p>
        </p:txBody>
      </p:sp>
    </p:spTree>
    <p:extLst>
      <p:ext uri="{BB962C8B-B14F-4D97-AF65-F5344CB8AC3E}">
        <p14:creationId xmlns:p14="http://schemas.microsoft.com/office/powerpoint/2010/main" val="339772223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117140" y="4800600"/>
            <a:ext cx="648081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117140" y="612775"/>
            <a:ext cx="648081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117140" y="5367338"/>
            <a:ext cx="648081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2FED6121-9664-426E-9952-D0F9F02B498F}" type="datetimeFigureOut">
              <a:rPr lang="en-US" smtClean="0"/>
              <a:t>8/18/2024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162D88F-E423-42AE-B341-C6096E6AF0CC}" type="slidenum">
              <a:rPr lang="en-US" smtClean="0"/>
              <a:t>‹#›</a:t>
            </a:fld>
            <a:endParaRPr lang="en-US"/>
          </a:p>
        </p:txBody>
      </p:sp>
    </p:spTree>
    <p:extLst>
      <p:ext uri="{BB962C8B-B14F-4D97-AF65-F5344CB8AC3E}">
        <p14:creationId xmlns:p14="http://schemas.microsoft.com/office/powerpoint/2010/main" val="36779138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2000">
              <a:schemeClr val="accent4">
                <a:lumMod val="40000"/>
                <a:lumOff val="60000"/>
              </a:schemeClr>
            </a:gs>
            <a:gs pos="2000">
              <a:schemeClr val="bg1">
                <a:lumMod val="75000"/>
              </a:schemeClr>
            </a:gs>
            <a:gs pos="50000">
              <a:srgbClr val="EFD8F8"/>
            </a:gs>
            <a:gs pos="100000">
              <a:schemeClr val="bg1"/>
            </a:gs>
          </a:gsLst>
          <a:lin ang="5400000" scaled="0"/>
          <a:tileRect/>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40068" y="274638"/>
            <a:ext cx="9721215"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540068" y="1600201"/>
            <a:ext cx="9721215"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540068" y="6356351"/>
            <a:ext cx="2520315"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FED6121-9664-426E-9952-D0F9F02B498F}" type="datetimeFigureOut">
              <a:rPr lang="en-US" smtClean="0"/>
              <a:t>8/18/2024</a:t>
            </a:fld>
            <a:endParaRPr lang="en-US"/>
          </a:p>
        </p:txBody>
      </p:sp>
      <p:sp>
        <p:nvSpPr>
          <p:cNvPr id="5" name="Footer Placeholder 4"/>
          <p:cNvSpPr>
            <a:spLocks noGrp="1"/>
          </p:cNvSpPr>
          <p:nvPr>
            <p:ph type="ftr" sz="quarter" idx="3"/>
          </p:nvPr>
        </p:nvSpPr>
        <p:spPr>
          <a:xfrm>
            <a:off x="3690461" y="6356351"/>
            <a:ext cx="3420428"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7740968" y="6356351"/>
            <a:ext cx="2520315"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162D88F-E423-42AE-B341-C6096E6AF0CC}" type="slidenum">
              <a:rPr lang="en-US" smtClean="0"/>
              <a:t>‹#›</a:t>
            </a:fld>
            <a:endParaRPr lang="en-US"/>
          </a:p>
        </p:txBody>
      </p:sp>
    </p:spTree>
    <p:extLst>
      <p:ext uri="{BB962C8B-B14F-4D97-AF65-F5344CB8AC3E}">
        <p14:creationId xmlns:p14="http://schemas.microsoft.com/office/powerpoint/2010/main" val="255500433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8" Type="http://schemas.openxmlformats.org/officeDocument/2006/relationships/image" Target="../media/image28.svg"/><Relationship Id="rId3" Type="http://schemas.openxmlformats.org/officeDocument/2006/relationships/image" Target="../media/image23.png"/><Relationship Id="rId7" Type="http://schemas.openxmlformats.org/officeDocument/2006/relationships/image" Target="../media/image27.png"/><Relationship Id="rId2" Type="http://schemas.openxmlformats.org/officeDocument/2006/relationships/slide" Target="slide61.xml"/><Relationship Id="rId1" Type="http://schemas.openxmlformats.org/officeDocument/2006/relationships/slideLayout" Target="../slideLayouts/slideLayout2.xml"/><Relationship Id="rId6" Type="http://schemas.openxmlformats.org/officeDocument/2006/relationships/image" Target="../media/image26.svg"/><Relationship Id="rId11" Type="http://schemas.openxmlformats.org/officeDocument/2006/relationships/image" Target="../media/image31.png"/><Relationship Id="rId5" Type="http://schemas.openxmlformats.org/officeDocument/2006/relationships/image" Target="../media/image25.png"/><Relationship Id="rId10" Type="http://schemas.openxmlformats.org/officeDocument/2006/relationships/image" Target="../media/image30.svg"/><Relationship Id="rId4" Type="http://schemas.openxmlformats.org/officeDocument/2006/relationships/image" Target="../media/image24.svg"/><Relationship Id="rId9" Type="http://schemas.openxmlformats.org/officeDocument/2006/relationships/image" Target="../media/image29.png"/></Relationships>
</file>

<file path=ppt/slides/_rels/slide26.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image" Target="../media/image33.jp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image" Target="../media/image33.jp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8" Type="http://schemas.openxmlformats.org/officeDocument/2006/relationships/diagramLayout" Target="../diagrams/layout2.xml"/><Relationship Id="rId3" Type="http://schemas.openxmlformats.org/officeDocument/2006/relationships/diagramLayout" Target="../diagrams/layout1.xml"/><Relationship Id="rId7" Type="http://schemas.openxmlformats.org/officeDocument/2006/relationships/diagramData" Target="../diagrams/data2.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11" Type="http://schemas.microsoft.com/office/2007/relationships/diagramDrawing" Target="../diagrams/drawing2.xml"/><Relationship Id="rId5" Type="http://schemas.openxmlformats.org/officeDocument/2006/relationships/diagramColors" Target="../diagrams/colors1.xml"/><Relationship Id="rId10" Type="http://schemas.openxmlformats.org/officeDocument/2006/relationships/diagramColors" Target="../diagrams/colors2.xml"/><Relationship Id="rId4" Type="http://schemas.openxmlformats.org/officeDocument/2006/relationships/diagramQuickStyle" Target="../diagrams/quickStyle1.xml"/><Relationship Id="rId9" Type="http://schemas.openxmlformats.org/officeDocument/2006/relationships/diagramQuickStyle" Target="../diagrams/quickStyle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46.gif"/><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1.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image" Target="../media/image53.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55.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57.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image" Target="../media/image61.pn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image" Target="../media/image61.pn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image" Target="../media/image61.pn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image" Target="../media/image61.pn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67.jp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68.jp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70.jpg"/><Relationship Id="rId2" Type="http://schemas.openxmlformats.org/officeDocument/2006/relationships/image" Target="../media/image69.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image" Target="../media/image71.jp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image" Target="../media/image72.jpg"/><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image" Target="../media/image73.pn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image" Target="../media/image74.pn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image" Target="../media/image75.pn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2675" y="0"/>
            <a:ext cx="10801350" cy="6858000"/>
          </a:xfrm>
          <a:prstGeom prst="rect">
            <a:avLst/>
          </a:prstGeom>
          <a:blipFill dpi="0" rotWithShape="1">
            <a:blip r:embed="rId2">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ctrTitle"/>
          </p:nvPr>
        </p:nvSpPr>
        <p:spPr>
          <a:xfrm>
            <a:off x="5994677" y="1124744"/>
            <a:ext cx="2844444" cy="1224136"/>
          </a:xfrm>
        </p:spPr>
        <p:txBody>
          <a:bodyPr>
            <a:normAutofit/>
          </a:bodyPr>
          <a:lstStyle/>
          <a:p>
            <a:r>
              <a:rPr lang="fa-IR" sz="3600" dirty="0">
                <a:cs typeface="B Nazanin" panose="00000400000000000000" pitchFamily="2" charset="-78"/>
              </a:rPr>
              <a:t>به نام خدا</a:t>
            </a:r>
            <a:endParaRPr lang="en-US" sz="3600" dirty="0">
              <a:cs typeface="B Nazanin" panose="00000400000000000000" pitchFamily="2" charset="-78"/>
            </a:endParaRPr>
          </a:p>
        </p:txBody>
      </p:sp>
      <p:sp>
        <p:nvSpPr>
          <p:cNvPr id="3" name="Subtitle 2"/>
          <p:cNvSpPr>
            <a:spLocks noGrp="1"/>
          </p:cNvSpPr>
          <p:nvPr>
            <p:ph type="subTitle" idx="1"/>
          </p:nvPr>
        </p:nvSpPr>
        <p:spPr>
          <a:xfrm>
            <a:off x="4320555" y="3212976"/>
            <a:ext cx="5472609" cy="792088"/>
          </a:xfrm>
          <a:solidFill>
            <a:schemeClr val="bg1"/>
          </a:solidFill>
        </p:spPr>
        <p:txBody>
          <a:bodyPr/>
          <a:lstStyle/>
          <a:p>
            <a:r>
              <a:rPr lang="fa-IR" dirty="0">
                <a:solidFill>
                  <a:schemeClr val="tx1"/>
                </a:solidFill>
                <a:cs typeface="B Farnaz" panose="00000400000000000000" pitchFamily="2" charset="-78"/>
              </a:rPr>
              <a:t>تبعات اقتصادی سالمندی جمعیت</a:t>
            </a:r>
            <a:endParaRPr lang="en-US" dirty="0">
              <a:solidFill>
                <a:schemeClr val="tx1"/>
              </a:solidFill>
              <a:cs typeface="B Farnaz" panose="00000400000000000000" pitchFamily="2" charset="-78"/>
            </a:endParaRPr>
          </a:p>
        </p:txBody>
      </p:sp>
      <p:sp>
        <p:nvSpPr>
          <p:cNvPr id="4" name="TextBox 3"/>
          <p:cNvSpPr txBox="1"/>
          <p:nvPr/>
        </p:nvSpPr>
        <p:spPr>
          <a:xfrm>
            <a:off x="4536579" y="4941168"/>
            <a:ext cx="5040560" cy="338554"/>
          </a:xfrm>
          <a:prstGeom prst="rect">
            <a:avLst/>
          </a:prstGeom>
          <a:noFill/>
        </p:spPr>
        <p:txBody>
          <a:bodyPr wrap="square" rtlCol="0">
            <a:spAutoFit/>
          </a:bodyPr>
          <a:lstStyle/>
          <a:p>
            <a:pPr algn="ctr"/>
            <a:endParaRPr lang="en-US" sz="1600" b="1" dirty="0">
              <a:cs typeface="B Nazanin" panose="00000400000000000000" pitchFamily="2" charset="-78"/>
            </a:endParaRPr>
          </a:p>
        </p:txBody>
      </p:sp>
      <p:sp>
        <p:nvSpPr>
          <p:cNvPr id="6" name="Rounded Rectangle 5"/>
          <p:cNvSpPr/>
          <p:nvPr/>
        </p:nvSpPr>
        <p:spPr>
          <a:xfrm>
            <a:off x="4320555" y="2924944"/>
            <a:ext cx="5544616" cy="1296144"/>
          </a:xfrm>
          <a:prstGeom prst="roundRect">
            <a:avLst>
              <a:gd name="adj" fmla="val 1970"/>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41348045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2ED96653-D125-4FA8-9C4B-A4F1F6CCB84B}"/>
              </a:ext>
            </a:extLst>
          </p:cNvPr>
          <p:cNvGrpSpPr/>
          <p:nvPr/>
        </p:nvGrpSpPr>
        <p:grpSpPr>
          <a:xfrm>
            <a:off x="1546751" y="911811"/>
            <a:ext cx="8979394" cy="6050238"/>
            <a:chOff x="10990" y="1416965"/>
            <a:chExt cx="7094099" cy="5185171"/>
          </a:xfrm>
          <a:effectLst>
            <a:outerShdw blurRad="76200" dir="13500000" sy="23000" kx="1200000" algn="br" rotWithShape="0">
              <a:prstClr val="black">
                <a:alpha val="20000"/>
              </a:prstClr>
            </a:outerShdw>
          </a:effectLst>
        </p:grpSpPr>
        <p:pic>
          <p:nvPicPr>
            <p:cNvPr id="14" name="Picture 13">
              <a:extLst>
                <a:ext uri="{FF2B5EF4-FFF2-40B4-BE49-F238E27FC236}">
                  <a16:creationId xmlns:a16="http://schemas.microsoft.com/office/drawing/2014/main" id="{6A4ADD38-07D1-45E8-96C4-C90B843E8B3D}"/>
                </a:ext>
              </a:extLst>
            </p:cNvPr>
            <p:cNvPicPr>
              <a:picLocks noChangeAspect="1"/>
            </p:cNvPicPr>
            <p:nvPr/>
          </p:nvPicPr>
          <p:blipFill rotWithShape="1">
            <a:blip r:embed="rId2"/>
            <a:srcRect t="17930"/>
            <a:stretch/>
          </p:blipFill>
          <p:spPr>
            <a:xfrm>
              <a:off x="541382" y="1602296"/>
              <a:ext cx="5981185" cy="4378541"/>
            </a:xfrm>
            <a:prstGeom prst="rect">
              <a:avLst/>
            </a:prstGeom>
          </p:spPr>
        </p:pic>
        <p:pic>
          <p:nvPicPr>
            <p:cNvPr id="13" name="Picture 12">
              <a:extLst>
                <a:ext uri="{FF2B5EF4-FFF2-40B4-BE49-F238E27FC236}">
                  <a16:creationId xmlns:a16="http://schemas.microsoft.com/office/drawing/2014/main" id="{5FF4A584-56E2-425E-BC09-1823848BBD2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990" y="1416965"/>
              <a:ext cx="7094099" cy="5185171"/>
            </a:xfrm>
            <a:prstGeom prst="rect">
              <a:avLst/>
            </a:prstGeom>
          </p:spPr>
        </p:pic>
      </p:grpSp>
      <p:grpSp>
        <p:nvGrpSpPr>
          <p:cNvPr id="3" name="Group 2">
            <a:extLst>
              <a:ext uri="{FF2B5EF4-FFF2-40B4-BE49-F238E27FC236}">
                <a16:creationId xmlns:a16="http://schemas.microsoft.com/office/drawing/2014/main" id="{49E007FC-3715-4604-B63D-FEB5364888E9}"/>
              </a:ext>
            </a:extLst>
          </p:cNvPr>
          <p:cNvGrpSpPr/>
          <p:nvPr/>
        </p:nvGrpSpPr>
        <p:grpSpPr>
          <a:xfrm>
            <a:off x="2060946" y="312312"/>
            <a:ext cx="5797697" cy="766714"/>
            <a:chOff x="5872870" y="3645895"/>
            <a:chExt cx="6544138" cy="766714"/>
          </a:xfrm>
        </p:grpSpPr>
        <p:sp>
          <p:nvSpPr>
            <p:cNvPr id="16" name="Rectangle 15">
              <a:extLst>
                <a:ext uri="{FF2B5EF4-FFF2-40B4-BE49-F238E27FC236}">
                  <a16:creationId xmlns:a16="http://schemas.microsoft.com/office/drawing/2014/main" id="{F20C2BDF-2009-41EA-B631-4EE751D51BBC}"/>
                </a:ext>
              </a:extLst>
            </p:cNvPr>
            <p:cNvSpPr/>
            <p:nvPr/>
          </p:nvSpPr>
          <p:spPr>
            <a:xfrm>
              <a:off x="6021521" y="3645895"/>
              <a:ext cx="6395487" cy="518144"/>
            </a:xfrm>
            <a:prstGeom prst="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15" name="Rectangle 14">
              <a:extLst>
                <a:ext uri="{FF2B5EF4-FFF2-40B4-BE49-F238E27FC236}">
                  <a16:creationId xmlns:a16="http://schemas.microsoft.com/office/drawing/2014/main" id="{80587E65-6CF7-4E19-88CE-AFF95E774CFF}"/>
                </a:ext>
              </a:extLst>
            </p:cNvPr>
            <p:cNvSpPr/>
            <p:nvPr/>
          </p:nvSpPr>
          <p:spPr>
            <a:xfrm>
              <a:off x="6021521" y="4181205"/>
              <a:ext cx="6395487" cy="2314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19" name="Rectangle 18">
              <a:extLst>
                <a:ext uri="{FF2B5EF4-FFF2-40B4-BE49-F238E27FC236}">
                  <a16:creationId xmlns:a16="http://schemas.microsoft.com/office/drawing/2014/main" id="{E153AD13-77ED-4881-B528-1981F70DC3A5}"/>
                </a:ext>
              </a:extLst>
            </p:cNvPr>
            <p:cNvSpPr/>
            <p:nvPr/>
          </p:nvSpPr>
          <p:spPr>
            <a:xfrm>
              <a:off x="5872870" y="3680886"/>
              <a:ext cx="6460470" cy="584775"/>
            </a:xfrm>
            <a:prstGeom prst="rect">
              <a:avLst/>
            </a:prstGeom>
          </p:spPr>
          <p:txBody>
            <a:bodyPr wrap="square">
              <a:spAutoFit/>
            </a:bodyPr>
            <a:lstStyle/>
            <a:p>
              <a:pPr algn="ctr" rtl="1"/>
              <a:r>
                <a:rPr lang="fa-IR" sz="3200" b="1" dirty="0">
                  <a:solidFill>
                    <a:schemeClr val="accent5">
                      <a:lumMod val="75000"/>
                    </a:schemeClr>
                  </a:solidFill>
                  <a:cs typeface="B Roya" panose="00000400000000000000" pitchFamily="2" charset="-78"/>
                </a:rPr>
                <a:t>کاهش قابل توجه تعداد جوانان و کودکان</a:t>
              </a:r>
            </a:p>
          </p:txBody>
        </p:sp>
      </p:grpSp>
    </p:spTree>
    <p:extLst>
      <p:ext uri="{BB962C8B-B14F-4D97-AF65-F5344CB8AC3E}">
        <p14:creationId xmlns:p14="http://schemas.microsoft.com/office/powerpoint/2010/main" val="22671225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C32A2F94-CCD3-429A-AE33-FC6FFA6092A7}"/>
              </a:ext>
            </a:extLst>
          </p:cNvPr>
          <p:cNvGrpSpPr/>
          <p:nvPr/>
        </p:nvGrpSpPr>
        <p:grpSpPr>
          <a:xfrm>
            <a:off x="1296219" y="798254"/>
            <a:ext cx="9141017" cy="6159138"/>
            <a:chOff x="-100070" y="2451169"/>
            <a:chExt cx="6571680" cy="3922879"/>
          </a:xfrm>
          <a:effectLst>
            <a:outerShdw blurRad="76200" dir="13500000" sy="23000" kx="1200000" algn="br" rotWithShape="0">
              <a:prstClr val="black">
                <a:alpha val="20000"/>
              </a:prstClr>
            </a:outerShdw>
          </a:effectLst>
        </p:grpSpPr>
        <p:pic>
          <p:nvPicPr>
            <p:cNvPr id="17" name="Picture 16">
              <a:extLst>
                <a:ext uri="{FF2B5EF4-FFF2-40B4-BE49-F238E27FC236}">
                  <a16:creationId xmlns:a16="http://schemas.microsoft.com/office/drawing/2014/main" id="{46DDA680-CAE0-416D-9CF7-C1A380502483}"/>
                </a:ext>
              </a:extLst>
            </p:cNvPr>
            <p:cNvPicPr>
              <a:picLocks noChangeAspect="1"/>
            </p:cNvPicPr>
            <p:nvPr/>
          </p:nvPicPr>
          <p:blipFill rotWithShape="1">
            <a:blip r:embed="rId2"/>
            <a:srcRect t="21337" b="10510"/>
            <a:stretch/>
          </p:blipFill>
          <p:spPr>
            <a:xfrm>
              <a:off x="375531" y="2583809"/>
              <a:ext cx="5645990" cy="3342628"/>
            </a:xfrm>
            <a:prstGeom prst="rect">
              <a:avLst/>
            </a:prstGeom>
          </p:spPr>
        </p:pic>
        <p:pic>
          <p:nvPicPr>
            <p:cNvPr id="13" name="Picture 12">
              <a:extLst>
                <a:ext uri="{FF2B5EF4-FFF2-40B4-BE49-F238E27FC236}">
                  <a16:creationId xmlns:a16="http://schemas.microsoft.com/office/drawing/2014/main" id="{5FF4A584-56E2-425E-BC09-1823848BBD2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070" y="2451169"/>
              <a:ext cx="6571680" cy="3922879"/>
            </a:xfrm>
            <a:prstGeom prst="rect">
              <a:avLst/>
            </a:prstGeom>
          </p:spPr>
        </p:pic>
      </p:grpSp>
      <p:grpSp>
        <p:nvGrpSpPr>
          <p:cNvPr id="2" name="Group 1">
            <a:extLst>
              <a:ext uri="{FF2B5EF4-FFF2-40B4-BE49-F238E27FC236}">
                <a16:creationId xmlns:a16="http://schemas.microsoft.com/office/drawing/2014/main" id="{94AC6375-AF88-43B3-967B-33091C71D1BA}"/>
              </a:ext>
            </a:extLst>
          </p:cNvPr>
          <p:cNvGrpSpPr/>
          <p:nvPr/>
        </p:nvGrpSpPr>
        <p:grpSpPr>
          <a:xfrm>
            <a:off x="1830988" y="184405"/>
            <a:ext cx="5797697" cy="766714"/>
            <a:chOff x="5872870" y="3645895"/>
            <a:chExt cx="6544138" cy="766714"/>
          </a:xfrm>
        </p:grpSpPr>
        <p:sp>
          <p:nvSpPr>
            <p:cNvPr id="16" name="Rectangle 15">
              <a:extLst>
                <a:ext uri="{FF2B5EF4-FFF2-40B4-BE49-F238E27FC236}">
                  <a16:creationId xmlns:a16="http://schemas.microsoft.com/office/drawing/2014/main" id="{F20C2BDF-2009-41EA-B631-4EE751D51BBC}"/>
                </a:ext>
              </a:extLst>
            </p:cNvPr>
            <p:cNvSpPr/>
            <p:nvPr/>
          </p:nvSpPr>
          <p:spPr>
            <a:xfrm>
              <a:off x="6021521" y="3645895"/>
              <a:ext cx="6395487" cy="518144"/>
            </a:xfrm>
            <a:prstGeom prst="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15" name="Rectangle 14">
              <a:extLst>
                <a:ext uri="{FF2B5EF4-FFF2-40B4-BE49-F238E27FC236}">
                  <a16:creationId xmlns:a16="http://schemas.microsoft.com/office/drawing/2014/main" id="{80587E65-6CF7-4E19-88CE-AFF95E774CFF}"/>
                </a:ext>
              </a:extLst>
            </p:cNvPr>
            <p:cNvSpPr/>
            <p:nvPr/>
          </p:nvSpPr>
          <p:spPr>
            <a:xfrm>
              <a:off x="6021521" y="4181205"/>
              <a:ext cx="6395487" cy="2314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19" name="Rectangle 18">
              <a:extLst>
                <a:ext uri="{FF2B5EF4-FFF2-40B4-BE49-F238E27FC236}">
                  <a16:creationId xmlns:a16="http://schemas.microsoft.com/office/drawing/2014/main" id="{E153AD13-77ED-4881-B528-1981F70DC3A5}"/>
                </a:ext>
              </a:extLst>
            </p:cNvPr>
            <p:cNvSpPr/>
            <p:nvPr/>
          </p:nvSpPr>
          <p:spPr>
            <a:xfrm>
              <a:off x="5872870" y="3680886"/>
              <a:ext cx="6460470" cy="523220"/>
            </a:xfrm>
            <a:prstGeom prst="rect">
              <a:avLst/>
            </a:prstGeom>
          </p:spPr>
          <p:txBody>
            <a:bodyPr wrap="square">
              <a:spAutoFit/>
            </a:bodyPr>
            <a:lstStyle/>
            <a:p>
              <a:pPr algn="ctr" rtl="1"/>
              <a:r>
                <a:rPr lang="fa-IR" sz="2800" b="1" dirty="0">
                  <a:solidFill>
                    <a:schemeClr val="accent5">
                      <a:lumMod val="75000"/>
                    </a:schemeClr>
                  </a:solidFill>
                  <a:cs typeface="B Roya" panose="00000400000000000000" pitchFamily="2" charset="-78"/>
                </a:rPr>
                <a:t>افزایش قابل توجه تعداد سالمندان</a:t>
              </a:r>
            </a:p>
          </p:txBody>
        </p:sp>
      </p:grpSp>
    </p:spTree>
    <p:extLst>
      <p:ext uri="{BB962C8B-B14F-4D97-AF65-F5344CB8AC3E}">
        <p14:creationId xmlns:p14="http://schemas.microsoft.com/office/powerpoint/2010/main" val="111169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5FF4A584-56E2-425E-BC09-1823848BBD2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52137" y="892013"/>
            <a:ext cx="9141018" cy="6159138"/>
          </a:xfrm>
          <a:prstGeom prst="rect">
            <a:avLst/>
          </a:prstGeom>
        </p:spPr>
      </p:pic>
      <p:grpSp>
        <p:nvGrpSpPr>
          <p:cNvPr id="2" name="Group 1">
            <a:extLst>
              <a:ext uri="{FF2B5EF4-FFF2-40B4-BE49-F238E27FC236}">
                <a16:creationId xmlns:a16="http://schemas.microsoft.com/office/drawing/2014/main" id="{94AC6375-AF88-43B3-967B-33091C71D1BA}"/>
              </a:ext>
            </a:extLst>
          </p:cNvPr>
          <p:cNvGrpSpPr/>
          <p:nvPr/>
        </p:nvGrpSpPr>
        <p:grpSpPr>
          <a:xfrm>
            <a:off x="2073780" y="323257"/>
            <a:ext cx="5797697" cy="766714"/>
            <a:chOff x="5872870" y="3645895"/>
            <a:chExt cx="6544138" cy="766714"/>
          </a:xfrm>
        </p:grpSpPr>
        <p:sp>
          <p:nvSpPr>
            <p:cNvPr id="16" name="Rectangle 15">
              <a:extLst>
                <a:ext uri="{FF2B5EF4-FFF2-40B4-BE49-F238E27FC236}">
                  <a16:creationId xmlns:a16="http://schemas.microsoft.com/office/drawing/2014/main" id="{F20C2BDF-2009-41EA-B631-4EE751D51BBC}"/>
                </a:ext>
              </a:extLst>
            </p:cNvPr>
            <p:cNvSpPr/>
            <p:nvPr/>
          </p:nvSpPr>
          <p:spPr>
            <a:xfrm>
              <a:off x="6021521" y="3645895"/>
              <a:ext cx="6395487" cy="518144"/>
            </a:xfrm>
            <a:prstGeom prst="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15" name="Rectangle 14">
              <a:extLst>
                <a:ext uri="{FF2B5EF4-FFF2-40B4-BE49-F238E27FC236}">
                  <a16:creationId xmlns:a16="http://schemas.microsoft.com/office/drawing/2014/main" id="{80587E65-6CF7-4E19-88CE-AFF95E774CFF}"/>
                </a:ext>
              </a:extLst>
            </p:cNvPr>
            <p:cNvSpPr/>
            <p:nvPr/>
          </p:nvSpPr>
          <p:spPr>
            <a:xfrm>
              <a:off x="6021521" y="4181205"/>
              <a:ext cx="6395487" cy="2314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19" name="Rectangle 18">
              <a:extLst>
                <a:ext uri="{FF2B5EF4-FFF2-40B4-BE49-F238E27FC236}">
                  <a16:creationId xmlns:a16="http://schemas.microsoft.com/office/drawing/2014/main" id="{E153AD13-77ED-4881-B528-1981F70DC3A5}"/>
                </a:ext>
              </a:extLst>
            </p:cNvPr>
            <p:cNvSpPr/>
            <p:nvPr/>
          </p:nvSpPr>
          <p:spPr>
            <a:xfrm>
              <a:off x="5872870" y="3680886"/>
              <a:ext cx="6460470" cy="523220"/>
            </a:xfrm>
            <a:prstGeom prst="rect">
              <a:avLst/>
            </a:prstGeom>
          </p:spPr>
          <p:txBody>
            <a:bodyPr wrap="square">
              <a:spAutoFit/>
            </a:bodyPr>
            <a:lstStyle/>
            <a:p>
              <a:pPr algn="ctr" rtl="1"/>
              <a:r>
                <a:rPr lang="fa-IR" sz="2800" b="1" dirty="0">
                  <a:solidFill>
                    <a:schemeClr val="accent5">
                      <a:lumMod val="75000"/>
                    </a:schemeClr>
                  </a:solidFill>
                  <a:cs typeface="B Roya" panose="00000400000000000000" pitchFamily="2" charset="-78"/>
                </a:rPr>
                <a:t>افزایش قابل توجه تعداد سالمندان</a:t>
              </a:r>
            </a:p>
          </p:txBody>
        </p:sp>
      </p:grpSp>
      <p:pic>
        <p:nvPicPr>
          <p:cNvPr id="18" name="Picture 17"/>
          <p:cNvPicPr>
            <a:picLocks noChangeAspect="1"/>
          </p:cNvPicPr>
          <p:nvPr/>
        </p:nvPicPr>
        <p:blipFill rotWithShape="1">
          <a:blip r:embed="rId3"/>
          <a:srcRect b="11803"/>
          <a:stretch/>
        </p:blipFill>
        <p:spPr>
          <a:xfrm>
            <a:off x="2304331" y="1197983"/>
            <a:ext cx="7636630" cy="5116831"/>
          </a:xfrm>
          <a:prstGeom prst="rect">
            <a:avLst/>
          </a:prstGeom>
        </p:spPr>
      </p:pic>
    </p:spTree>
    <p:extLst>
      <p:ext uri="{BB962C8B-B14F-4D97-AF65-F5344CB8AC3E}">
        <p14:creationId xmlns:p14="http://schemas.microsoft.com/office/powerpoint/2010/main" val="42372848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5FF4A584-56E2-425E-BC09-1823848BBD2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52137" y="892013"/>
            <a:ext cx="9141018" cy="6159138"/>
          </a:xfrm>
          <a:prstGeom prst="rect">
            <a:avLst/>
          </a:prstGeom>
        </p:spPr>
      </p:pic>
      <p:grpSp>
        <p:nvGrpSpPr>
          <p:cNvPr id="2" name="Group 1">
            <a:extLst>
              <a:ext uri="{FF2B5EF4-FFF2-40B4-BE49-F238E27FC236}">
                <a16:creationId xmlns:a16="http://schemas.microsoft.com/office/drawing/2014/main" id="{94AC6375-AF88-43B3-967B-33091C71D1BA}"/>
              </a:ext>
            </a:extLst>
          </p:cNvPr>
          <p:cNvGrpSpPr/>
          <p:nvPr/>
        </p:nvGrpSpPr>
        <p:grpSpPr>
          <a:xfrm>
            <a:off x="2073780" y="323257"/>
            <a:ext cx="5797697" cy="766714"/>
            <a:chOff x="5872870" y="3645895"/>
            <a:chExt cx="6544138" cy="766714"/>
          </a:xfrm>
        </p:grpSpPr>
        <p:sp>
          <p:nvSpPr>
            <p:cNvPr id="16" name="Rectangle 15">
              <a:extLst>
                <a:ext uri="{FF2B5EF4-FFF2-40B4-BE49-F238E27FC236}">
                  <a16:creationId xmlns:a16="http://schemas.microsoft.com/office/drawing/2014/main" id="{F20C2BDF-2009-41EA-B631-4EE751D51BBC}"/>
                </a:ext>
              </a:extLst>
            </p:cNvPr>
            <p:cNvSpPr/>
            <p:nvPr/>
          </p:nvSpPr>
          <p:spPr>
            <a:xfrm>
              <a:off x="6021521" y="3645895"/>
              <a:ext cx="6395487" cy="518144"/>
            </a:xfrm>
            <a:prstGeom prst="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15" name="Rectangle 14">
              <a:extLst>
                <a:ext uri="{FF2B5EF4-FFF2-40B4-BE49-F238E27FC236}">
                  <a16:creationId xmlns:a16="http://schemas.microsoft.com/office/drawing/2014/main" id="{80587E65-6CF7-4E19-88CE-AFF95E774CFF}"/>
                </a:ext>
              </a:extLst>
            </p:cNvPr>
            <p:cNvSpPr/>
            <p:nvPr/>
          </p:nvSpPr>
          <p:spPr>
            <a:xfrm>
              <a:off x="6021521" y="4181205"/>
              <a:ext cx="6395487" cy="2314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19" name="Rectangle 18">
              <a:extLst>
                <a:ext uri="{FF2B5EF4-FFF2-40B4-BE49-F238E27FC236}">
                  <a16:creationId xmlns:a16="http://schemas.microsoft.com/office/drawing/2014/main" id="{E153AD13-77ED-4881-B528-1981F70DC3A5}"/>
                </a:ext>
              </a:extLst>
            </p:cNvPr>
            <p:cNvSpPr/>
            <p:nvPr/>
          </p:nvSpPr>
          <p:spPr>
            <a:xfrm>
              <a:off x="5872870" y="3680886"/>
              <a:ext cx="6460470" cy="523220"/>
            </a:xfrm>
            <a:prstGeom prst="rect">
              <a:avLst/>
            </a:prstGeom>
          </p:spPr>
          <p:txBody>
            <a:bodyPr wrap="square">
              <a:spAutoFit/>
            </a:bodyPr>
            <a:lstStyle/>
            <a:p>
              <a:pPr algn="ctr" rtl="1"/>
              <a:r>
                <a:rPr lang="fa-IR" sz="2800" b="1" dirty="0">
                  <a:solidFill>
                    <a:schemeClr val="accent5">
                      <a:lumMod val="75000"/>
                    </a:schemeClr>
                  </a:solidFill>
                  <a:cs typeface="B Roya" panose="00000400000000000000" pitchFamily="2" charset="-78"/>
                </a:rPr>
                <a:t>ساختار جمعیتی ایران</a:t>
              </a:r>
            </a:p>
          </p:txBody>
        </p:sp>
      </p:grpSp>
      <p:pic>
        <p:nvPicPr>
          <p:cNvPr id="1026"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t="1990"/>
          <a:stretch/>
        </p:blipFill>
        <p:spPr bwMode="auto">
          <a:xfrm>
            <a:off x="2304331" y="1196752"/>
            <a:ext cx="7632847" cy="51155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TextBox 2"/>
          <p:cNvSpPr txBox="1"/>
          <p:nvPr/>
        </p:nvSpPr>
        <p:spPr>
          <a:xfrm>
            <a:off x="2227154" y="749240"/>
            <a:ext cx="7371664" cy="369332"/>
          </a:xfrm>
          <a:prstGeom prst="rect">
            <a:avLst/>
          </a:prstGeom>
          <a:noFill/>
        </p:spPr>
        <p:txBody>
          <a:bodyPr wrap="square" rtlCol="0">
            <a:spAutoFit/>
          </a:bodyPr>
          <a:lstStyle/>
          <a:p>
            <a:r>
              <a:rPr lang="en-US" dirty="0"/>
              <a:t>Age Structure of the Population at a Glance 1980-2030</a:t>
            </a:r>
          </a:p>
        </p:txBody>
      </p:sp>
      <p:sp>
        <p:nvSpPr>
          <p:cNvPr id="4" name="TextBox 3"/>
          <p:cNvSpPr txBox="1"/>
          <p:nvPr/>
        </p:nvSpPr>
        <p:spPr>
          <a:xfrm>
            <a:off x="276225" y="5142721"/>
            <a:ext cx="1668066" cy="1169551"/>
          </a:xfrm>
          <a:prstGeom prst="rect">
            <a:avLst/>
          </a:prstGeom>
          <a:noFill/>
        </p:spPr>
        <p:txBody>
          <a:bodyPr wrap="square" rtlCol="0">
            <a:spAutoFit/>
          </a:bodyPr>
          <a:lstStyle/>
          <a:p>
            <a:r>
              <a:rPr lang="en-US" sz="1400" dirty="0"/>
              <a:t>Source: </a:t>
            </a:r>
            <a:r>
              <a:rPr lang="en-US" sz="1400" dirty="0" err="1"/>
              <a:t>Euromonitor</a:t>
            </a:r>
            <a:r>
              <a:rPr lang="en-US" sz="1400" dirty="0"/>
              <a:t> International from national statistics/UN</a:t>
            </a:r>
          </a:p>
        </p:txBody>
      </p:sp>
    </p:spTree>
    <p:extLst>
      <p:ext uri="{BB962C8B-B14F-4D97-AF65-F5344CB8AC3E}">
        <p14:creationId xmlns:p14="http://schemas.microsoft.com/office/powerpoint/2010/main" val="42005251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3700" r="6719" b="4262"/>
          <a:stretch/>
        </p:blipFill>
        <p:spPr bwMode="auto">
          <a:xfrm>
            <a:off x="1008187" y="1196752"/>
            <a:ext cx="8838055" cy="566124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Left Arrow 4"/>
          <p:cNvSpPr/>
          <p:nvPr/>
        </p:nvSpPr>
        <p:spPr>
          <a:xfrm>
            <a:off x="1152203" y="6309320"/>
            <a:ext cx="4464496" cy="576064"/>
          </a:xfrm>
          <a:prstGeom prst="leftArrow">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ounded Rectangle 2"/>
          <p:cNvSpPr/>
          <p:nvPr/>
        </p:nvSpPr>
        <p:spPr>
          <a:xfrm>
            <a:off x="2088307" y="447144"/>
            <a:ext cx="6696744" cy="60559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p:cNvSpPr txBox="1"/>
          <p:nvPr/>
        </p:nvSpPr>
        <p:spPr>
          <a:xfrm>
            <a:off x="1728267" y="487036"/>
            <a:ext cx="7416824" cy="523220"/>
          </a:xfrm>
          <a:prstGeom prst="rect">
            <a:avLst/>
          </a:prstGeom>
          <a:noFill/>
        </p:spPr>
        <p:txBody>
          <a:bodyPr wrap="square" rtlCol="0">
            <a:spAutoFit/>
          </a:bodyPr>
          <a:lstStyle/>
          <a:p>
            <a:pPr algn="ctr" rtl="1"/>
            <a:r>
              <a:rPr lang="fa-IR" sz="2800" b="1" dirty="0">
                <a:cs typeface="B Nazanin" panose="00000400000000000000" pitchFamily="2" charset="-78"/>
              </a:rPr>
              <a:t>سهم گروه های مختلف سنی از سال 1335 تا 1395</a:t>
            </a:r>
            <a:endParaRPr lang="en-US" sz="2800" b="1" dirty="0">
              <a:cs typeface="B Nazanin" panose="00000400000000000000" pitchFamily="2" charset="-78"/>
            </a:endParaRPr>
          </a:p>
        </p:txBody>
      </p:sp>
    </p:spTree>
    <p:extLst>
      <p:ext uri="{BB962C8B-B14F-4D97-AF65-F5344CB8AC3E}">
        <p14:creationId xmlns:p14="http://schemas.microsoft.com/office/powerpoint/2010/main" val="34765551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ircle(in)">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b="25850"/>
          <a:stretch/>
        </p:blipFill>
        <p:spPr bwMode="auto">
          <a:xfrm>
            <a:off x="288107" y="188640"/>
            <a:ext cx="8178283" cy="626469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Rounded Rectangle 3"/>
          <p:cNvSpPr/>
          <p:nvPr/>
        </p:nvSpPr>
        <p:spPr>
          <a:xfrm>
            <a:off x="8701034" y="2276873"/>
            <a:ext cx="1884217" cy="1656184"/>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p:cNvSpPr txBox="1"/>
          <p:nvPr/>
        </p:nvSpPr>
        <p:spPr>
          <a:xfrm>
            <a:off x="8701034" y="2412465"/>
            <a:ext cx="1800200" cy="1384995"/>
          </a:xfrm>
          <a:prstGeom prst="rect">
            <a:avLst/>
          </a:prstGeom>
          <a:noFill/>
        </p:spPr>
        <p:txBody>
          <a:bodyPr wrap="square" rtlCol="0">
            <a:spAutoFit/>
          </a:bodyPr>
          <a:lstStyle/>
          <a:p>
            <a:pPr algn="ctr" rtl="1"/>
            <a:r>
              <a:rPr lang="fa-IR" sz="2800" b="1" dirty="0">
                <a:cs typeface="B Nazanin" panose="00000400000000000000" pitchFamily="2" charset="-78"/>
              </a:rPr>
              <a:t>میزان جوانی جمعیت کشور</a:t>
            </a:r>
            <a:endParaRPr lang="en-US" sz="2800" b="1" dirty="0">
              <a:cs typeface="B Nazanin" panose="00000400000000000000" pitchFamily="2" charset="-78"/>
            </a:endParaRPr>
          </a:p>
        </p:txBody>
      </p:sp>
      <p:sp>
        <p:nvSpPr>
          <p:cNvPr id="3" name="Down Arrow 2"/>
          <p:cNvSpPr/>
          <p:nvPr/>
        </p:nvSpPr>
        <p:spPr>
          <a:xfrm>
            <a:off x="5112643" y="2636912"/>
            <a:ext cx="1008112" cy="2304256"/>
          </a:xfrm>
          <a:prstGeom prst="downArrow">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1139638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5304" r="7086"/>
          <a:stretch/>
        </p:blipFill>
        <p:spPr bwMode="auto">
          <a:xfrm>
            <a:off x="288107" y="188640"/>
            <a:ext cx="7759700" cy="64142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Rounded Rectangle 3"/>
          <p:cNvSpPr/>
          <p:nvPr/>
        </p:nvSpPr>
        <p:spPr>
          <a:xfrm>
            <a:off x="8497019" y="2276875"/>
            <a:ext cx="1884217" cy="1656184"/>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p:cNvSpPr txBox="1"/>
          <p:nvPr/>
        </p:nvSpPr>
        <p:spPr>
          <a:xfrm>
            <a:off x="8497018" y="2627913"/>
            <a:ext cx="1884217" cy="954107"/>
          </a:xfrm>
          <a:prstGeom prst="rect">
            <a:avLst/>
          </a:prstGeom>
          <a:noFill/>
        </p:spPr>
        <p:txBody>
          <a:bodyPr wrap="square" rtlCol="0">
            <a:spAutoFit/>
          </a:bodyPr>
          <a:lstStyle/>
          <a:p>
            <a:pPr algn="ctr" rtl="1"/>
            <a:r>
              <a:rPr lang="fa-IR" sz="2800" b="1" dirty="0">
                <a:cs typeface="B Nazanin" panose="00000400000000000000" pitchFamily="2" charset="-78"/>
              </a:rPr>
              <a:t>میانگین سنی جمعیت کشور</a:t>
            </a:r>
            <a:endParaRPr lang="en-US" sz="2800" b="1" dirty="0">
              <a:cs typeface="B Nazanin" panose="00000400000000000000" pitchFamily="2" charset="-78"/>
            </a:endParaRPr>
          </a:p>
        </p:txBody>
      </p:sp>
      <p:cxnSp>
        <p:nvCxnSpPr>
          <p:cNvPr id="6" name="Straight Arrow Connector 5"/>
          <p:cNvCxnSpPr/>
          <p:nvPr/>
        </p:nvCxnSpPr>
        <p:spPr>
          <a:xfrm flipV="1">
            <a:off x="3888507" y="692696"/>
            <a:ext cx="3168352" cy="864096"/>
          </a:xfrm>
          <a:prstGeom prst="straightConnector1">
            <a:avLst/>
          </a:prstGeom>
          <a:ln w="76200">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98837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p:cNvSpPr>
            <a:spLocks noGrp="1"/>
          </p:cNvSpPr>
          <p:nvPr>
            <p:ph type="title"/>
          </p:nvPr>
        </p:nvSpPr>
        <p:spPr/>
        <p:txBody>
          <a:bodyPr/>
          <a:lstStyle/>
          <a:p>
            <a:endParaRPr lang="fa-IR"/>
          </a:p>
        </p:txBody>
      </p:sp>
      <p:pic>
        <p:nvPicPr>
          <p:cNvPr id="3" name="Picture 2"/>
          <p:cNvPicPr/>
          <p:nvPr/>
        </p:nvPicPr>
        <p:blipFill rotWithShape="1">
          <a:blip r:embed="rId2"/>
          <a:srcRect l="14647" t="31958" r="20450" b="13651"/>
          <a:stretch/>
        </p:blipFill>
        <p:spPr>
          <a:xfrm>
            <a:off x="180376" y="72075"/>
            <a:ext cx="5402794" cy="2852869"/>
          </a:xfrm>
          <a:prstGeom prst="rect">
            <a:avLst/>
          </a:prstGeom>
        </p:spPr>
      </p:pic>
      <p:pic>
        <p:nvPicPr>
          <p:cNvPr id="4" name="Picture 3"/>
          <p:cNvPicPr/>
          <p:nvPr/>
        </p:nvPicPr>
        <p:blipFill rotWithShape="1">
          <a:blip r:embed="rId3"/>
          <a:srcRect l="13975" t="21164" r="20988" b="9206"/>
          <a:stretch/>
        </p:blipFill>
        <p:spPr>
          <a:xfrm>
            <a:off x="144091" y="2935627"/>
            <a:ext cx="5475365" cy="3589717"/>
          </a:xfrm>
          <a:prstGeom prst="rect">
            <a:avLst/>
          </a:prstGeom>
        </p:spPr>
      </p:pic>
      <p:sp>
        <p:nvSpPr>
          <p:cNvPr id="5" name="TextBox 4"/>
          <p:cNvSpPr txBox="1"/>
          <p:nvPr/>
        </p:nvSpPr>
        <p:spPr>
          <a:xfrm>
            <a:off x="5904731" y="1334615"/>
            <a:ext cx="3960440" cy="584775"/>
          </a:xfrm>
          <a:prstGeom prst="rect">
            <a:avLst/>
          </a:prstGeom>
          <a:noFill/>
        </p:spPr>
        <p:txBody>
          <a:bodyPr wrap="square" rtlCol="0">
            <a:spAutoFit/>
          </a:bodyPr>
          <a:lstStyle/>
          <a:p>
            <a:pPr algn="r" rtl="1"/>
            <a:r>
              <a:rPr lang="fa-IR" sz="3200" b="1" dirty="0">
                <a:cs typeface="B Nazanin" panose="00000400000000000000" pitchFamily="2" charset="-78"/>
              </a:rPr>
              <a:t>رشد جمعیت سالمندان </a:t>
            </a:r>
            <a:endParaRPr lang="en-US" sz="3200" b="1" dirty="0">
              <a:cs typeface="B Nazanin" panose="00000400000000000000" pitchFamily="2" charset="-78"/>
            </a:endParaRPr>
          </a:p>
        </p:txBody>
      </p:sp>
      <p:sp>
        <p:nvSpPr>
          <p:cNvPr id="6" name="TextBox 5"/>
          <p:cNvSpPr txBox="1"/>
          <p:nvPr/>
        </p:nvSpPr>
        <p:spPr>
          <a:xfrm>
            <a:off x="5912020" y="4186535"/>
            <a:ext cx="3960440" cy="1077218"/>
          </a:xfrm>
          <a:prstGeom prst="rect">
            <a:avLst/>
          </a:prstGeom>
          <a:noFill/>
        </p:spPr>
        <p:txBody>
          <a:bodyPr wrap="square" rtlCol="0">
            <a:spAutoFit/>
          </a:bodyPr>
          <a:lstStyle/>
          <a:p>
            <a:pPr algn="r" rtl="1"/>
            <a:r>
              <a:rPr lang="fa-IR" sz="3200" b="1" dirty="0">
                <a:cs typeface="B Nazanin" panose="00000400000000000000" pitchFamily="2" charset="-78"/>
              </a:rPr>
              <a:t>پیش بینی جمعیت سالمندان در سالهای آینده</a:t>
            </a:r>
            <a:endParaRPr lang="en-US" sz="3200" b="1" dirty="0">
              <a:cs typeface="B Nazanin" panose="00000400000000000000" pitchFamily="2" charset="-78"/>
            </a:endParaRPr>
          </a:p>
        </p:txBody>
      </p:sp>
      <p:sp>
        <p:nvSpPr>
          <p:cNvPr id="7" name="TextBox 6"/>
          <p:cNvSpPr txBox="1"/>
          <p:nvPr/>
        </p:nvSpPr>
        <p:spPr>
          <a:xfrm>
            <a:off x="180377" y="6488541"/>
            <a:ext cx="5330786" cy="369332"/>
          </a:xfrm>
          <a:prstGeom prst="rect">
            <a:avLst/>
          </a:prstGeom>
          <a:noFill/>
        </p:spPr>
        <p:txBody>
          <a:bodyPr wrap="square" rtlCol="0">
            <a:spAutoFit/>
          </a:bodyPr>
          <a:lstStyle/>
          <a:p>
            <a:pPr rtl="1"/>
            <a:r>
              <a:rPr lang="fa-IR" b="1" i="1" dirty="0">
                <a:cs typeface="B Nazanin" panose="00000400000000000000" pitchFamily="2" charset="-78"/>
              </a:rPr>
              <a:t>منبع: درگاه مرکز ملی آمار</a:t>
            </a:r>
            <a:endParaRPr lang="en-US" b="1" i="1" dirty="0">
              <a:cs typeface="B Nazanin" panose="00000400000000000000" pitchFamily="2" charset="-78"/>
            </a:endParaRPr>
          </a:p>
        </p:txBody>
      </p:sp>
    </p:spTree>
    <p:extLst>
      <p:ext uri="{BB962C8B-B14F-4D97-AF65-F5344CB8AC3E}">
        <p14:creationId xmlns:p14="http://schemas.microsoft.com/office/powerpoint/2010/main" val="1311665947"/>
      </p:ext>
    </p:extLst>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4392563" y="1340768"/>
            <a:ext cx="6120679" cy="5324535"/>
          </a:xfrm>
          <a:prstGeom prst="rect">
            <a:avLst/>
          </a:prstGeom>
          <a:noFill/>
        </p:spPr>
        <p:txBody>
          <a:bodyPr wrap="square" rtlCol="0">
            <a:spAutoFit/>
          </a:bodyPr>
          <a:lstStyle/>
          <a:p>
            <a:pPr marL="342900" indent="-342900" algn="just" rtl="1">
              <a:buFont typeface="Wingdings" panose="05000000000000000000" pitchFamily="2" charset="2"/>
              <a:buChar char="§"/>
            </a:pPr>
            <a:r>
              <a:rPr lang="fa-IR" sz="2000" b="1" dirty="0">
                <a:cs typeface="B Nazanin" panose="00000400000000000000" pitchFamily="2" charset="-78"/>
              </a:rPr>
              <a:t>شاخص سالخوردگی : نسبت سالمندان به كودكان (تقسيم جمعيت بالاي 65 سال به جمعيت زیر 15 سال ضرب در 100) </a:t>
            </a:r>
          </a:p>
          <a:p>
            <a:pPr marL="342900" indent="-342900" algn="just" rtl="1">
              <a:buFont typeface="Wingdings" panose="05000000000000000000" pitchFamily="2" charset="2"/>
              <a:buChar char="§"/>
            </a:pPr>
            <a:r>
              <a:rPr lang="fa-IR" sz="2000" b="1" dirty="0">
                <a:cs typeface="B Nazanin" panose="00000400000000000000" pitchFamily="2" charset="-78"/>
              </a:rPr>
              <a:t>از مهمترین معيارهاي مرتبط با سالخوردگی جمعيت است</a:t>
            </a:r>
          </a:p>
          <a:p>
            <a:pPr marL="342900" indent="-342900" algn="just" rtl="1">
              <a:buFont typeface="Wingdings" panose="05000000000000000000" pitchFamily="2" charset="2"/>
              <a:buChar char="§"/>
            </a:pPr>
            <a:r>
              <a:rPr lang="fa-IR" sz="2000" b="1" dirty="0">
                <a:cs typeface="B Nazanin" panose="00000400000000000000" pitchFamily="2" charset="-78"/>
              </a:rPr>
              <a:t>بيشترین حساسيت را به تفاوتها و تغييرات در تركيب سنی دارد </a:t>
            </a:r>
          </a:p>
          <a:p>
            <a:pPr marL="342900" indent="-342900" algn="just" rtl="1">
              <a:buFont typeface="Wingdings" panose="05000000000000000000" pitchFamily="2" charset="2"/>
              <a:buChar char="§"/>
            </a:pPr>
            <a:r>
              <a:rPr lang="fa-IR" sz="2000" b="1" dirty="0">
                <a:cs typeface="B Nazanin" panose="00000400000000000000" pitchFamily="2" charset="-78"/>
              </a:rPr>
              <a:t>تغييرات باروري را به سرعت در خود نشان میدهد </a:t>
            </a:r>
          </a:p>
          <a:p>
            <a:pPr marL="342900" indent="-342900" algn="just" rtl="1">
              <a:buFont typeface="Wingdings" panose="05000000000000000000" pitchFamily="2" charset="2"/>
              <a:buChar char="§"/>
            </a:pPr>
            <a:r>
              <a:rPr lang="fa-IR" sz="2000" b="1" dirty="0">
                <a:cs typeface="B Nazanin" panose="00000400000000000000" pitchFamily="2" charset="-78"/>
              </a:rPr>
              <a:t>جمعيتهاي با رقم كمتر از 15 ، جوان و جمعيتهاي بيش از 30 سال، سالخورده به حساب میآیند. </a:t>
            </a:r>
          </a:p>
          <a:p>
            <a:pPr marL="342900" indent="-342900" algn="just" rtl="1">
              <a:buFont typeface="Wingdings" panose="05000000000000000000" pitchFamily="2" charset="2"/>
              <a:buChar char="§"/>
            </a:pPr>
            <a:r>
              <a:rPr lang="fa-IR" sz="2000" b="1" dirty="0">
                <a:cs typeface="B Nazanin" panose="00000400000000000000" pitchFamily="2" charset="-78"/>
              </a:rPr>
              <a:t>در سطح دنيا در سال 2000 ، شاخص سالخوردگی دو كشور ژاپن و بلغارستان بيش از 100 بوده </a:t>
            </a:r>
          </a:p>
          <a:p>
            <a:pPr marL="342900" indent="-342900" algn="just" rtl="1">
              <a:buFont typeface="Wingdings" panose="05000000000000000000" pitchFamily="2" charset="2"/>
              <a:buChar char="§"/>
            </a:pPr>
            <a:r>
              <a:rPr lang="fa-IR" sz="2000" b="1" dirty="0">
                <a:cs typeface="B Nazanin" panose="00000400000000000000" pitchFamily="2" charset="-78"/>
              </a:rPr>
              <a:t>پيش بينی شده است كه تا سال 2030 ، همه كشورهاي توسعه یافته شاخص بيش از 100 داشته باشند</a:t>
            </a:r>
          </a:p>
          <a:p>
            <a:pPr marL="342900" indent="-342900" algn="just" rtl="1">
              <a:buFont typeface="Wingdings" panose="05000000000000000000" pitchFamily="2" charset="2"/>
              <a:buChar char="§"/>
            </a:pPr>
            <a:r>
              <a:rPr lang="fa-IR" sz="2000" b="1" dirty="0">
                <a:cs typeface="B Nazanin" panose="00000400000000000000" pitchFamily="2" charset="-78"/>
              </a:rPr>
              <a:t>حتی در ژاپن و برخی كشورهاي اروپایی به بالاي 200 میرسد</a:t>
            </a:r>
          </a:p>
          <a:p>
            <a:pPr marL="342900" indent="-342900" algn="just" rtl="1">
              <a:buFont typeface="Wingdings" panose="05000000000000000000" pitchFamily="2" charset="2"/>
              <a:buChar char="§"/>
            </a:pPr>
            <a:r>
              <a:rPr lang="fa-IR" sz="2000" b="1" dirty="0">
                <a:cs typeface="B Nazanin" panose="00000400000000000000" pitchFamily="2" charset="-78"/>
              </a:rPr>
              <a:t>در كشور ما ایران، نيز به بحث سالخوردگی جمعيت بيش از پيش توجه شده است و با توجه به روندهاي آینده، انتظار افزایش داریم</a:t>
            </a:r>
          </a:p>
          <a:p>
            <a:pPr rtl="1"/>
            <a:endParaRPr lang="fa-IR" sz="2000" dirty="0">
              <a:cs typeface="B Nazanin" panose="00000400000000000000" pitchFamily="2" charset="-78"/>
            </a:endParaRPr>
          </a:p>
          <a:p>
            <a:pPr rtl="1"/>
            <a:endParaRPr lang="fa-IR" sz="2000" dirty="0">
              <a:cs typeface="B Nazanin" panose="00000400000000000000" pitchFamily="2" charset="-78"/>
            </a:endParaRPr>
          </a:p>
          <a:p>
            <a:pPr rtl="1"/>
            <a:r>
              <a:rPr lang="fa-IR" sz="2000" dirty="0">
                <a:cs typeface="B Nazanin" panose="00000400000000000000" pitchFamily="2" charset="-78"/>
              </a:rPr>
              <a:t>مطالعه ی ضرغامی 1390</a:t>
            </a:r>
            <a:endParaRPr lang="en-US" sz="2000" dirty="0">
              <a:cs typeface="B Nazanin" panose="00000400000000000000" pitchFamily="2" charset="-78"/>
            </a:endParaRPr>
          </a:p>
        </p:txBody>
      </p:sp>
      <p:sp>
        <p:nvSpPr>
          <p:cNvPr id="5" name="Rounded Rectangle 4"/>
          <p:cNvSpPr/>
          <p:nvPr/>
        </p:nvSpPr>
        <p:spPr>
          <a:xfrm>
            <a:off x="3816499" y="332656"/>
            <a:ext cx="3240360" cy="72008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p:cNvSpPr txBox="1"/>
          <p:nvPr/>
        </p:nvSpPr>
        <p:spPr>
          <a:xfrm>
            <a:off x="3312443" y="404664"/>
            <a:ext cx="4320480" cy="523220"/>
          </a:xfrm>
          <a:prstGeom prst="rect">
            <a:avLst/>
          </a:prstGeom>
          <a:noFill/>
        </p:spPr>
        <p:txBody>
          <a:bodyPr wrap="square" rtlCol="0">
            <a:spAutoFit/>
          </a:bodyPr>
          <a:lstStyle/>
          <a:p>
            <a:pPr algn="ctr"/>
            <a:r>
              <a:rPr lang="fa-IR" sz="2800" b="1" dirty="0">
                <a:cs typeface="B Nazanin" panose="00000400000000000000" pitchFamily="2" charset="-78"/>
              </a:rPr>
              <a:t>شاخص سالخوردگي</a:t>
            </a:r>
          </a:p>
        </p:txBody>
      </p:sp>
      <p:graphicFrame>
        <p:nvGraphicFramePr>
          <p:cNvPr id="7" name="Table 6"/>
          <p:cNvGraphicFramePr>
            <a:graphicFrameLocks noGrp="1"/>
          </p:cNvGraphicFramePr>
          <p:nvPr>
            <p:extLst>
              <p:ext uri="{D42A27DB-BD31-4B8C-83A1-F6EECF244321}">
                <p14:modId xmlns:p14="http://schemas.microsoft.com/office/powerpoint/2010/main" val="2997311820"/>
              </p:ext>
            </p:extLst>
          </p:nvPr>
        </p:nvGraphicFramePr>
        <p:xfrm>
          <a:off x="288107" y="2190239"/>
          <a:ext cx="3960440" cy="3337560"/>
        </p:xfrm>
        <a:graphic>
          <a:graphicData uri="http://schemas.openxmlformats.org/drawingml/2006/table">
            <a:tbl>
              <a:tblPr firstRow="1" bandRow="1">
                <a:tableStyleId>{5C22544A-7EE6-4342-B048-85BDC9FD1C3A}</a:tableStyleId>
              </a:tblPr>
              <a:tblGrid>
                <a:gridCol w="1980220">
                  <a:extLst>
                    <a:ext uri="{9D8B030D-6E8A-4147-A177-3AD203B41FA5}">
                      <a16:colId xmlns:a16="http://schemas.microsoft.com/office/drawing/2014/main" val="20000"/>
                    </a:ext>
                  </a:extLst>
                </a:gridCol>
                <a:gridCol w="1980220">
                  <a:extLst>
                    <a:ext uri="{9D8B030D-6E8A-4147-A177-3AD203B41FA5}">
                      <a16:colId xmlns:a16="http://schemas.microsoft.com/office/drawing/2014/main" val="20001"/>
                    </a:ext>
                  </a:extLst>
                </a:gridCol>
              </a:tblGrid>
              <a:tr h="370840">
                <a:tc>
                  <a:txBody>
                    <a:bodyPr/>
                    <a:lstStyle/>
                    <a:p>
                      <a:pPr algn="ctr"/>
                      <a:r>
                        <a:rPr lang="fa-IR" b="1" dirty="0">
                          <a:cs typeface="B Nazanin" panose="00000400000000000000" pitchFamily="2" charset="-78"/>
                        </a:rPr>
                        <a:t>شاخص سالخوردگی</a:t>
                      </a:r>
                      <a:endParaRPr lang="en-US" b="1" dirty="0">
                        <a:cs typeface="B Nazanin" panose="00000400000000000000" pitchFamily="2" charset="-78"/>
                      </a:endParaRPr>
                    </a:p>
                  </a:txBody>
                  <a:tcPr/>
                </a:tc>
                <a:tc>
                  <a:txBody>
                    <a:bodyPr/>
                    <a:lstStyle/>
                    <a:p>
                      <a:pPr algn="ctr"/>
                      <a:r>
                        <a:rPr lang="fa-IR" b="1" dirty="0">
                          <a:cs typeface="B Nazanin" panose="00000400000000000000" pitchFamily="2" charset="-78"/>
                        </a:rPr>
                        <a:t>سال</a:t>
                      </a:r>
                      <a:endParaRPr lang="en-US" b="1" dirty="0">
                        <a:cs typeface="B Nazanin" panose="00000400000000000000" pitchFamily="2" charset="-78"/>
                      </a:endParaRPr>
                    </a:p>
                  </a:txBody>
                  <a:tcPr/>
                </a:tc>
                <a:extLst>
                  <a:ext uri="{0D108BD9-81ED-4DB2-BD59-A6C34878D82A}">
                    <a16:rowId xmlns:a16="http://schemas.microsoft.com/office/drawing/2014/main" val="10000"/>
                  </a:ext>
                </a:extLst>
              </a:tr>
              <a:tr h="370840">
                <a:tc>
                  <a:txBody>
                    <a:bodyPr/>
                    <a:lstStyle/>
                    <a:p>
                      <a:pPr algn="ctr"/>
                      <a:r>
                        <a:rPr lang="fa-IR" b="1" dirty="0">
                          <a:cs typeface="B Nazanin" panose="00000400000000000000" pitchFamily="2" charset="-78"/>
                        </a:rPr>
                        <a:t>9.4</a:t>
                      </a:r>
                      <a:endParaRPr lang="en-US" b="1" dirty="0">
                        <a:cs typeface="B Nazanin" panose="00000400000000000000" pitchFamily="2" charset="-78"/>
                      </a:endParaRPr>
                    </a:p>
                  </a:txBody>
                  <a:tcPr/>
                </a:tc>
                <a:tc>
                  <a:txBody>
                    <a:bodyPr/>
                    <a:lstStyle/>
                    <a:p>
                      <a:pPr algn="ctr"/>
                      <a:r>
                        <a:rPr lang="fa-IR" b="1" dirty="0">
                          <a:cs typeface="B Nazanin" panose="00000400000000000000" pitchFamily="2" charset="-78"/>
                        </a:rPr>
                        <a:t>1335</a:t>
                      </a:r>
                      <a:endParaRPr lang="en-US" b="1" dirty="0">
                        <a:cs typeface="B Nazanin" panose="00000400000000000000" pitchFamily="2" charset="-78"/>
                      </a:endParaRPr>
                    </a:p>
                  </a:txBody>
                  <a:tcPr/>
                </a:tc>
                <a:extLst>
                  <a:ext uri="{0D108BD9-81ED-4DB2-BD59-A6C34878D82A}">
                    <a16:rowId xmlns:a16="http://schemas.microsoft.com/office/drawing/2014/main" val="10001"/>
                  </a:ext>
                </a:extLst>
              </a:tr>
              <a:tr h="370840">
                <a:tc>
                  <a:txBody>
                    <a:bodyPr/>
                    <a:lstStyle/>
                    <a:p>
                      <a:pPr algn="ctr"/>
                      <a:r>
                        <a:rPr lang="fa-IR" b="1" dirty="0">
                          <a:cs typeface="B Nazanin" panose="00000400000000000000" pitchFamily="2" charset="-78"/>
                        </a:rPr>
                        <a:t>8.37</a:t>
                      </a:r>
                      <a:endParaRPr lang="en-US" b="1" dirty="0">
                        <a:cs typeface="B Nazanin" panose="00000400000000000000" pitchFamily="2" charset="-78"/>
                      </a:endParaRPr>
                    </a:p>
                  </a:txBody>
                  <a:tcPr/>
                </a:tc>
                <a:tc>
                  <a:txBody>
                    <a:bodyPr/>
                    <a:lstStyle/>
                    <a:p>
                      <a:pPr algn="ctr"/>
                      <a:r>
                        <a:rPr lang="fa-IR" b="1" dirty="0">
                          <a:cs typeface="B Nazanin" panose="00000400000000000000" pitchFamily="2" charset="-78"/>
                        </a:rPr>
                        <a:t>1345</a:t>
                      </a:r>
                      <a:endParaRPr lang="en-US" b="1" dirty="0">
                        <a:cs typeface="B Nazanin" panose="00000400000000000000" pitchFamily="2" charset="-78"/>
                      </a:endParaRPr>
                    </a:p>
                  </a:txBody>
                  <a:tcPr/>
                </a:tc>
                <a:extLst>
                  <a:ext uri="{0D108BD9-81ED-4DB2-BD59-A6C34878D82A}">
                    <a16:rowId xmlns:a16="http://schemas.microsoft.com/office/drawing/2014/main" val="10002"/>
                  </a:ext>
                </a:extLst>
              </a:tr>
              <a:tr h="370840">
                <a:tc>
                  <a:txBody>
                    <a:bodyPr/>
                    <a:lstStyle/>
                    <a:p>
                      <a:pPr algn="ctr"/>
                      <a:r>
                        <a:rPr lang="fa-IR" b="1" dirty="0">
                          <a:cs typeface="B Nazanin" panose="00000400000000000000" pitchFamily="2" charset="-78"/>
                        </a:rPr>
                        <a:t>7.9</a:t>
                      </a:r>
                      <a:endParaRPr lang="en-US" b="1" dirty="0">
                        <a:cs typeface="B Nazanin" panose="00000400000000000000" pitchFamily="2" charset="-78"/>
                      </a:endParaRPr>
                    </a:p>
                  </a:txBody>
                  <a:tcPr/>
                </a:tc>
                <a:tc>
                  <a:txBody>
                    <a:bodyPr/>
                    <a:lstStyle/>
                    <a:p>
                      <a:pPr algn="ctr"/>
                      <a:r>
                        <a:rPr lang="fa-IR" b="1" dirty="0">
                          <a:cs typeface="B Nazanin" panose="00000400000000000000" pitchFamily="2" charset="-78"/>
                        </a:rPr>
                        <a:t>1355</a:t>
                      </a:r>
                      <a:endParaRPr lang="en-US" b="1" dirty="0">
                        <a:cs typeface="B Nazanin" panose="00000400000000000000" pitchFamily="2" charset="-78"/>
                      </a:endParaRPr>
                    </a:p>
                  </a:txBody>
                  <a:tcPr/>
                </a:tc>
                <a:extLst>
                  <a:ext uri="{0D108BD9-81ED-4DB2-BD59-A6C34878D82A}">
                    <a16:rowId xmlns:a16="http://schemas.microsoft.com/office/drawing/2014/main" val="10003"/>
                  </a:ext>
                </a:extLst>
              </a:tr>
              <a:tr h="370840">
                <a:tc>
                  <a:txBody>
                    <a:bodyPr/>
                    <a:lstStyle/>
                    <a:p>
                      <a:pPr algn="ctr"/>
                      <a:r>
                        <a:rPr lang="fa-IR" b="1" dirty="0">
                          <a:cs typeface="B Nazanin" panose="00000400000000000000" pitchFamily="2" charset="-78"/>
                        </a:rPr>
                        <a:t>6.68</a:t>
                      </a:r>
                      <a:endParaRPr lang="en-US" b="1" dirty="0">
                        <a:cs typeface="B Nazanin" panose="00000400000000000000" pitchFamily="2" charset="-78"/>
                      </a:endParaRPr>
                    </a:p>
                  </a:txBody>
                  <a:tcPr/>
                </a:tc>
                <a:tc>
                  <a:txBody>
                    <a:bodyPr/>
                    <a:lstStyle/>
                    <a:p>
                      <a:pPr algn="ctr"/>
                      <a:r>
                        <a:rPr lang="fa-IR" b="1" dirty="0">
                          <a:cs typeface="B Nazanin" panose="00000400000000000000" pitchFamily="2" charset="-78"/>
                        </a:rPr>
                        <a:t>1365</a:t>
                      </a:r>
                      <a:endParaRPr lang="en-US" b="1" dirty="0">
                        <a:cs typeface="B Nazanin" panose="00000400000000000000" pitchFamily="2" charset="-78"/>
                      </a:endParaRPr>
                    </a:p>
                  </a:txBody>
                  <a:tcPr/>
                </a:tc>
                <a:extLst>
                  <a:ext uri="{0D108BD9-81ED-4DB2-BD59-A6C34878D82A}">
                    <a16:rowId xmlns:a16="http://schemas.microsoft.com/office/drawing/2014/main" val="10004"/>
                  </a:ext>
                </a:extLst>
              </a:tr>
              <a:tr h="370840">
                <a:tc>
                  <a:txBody>
                    <a:bodyPr/>
                    <a:lstStyle/>
                    <a:p>
                      <a:pPr algn="ctr"/>
                      <a:r>
                        <a:rPr lang="fa-IR" b="1" dirty="0">
                          <a:cs typeface="B Nazanin" panose="00000400000000000000" pitchFamily="2" charset="-78"/>
                        </a:rPr>
                        <a:t>10.94</a:t>
                      </a:r>
                      <a:endParaRPr lang="en-US" b="1" dirty="0">
                        <a:cs typeface="B Nazanin" panose="00000400000000000000" pitchFamily="2" charset="-78"/>
                      </a:endParaRPr>
                    </a:p>
                  </a:txBody>
                  <a:tcPr/>
                </a:tc>
                <a:tc>
                  <a:txBody>
                    <a:bodyPr/>
                    <a:lstStyle/>
                    <a:p>
                      <a:pPr algn="ctr"/>
                      <a:r>
                        <a:rPr lang="fa-IR" b="1" dirty="0">
                          <a:cs typeface="B Nazanin" panose="00000400000000000000" pitchFamily="2" charset="-78"/>
                        </a:rPr>
                        <a:t>1375</a:t>
                      </a:r>
                      <a:endParaRPr lang="en-US" b="1" dirty="0">
                        <a:cs typeface="B Nazanin" panose="00000400000000000000" pitchFamily="2" charset="-78"/>
                      </a:endParaRPr>
                    </a:p>
                  </a:txBody>
                  <a:tcPr/>
                </a:tc>
                <a:extLst>
                  <a:ext uri="{0D108BD9-81ED-4DB2-BD59-A6C34878D82A}">
                    <a16:rowId xmlns:a16="http://schemas.microsoft.com/office/drawing/2014/main" val="10005"/>
                  </a:ext>
                </a:extLst>
              </a:tr>
              <a:tr h="370840">
                <a:tc>
                  <a:txBody>
                    <a:bodyPr/>
                    <a:lstStyle/>
                    <a:p>
                      <a:pPr algn="ctr"/>
                      <a:r>
                        <a:rPr lang="fa-IR" b="1" dirty="0">
                          <a:cs typeface="B Nazanin" panose="00000400000000000000" pitchFamily="2" charset="-78"/>
                        </a:rPr>
                        <a:t>20.68</a:t>
                      </a:r>
                      <a:endParaRPr lang="en-US" b="1" dirty="0">
                        <a:cs typeface="B Nazanin" panose="00000400000000000000" pitchFamily="2" charset="-78"/>
                      </a:endParaRPr>
                    </a:p>
                  </a:txBody>
                  <a:tcPr/>
                </a:tc>
                <a:tc>
                  <a:txBody>
                    <a:bodyPr/>
                    <a:lstStyle/>
                    <a:p>
                      <a:pPr algn="ctr"/>
                      <a:r>
                        <a:rPr lang="fa-IR" b="1" dirty="0">
                          <a:cs typeface="B Nazanin" panose="00000400000000000000" pitchFamily="2" charset="-78"/>
                        </a:rPr>
                        <a:t>1385</a:t>
                      </a:r>
                      <a:endParaRPr lang="en-US" b="1" dirty="0">
                        <a:cs typeface="B Nazanin" panose="00000400000000000000" pitchFamily="2" charset="-78"/>
                      </a:endParaRPr>
                    </a:p>
                  </a:txBody>
                  <a:tcPr/>
                </a:tc>
                <a:extLst>
                  <a:ext uri="{0D108BD9-81ED-4DB2-BD59-A6C34878D82A}">
                    <a16:rowId xmlns:a16="http://schemas.microsoft.com/office/drawing/2014/main" val="10006"/>
                  </a:ext>
                </a:extLst>
              </a:tr>
              <a:tr h="37084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a-IR" b="1" dirty="0">
                          <a:cs typeface="B Nazanin" panose="00000400000000000000" pitchFamily="2" charset="-78"/>
                        </a:rPr>
                        <a:t>24.47</a:t>
                      </a:r>
                      <a:endParaRPr lang="en-US" b="1" dirty="0">
                        <a:cs typeface="B Nazanin" panose="00000400000000000000" pitchFamily="2" charset="-78"/>
                      </a:endParaRPr>
                    </a:p>
                  </a:txBody>
                  <a:tcPr/>
                </a:tc>
                <a:tc>
                  <a:txBody>
                    <a:bodyPr/>
                    <a:lstStyle/>
                    <a:p>
                      <a:pPr algn="ctr"/>
                      <a:r>
                        <a:rPr lang="fa-IR" b="1" dirty="0">
                          <a:cs typeface="B Nazanin" panose="00000400000000000000" pitchFamily="2" charset="-78"/>
                        </a:rPr>
                        <a:t>1390</a:t>
                      </a:r>
                      <a:endParaRPr lang="en-US" b="1" dirty="0">
                        <a:cs typeface="B Nazanin" panose="00000400000000000000" pitchFamily="2" charset="-78"/>
                      </a:endParaRPr>
                    </a:p>
                  </a:txBody>
                  <a:tcPr/>
                </a:tc>
                <a:extLst>
                  <a:ext uri="{0D108BD9-81ED-4DB2-BD59-A6C34878D82A}">
                    <a16:rowId xmlns:a16="http://schemas.microsoft.com/office/drawing/2014/main" val="10007"/>
                  </a:ext>
                </a:extLst>
              </a:tr>
              <a:tr h="370840">
                <a:tc>
                  <a:txBody>
                    <a:bodyPr/>
                    <a:lstStyle/>
                    <a:p>
                      <a:pPr algn="ctr"/>
                      <a:r>
                        <a:rPr lang="fa-IR" b="1" dirty="0">
                          <a:cs typeface="B Nazanin" panose="00000400000000000000" pitchFamily="2" charset="-78"/>
                        </a:rPr>
                        <a:t>25.4</a:t>
                      </a:r>
                      <a:endParaRPr lang="en-US" b="1" dirty="0">
                        <a:cs typeface="B Nazanin" panose="00000400000000000000" pitchFamily="2" charset="-78"/>
                      </a:endParaRPr>
                    </a:p>
                  </a:txBody>
                  <a:tcPr/>
                </a:tc>
                <a:tc>
                  <a:txBody>
                    <a:bodyPr/>
                    <a:lstStyle/>
                    <a:p>
                      <a:pPr algn="ctr"/>
                      <a:r>
                        <a:rPr lang="fa-IR" b="1" dirty="0">
                          <a:cs typeface="B Nazanin" panose="00000400000000000000" pitchFamily="2" charset="-78"/>
                        </a:rPr>
                        <a:t>1395</a:t>
                      </a:r>
                    </a:p>
                  </a:txBody>
                  <a:tcPr/>
                </a:tc>
                <a:extLst>
                  <a:ext uri="{0D108BD9-81ED-4DB2-BD59-A6C34878D82A}">
                    <a16:rowId xmlns:a16="http://schemas.microsoft.com/office/drawing/2014/main" val="10008"/>
                  </a:ext>
                </a:extLst>
              </a:tr>
            </a:tbl>
          </a:graphicData>
        </a:graphic>
      </p:graphicFrame>
    </p:spTree>
    <p:extLst>
      <p:ext uri="{BB962C8B-B14F-4D97-AF65-F5344CB8AC3E}">
        <p14:creationId xmlns:p14="http://schemas.microsoft.com/office/powerpoint/2010/main" val="165857609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20155" y="692696"/>
            <a:ext cx="9492396" cy="6165304"/>
          </a:xfrm>
          <a:prstGeom prst="rect">
            <a:avLst/>
          </a:prstGeom>
        </p:spPr>
      </p:pic>
    </p:spTree>
    <p:extLst>
      <p:ext uri="{BB962C8B-B14F-4D97-AF65-F5344CB8AC3E}">
        <p14:creationId xmlns:p14="http://schemas.microsoft.com/office/powerpoint/2010/main" val="423652531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ounded Rectangle 5"/>
          <p:cNvSpPr/>
          <p:nvPr/>
        </p:nvSpPr>
        <p:spPr>
          <a:xfrm>
            <a:off x="2952403" y="2011008"/>
            <a:ext cx="5616624" cy="864096"/>
          </a:xfrm>
          <a:prstGeom prst="roundRect">
            <a:avLst/>
          </a:prstGeom>
          <a:solidFill>
            <a:schemeClr val="bg1"/>
          </a:soli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Subtitle 2"/>
          <p:cNvSpPr txBox="1">
            <a:spLocks/>
          </p:cNvSpPr>
          <p:nvPr/>
        </p:nvSpPr>
        <p:spPr>
          <a:xfrm>
            <a:off x="2880394" y="2155024"/>
            <a:ext cx="5472609" cy="792088"/>
          </a:xfrm>
          <a:prstGeom prst="rect">
            <a:avLst/>
          </a:prstGeom>
          <a:noFill/>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rtl="1">
              <a:buNone/>
            </a:pPr>
            <a:r>
              <a:rPr lang="fa-IR" dirty="0">
                <a:cs typeface="B Farnaz" panose="00000400000000000000" pitchFamily="2" charset="-78"/>
              </a:rPr>
              <a:t>تبعات اقتصادی سالمندی جمعیت</a:t>
            </a:r>
            <a:endParaRPr lang="en-US" dirty="0">
              <a:cs typeface="B Farnaz" panose="00000400000000000000" pitchFamily="2" charset="-78"/>
            </a:endParaRPr>
          </a:p>
        </p:txBody>
      </p:sp>
      <p:sp>
        <p:nvSpPr>
          <p:cNvPr id="5" name="TextBox 4"/>
          <p:cNvSpPr txBox="1"/>
          <p:nvPr/>
        </p:nvSpPr>
        <p:spPr>
          <a:xfrm>
            <a:off x="2520355" y="2947112"/>
            <a:ext cx="5904657" cy="1977464"/>
          </a:xfrm>
          <a:prstGeom prst="rect">
            <a:avLst/>
          </a:prstGeom>
          <a:noFill/>
        </p:spPr>
        <p:txBody>
          <a:bodyPr wrap="square" rtlCol="0">
            <a:spAutoFit/>
          </a:bodyPr>
          <a:lstStyle/>
          <a:p>
            <a:pPr marL="342900" indent="-342900" algn="r" rtl="1">
              <a:lnSpc>
                <a:spcPct val="150000"/>
              </a:lnSpc>
              <a:buAutoNum type="arabicPeriod"/>
            </a:pPr>
            <a:r>
              <a:rPr lang="fa-IR" sz="2800" b="1" dirty="0">
                <a:cs typeface="B Nazanin" panose="00000400000000000000" pitchFamily="2" charset="-78"/>
              </a:rPr>
              <a:t>وضعیت سالمندی جمعیت در ایران و جهان</a:t>
            </a:r>
          </a:p>
          <a:p>
            <a:pPr marL="342900" indent="-342900" algn="r" rtl="1">
              <a:lnSpc>
                <a:spcPct val="150000"/>
              </a:lnSpc>
              <a:buAutoNum type="arabicPeriod"/>
            </a:pPr>
            <a:r>
              <a:rPr lang="fa-IR" sz="2800" b="1" dirty="0">
                <a:cs typeface="B Nazanin" panose="00000400000000000000" pitchFamily="2" charset="-78"/>
              </a:rPr>
              <a:t>عواقب اقتصادی سالمندی جمعیت </a:t>
            </a:r>
          </a:p>
          <a:p>
            <a:pPr marL="342900" indent="-342900" algn="r" rtl="1">
              <a:lnSpc>
                <a:spcPct val="150000"/>
              </a:lnSpc>
              <a:buAutoNum type="arabicPeriod"/>
            </a:pPr>
            <a:r>
              <a:rPr lang="fa-IR" sz="2800" b="1" dirty="0">
                <a:cs typeface="B Nazanin" panose="00000400000000000000" pitchFamily="2" charset="-78"/>
              </a:rPr>
              <a:t>عواقب سالمندی جمعیت بر نظام سلامت</a:t>
            </a:r>
            <a:endParaRPr lang="en-US" sz="2800" b="1" dirty="0">
              <a:cs typeface="B Nazanin" panose="00000400000000000000" pitchFamily="2" charset="-78"/>
            </a:endParaRPr>
          </a:p>
        </p:txBody>
      </p:sp>
    </p:spTree>
    <p:extLst>
      <p:ext uri="{BB962C8B-B14F-4D97-AF65-F5344CB8AC3E}">
        <p14:creationId xmlns:p14="http://schemas.microsoft.com/office/powerpoint/2010/main" val="74589215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p:cNvSpPr>
            <a:spLocks noGrp="1"/>
          </p:cNvSpPr>
          <p:nvPr>
            <p:ph type="title"/>
          </p:nvPr>
        </p:nvSpPr>
        <p:spPr/>
        <p:txBody>
          <a:bodyPr/>
          <a:lstStyle/>
          <a:p>
            <a:pPr algn="ctr">
              <a:lnSpc>
                <a:spcPct val="150000"/>
              </a:lnSpc>
            </a:pPr>
            <a:r>
              <a:rPr lang="fa-IR" sz="2400">
                <a:solidFill>
                  <a:srgbClr val="002060"/>
                </a:solidFill>
                <a:cs typeface="B Titr" pitchFamily="2" charset="-78"/>
              </a:rPr>
              <a:t>شاخص سالخوردگي جمعيت استان‌ها - 1395</a:t>
            </a:r>
            <a:br>
              <a:rPr lang="fa-IR" sz="2400">
                <a:solidFill>
                  <a:srgbClr val="002060"/>
                </a:solidFill>
                <a:cs typeface="B Titr" pitchFamily="2" charset="-78"/>
              </a:rPr>
            </a:br>
            <a:r>
              <a:rPr lang="fa-IR" sz="1800">
                <a:solidFill>
                  <a:srgbClr val="002060"/>
                </a:solidFill>
                <a:cs typeface="B Titr" pitchFamily="2" charset="-78"/>
              </a:rPr>
              <a:t>(نسبت افراد بالاي 65 سال به افراد کمتر از 15 سال)</a:t>
            </a:r>
            <a:endParaRPr lang="fa-IR" sz="2400" dirty="0">
              <a:solidFill>
                <a:srgbClr val="002060"/>
              </a:solidFill>
              <a:cs typeface="B Titr" pitchFamily="2" charset="-78"/>
            </a:endParaRPr>
          </a:p>
        </p:txBody>
      </p:sp>
      <p:pic>
        <p:nvPicPr>
          <p:cNvPr id="3" name="Picture 2"/>
          <p:cNvPicPr/>
          <p:nvPr/>
        </p:nvPicPr>
        <p:blipFill rotWithShape="1">
          <a:blip r:embed="rId2"/>
          <a:srcRect r="11044"/>
          <a:stretch/>
        </p:blipFill>
        <p:spPr>
          <a:xfrm>
            <a:off x="288107" y="260648"/>
            <a:ext cx="10225211" cy="6309320"/>
          </a:xfrm>
          <a:prstGeom prst="rect">
            <a:avLst/>
          </a:prstGeom>
          <a:ln>
            <a:solidFill>
              <a:schemeClr val="tx1"/>
            </a:solidFill>
          </a:ln>
        </p:spPr>
      </p:pic>
    </p:spTree>
    <p:extLst>
      <p:ext uri="{BB962C8B-B14F-4D97-AF65-F5344CB8AC3E}">
        <p14:creationId xmlns:p14="http://schemas.microsoft.com/office/powerpoint/2010/main" val="278546164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360115" y="1556792"/>
            <a:ext cx="5044540" cy="4824536"/>
          </a:xfrm>
          <a:prstGeom prst="roundRect">
            <a:avLst/>
          </a:prstGeom>
          <a:blipFill dpi="0" rotWithShape="1">
            <a:blip r:embed="rId2">
              <a:extLst>
                <a:ext uri="{28A0092B-C50C-407E-A947-70E740481C1C}">
                  <a14:useLocalDpi xmlns:a14="http://schemas.microsoft.com/office/drawing/2010/main" val="0"/>
                </a:ext>
              </a:extLst>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p:cNvSpPr/>
          <p:nvPr/>
        </p:nvSpPr>
        <p:spPr>
          <a:xfrm>
            <a:off x="5553056" y="1556792"/>
            <a:ext cx="5044540" cy="4824536"/>
          </a:xfrm>
          <a:prstGeom prst="roundRect">
            <a:avLst/>
          </a:prstGeom>
          <a:blipFill dpi="0" rotWithShape="1">
            <a:blip r:embed="rId3">
              <a:extLst>
                <a:ext uri="{28A0092B-C50C-407E-A947-70E740481C1C}">
                  <a14:useLocalDpi xmlns:a14="http://schemas.microsoft.com/office/drawing/2010/main" val="0"/>
                </a:ext>
              </a:extLst>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p:cNvSpPr txBox="1"/>
          <p:nvPr/>
        </p:nvSpPr>
        <p:spPr>
          <a:xfrm>
            <a:off x="1368227" y="332656"/>
            <a:ext cx="8424936" cy="954107"/>
          </a:xfrm>
          <a:prstGeom prst="rect">
            <a:avLst/>
          </a:prstGeom>
          <a:noFill/>
        </p:spPr>
        <p:txBody>
          <a:bodyPr wrap="square" rtlCol="0">
            <a:spAutoFit/>
          </a:bodyPr>
          <a:lstStyle/>
          <a:p>
            <a:pPr algn="ctr"/>
            <a:r>
              <a:rPr lang="fa-IR" sz="2800" b="1" dirty="0">
                <a:cs typeface="B Nazanin" panose="00000400000000000000" pitchFamily="2" charset="-78"/>
              </a:rPr>
              <a:t>تغییرات هرم جمعیتی و تعداد سالمندان ایران در فاصله سالهای 1365 تا 1400</a:t>
            </a:r>
            <a:endParaRPr lang="en-US" sz="2800" b="1" dirty="0">
              <a:cs typeface="B Nazanin" panose="00000400000000000000" pitchFamily="2" charset="-78"/>
            </a:endParaRPr>
          </a:p>
        </p:txBody>
      </p:sp>
    </p:spTree>
    <p:extLst>
      <p:ext uri="{BB962C8B-B14F-4D97-AF65-F5344CB8AC3E}">
        <p14:creationId xmlns:p14="http://schemas.microsoft.com/office/powerpoint/2010/main" val="166669074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879" y="2492896"/>
            <a:ext cx="9289107" cy="1584176"/>
          </a:xfrm>
          <a:prstGeom prst="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360115" y="2713484"/>
            <a:ext cx="9721215" cy="1143000"/>
          </a:xfrm>
        </p:spPr>
        <p:txBody>
          <a:bodyPr>
            <a:noAutofit/>
          </a:bodyPr>
          <a:lstStyle/>
          <a:p>
            <a:r>
              <a:rPr lang="fa-IR" sz="3200" dirty="0">
                <a:cs typeface="B Titr" panose="00000700000000000000" pitchFamily="2" charset="-78"/>
              </a:rPr>
              <a:t>عواقب اقتصادی سالمندی جمعیت </a:t>
            </a:r>
          </a:p>
        </p:txBody>
      </p:sp>
    </p:spTree>
    <p:extLst>
      <p:ext uri="{BB962C8B-B14F-4D97-AF65-F5344CB8AC3E}">
        <p14:creationId xmlns:p14="http://schemas.microsoft.com/office/powerpoint/2010/main" val="136022270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Rounded Corners 21">
            <a:extLst>
              <a:ext uri="{FF2B5EF4-FFF2-40B4-BE49-F238E27FC236}">
                <a16:creationId xmlns:a16="http://schemas.microsoft.com/office/drawing/2014/main" id="{77009741-D865-404E-8060-8E9BE31F9D47}"/>
              </a:ext>
            </a:extLst>
          </p:cNvPr>
          <p:cNvSpPr/>
          <p:nvPr/>
        </p:nvSpPr>
        <p:spPr>
          <a:xfrm>
            <a:off x="233236" y="692696"/>
            <a:ext cx="3456384" cy="5616624"/>
          </a:xfrm>
          <a:prstGeom prst="roundRect">
            <a:avLst>
              <a:gd name="adj" fmla="val 5137"/>
            </a:avLst>
          </a:prstGeom>
          <a:solidFill>
            <a:schemeClr val="bg1">
              <a:lumMod val="95000"/>
            </a:schemeClr>
          </a:solidFill>
          <a:ln w="19050">
            <a:solidFill>
              <a:schemeClr val="bg1">
                <a:lumMod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fa-IR" sz="2800" b="1" dirty="0">
                <a:ln w="19050">
                  <a:noFill/>
                </a:ln>
                <a:solidFill>
                  <a:schemeClr val="accent1">
                    <a:lumMod val="75000"/>
                  </a:schemeClr>
                </a:solidFill>
                <a:latin typeface="Roya"/>
                <a:cs typeface="B Nazanin" panose="00000400000000000000" pitchFamily="2" charset="-78"/>
              </a:rPr>
              <a:t>جمعیت شکلی از سرمایه است. </a:t>
            </a:r>
          </a:p>
          <a:p>
            <a:pPr algn="r"/>
            <a:r>
              <a:rPr lang="fa-IR" sz="2800" b="1" dirty="0">
                <a:ln w="19050">
                  <a:noFill/>
                </a:ln>
                <a:solidFill>
                  <a:schemeClr val="accent1">
                    <a:lumMod val="75000"/>
                  </a:schemeClr>
                </a:solidFill>
                <a:latin typeface="Roya"/>
                <a:cs typeface="B Nazanin" panose="00000400000000000000" pitchFamily="2" charset="-78"/>
              </a:rPr>
              <a:t>با کنترل جمعیت، رشد اقتصادی کنترل و محدود می شود.</a:t>
            </a:r>
            <a:endParaRPr lang="en-US" sz="2800" b="1" dirty="0">
              <a:ln w="19050">
                <a:noFill/>
              </a:ln>
              <a:solidFill>
                <a:schemeClr val="accent1">
                  <a:lumMod val="75000"/>
                </a:schemeClr>
              </a:solidFill>
              <a:latin typeface="Roya"/>
              <a:cs typeface="B Nazanin" panose="00000400000000000000" pitchFamily="2" charset="-78"/>
            </a:endParaRPr>
          </a:p>
        </p:txBody>
      </p:sp>
      <p:pic>
        <p:nvPicPr>
          <p:cNvPr id="5" name="Content Placeholder 4"/>
          <p:cNvPicPr>
            <a:picLocks noGrp="1" noChangeAspect="1"/>
          </p:cNvPicPr>
          <p:nvPr>
            <p:ph idx="10"/>
          </p:nvPr>
        </p:nvPicPr>
        <p:blipFill rotWithShape="1">
          <a:blip r:embed="rId2" cstate="print">
            <a:extLst>
              <a:ext uri="{28A0092B-C50C-407E-A947-70E740481C1C}">
                <a14:useLocalDpi xmlns:a14="http://schemas.microsoft.com/office/drawing/2010/main" val="0"/>
              </a:ext>
            </a:extLst>
          </a:blip>
          <a:srcRect b="35339"/>
          <a:stretch/>
        </p:blipFill>
        <p:spPr>
          <a:xfrm>
            <a:off x="3715244" y="692696"/>
            <a:ext cx="6797999" cy="5637545"/>
          </a:xfrm>
          <a:prstGeom prst="rect">
            <a:avLst/>
          </a:prstGeom>
          <a:ln>
            <a:noFill/>
          </a:ln>
          <a:effectLst>
            <a:softEdge rad="112500"/>
          </a:effectLst>
        </p:spPr>
      </p:pic>
    </p:spTree>
    <p:extLst>
      <p:ext uri="{BB962C8B-B14F-4D97-AF65-F5344CB8AC3E}">
        <p14:creationId xmlns:p14="http://schemas.microsoft.com/office/powerpoint/2010/main" val="226739414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0"/>
            <a:ext cx="10801350" cy="68407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4506361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val 2">
            <a:hlinkClick r:id="rId2" action="ppaction://hlinksldjump"/>
            <a:extLst>
              <a:ext uri="{FF2B5EF4-FFF2-40B4-BE49-F238E27FC236}">
                <a16:creationId xmlns:a16="http://schemas.microsoft.com/office/drawing/2014/main" id="{2A1059EC-CB43-40C3-99E2-CD611D6C7B98}"/>
              </a:ext>
            </a:extLst>
          </p:cNvPr>
          <p:cNvSpPr/>
          <p:nvPr/>
        </p:nvSpPr>
        <p:spPr>
          <a:xfrm>
            <a:off x="320664" y="2233424"/>
            <a:ext cx="4605256" cy="4291920"/>
          </a:xfrm>
          <a:prstGeom prst="ellipse">
            <a:avLst/>
          </a:prstGeom>
          <a:solidFill>
            <a:schemeClr val="bg1"/>
          </a:solidFill>
          <a:ln w="38100">
            <a:no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80" name="Rectangle 279">
            <a:extLst>
              <a:ext uri="{FF2B5EF4-FFF2-40B4-BE49-F238E27FC236}">
                <a16:creationId xmlns:a16="http://schemas.microsoft.com/office/drawing/2014/main" id="{EC925EE7-112B-463A-9E63-20546EB2C730}"/>
              </a:ext>
            </a:extLst>
          </p:cNvPr>
          <p:cNvSpPr/>
          <p:nvPr/>
        </p:nvSpPr>
        <p:spPr>
          <a:xfrm rot="5400000">
            <a:off x="4806517" y="-1340933"/>
            <a:ext cx="541261" cy="4951258"/>
          </a:xfrm>
          <a:prstGeom prst="rect">
            <a:avLst/>
          </a:prstGeom>
          <a:solidFill>
            <a:srgbClr val="FFE699"/>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Rectangle 66">
            <a:extLst>
              <a:ext uri="{FF2B5EF4-FFF2-40B4-BE49-F238E27FC236}">
                <a16:creationId xmlns:a16="http://schemas.microsoft.com/office/drawing/2014/main" id="{E2B2DA43-C1BF-4BBB-9951-0537AF714B76}"/>
              </a:ext>
            </a:extLst>
          </p:cNvPr>
          <p:cNvSpPr/>
          <p:nvPr/>
        </p:nvSpPr>
        <p:spPr>
          <a:xfrm>
            <a:off x="3312443" y="828001"/>
            <a:ext cx="3836418" cy="584775"/>
          </a:xfrm>
          <a:prstGeom prst="rect">
            <a:avLst/>
          </a:prstGeom>
        </p:spPr>
        <p:txBody>
          <a:bodyPr wrap="square">
            <a:spAutoFit/>
          </a:bodyPr>
          <a:lstStyle/>
          <a:p>
            <a:pPr algn="ctr" rtl="1"/>
            <a:r>
              <a:rPr lang="fa-IR" sz="3200" b="1" dirty="0">
                <a:solidFill>
                  <a:schemeClr val="accent5">
                    <a:lumMod val="75000"/>
                  </a:schemeClr>
                </a:solidFill>
                <a:cs typeface="B Roya" panose="00000400000000000000" pitchFamily="2" charset="-78"/>
              </a:rPr>
              <a:t>عواقب سالمندی</a:t>
            </a:r>
            <a:r>
              <a:rPr lang="en-US" sz="3200" b="1" dirty="0">
                <a:solidFill>
                  <a:schemeClr val="accent5">
                    <a:lumMod val="75000"/>
                  </a:schemeClr>
                </a:solidFill>
                <a:cs typeface="B Roya" panose="00000400000000000000" pitchFamily="2" charset="-78"/>
              </a:rPr>
              <a:t> </a:t>
            </a:r>
            <a:r>
              <a:rPr lang="fa-IR" sz="3200" b="1" dirty="0">
                <a:solidFill>
                  <a:schemeClr val="accent5">
                    <a:lumMod val="75000"/>
                  </a:schemeClr>
                </a:solidFill>
                <a:cs typeface="B Roya" panose="00000400000000000000" pitchFamily="2" charset="-78"/>
              </a:rPr>
              <a:t>جمعیت</a:t>
            </a:r>
          </a:p>
        </p:txBody>
      </p:sp>
      <p:sp>
        <p:nvSpPr>
          <p:cNvPr id="68" name="Rectangle 67">
            <a:extLst>
              <a:ext uri="{FF2B5EF4-FFF2-40B4-BE49-F238E27FC236}">
                <a16:creationId xmlns:a16="http://schemas.microsoft.com/office/drawing/2014/main" id="{F8E8D64E-C977-4EDA-8884-263DFE688B50}"/>
              </a:ext>
            </a:extLst>
          </p:cNvPr>
          <p:cNvSpPr/>
          <p:nvPr/>
        </p:nvSpPr>
        <p:spPr>
          <a:xfrm>
            <a:off x="6728345" y="2139862"/>
            <a:ext cx="1120601" cy="665191"/>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69" name="Rectangle 68">
            <a:extLst>
              <a:ext uri="{FF2B5EF4-FFF2-40B4-BE49-F238E27FC236}">
                <a16:creationId xmlns:a16="http://schemas.microsoft.com/office/drawing/2014/main" id="{E5D58B17-46B0-4D76-AEBB-809377C4BDEC}"/>
              </a:ext>
            </a:extLst>
          </p:cNvPr>
          <p:cNvSpPr/>
          <p:nvPr/>
        </p:nvSpPr>
        <p:spPr>
          <a:xfrm>
            <a:off x="3568469" y="2157055"/>
            <a:ext cx="3558745" cy="31200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70" name="Rectangle 69">
            <a:extLst>
              <a:ext uri="{FF2B5EF4-FFF2-40B4-BE49-F238E27FC236}">
                <a16:creationId xmlns:a16="http://schemas.microsoft.com/office/drawing/2014/main" id="{6CEC435D-3F3A-4FB8-85B1-E0CAB370C3E3}"/>
              </a:ext>
            </a:extLst>
          </p:cNvPr>
          <p:cNvSpPr/>
          <p:nvPr/>
        </p:nvSpPr>
        <p:spPr>
          <a:xfrm>
            <a:off x="3568469" y="2484872"/>
            <a:ext cx="3558745" cy="320181"/>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71" name="Rectangle 70">
            <a:extLst>
              <a:ext uri="{FF2B5EF4-FFF2-40B4-BE49-F238E27FC236}">
                <a16:creationId xmlns:a16="http://schemas.microsoft.com/office/drawing/2014/main" id="{915B2525-3BEE-4D23-91EF-DE96A32A6686}"/>
              </a:ext>
            </a:extLst>
          </p:cNvPr>
          <p:cNvSpPr/>
          <p:nvPr/>
        </p:nvSpPr>
        <p:spPr>
          <a:xfrm>
            <a:off x="3576249" y="2804804"/>
            <a:ext cx="4263075" cy="320181"/>
          </a:xfrm>
          <a:prstGeom prst="rect">
            <a:avLst/>
          </a:prstGeom>
          <a:solidFill>
            <a:srgbClr val="FBD3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72" name="Group 71">
            <a:extLst>
              <a:ext uri="{FF2B5EF4-FFF2-40B4-BE49-F238E27FC236}">
                <a16:creationId xmlns:a16="http://schemas.microsoft.com/office/drawing/2014/main" id="{CF450000-B804-41E7-A2AA-014208F0226E}"/>
              </a:ext>
            </a:extLst>
          </p:cNvPr>
          <p:cNvGrpSpPr/>
          <p:nvPr/>
        </p:nvGrpSpPr>
        <p:grpSpPr>
          <a:xfrm>
            <a:off x="3621117" y="2850254"/>
            <a:ext cx="1883236" cy="199027"/>
            <a:chOff x="25764" y="3508316"/>
            <a:chExt cx="3648664" cy="384742"/>
          </a:xfrm>
        </p:grpSpPr>
        <p:sp>
          <p:nvSpPr>
            <p:cNvPr id="73" name="Oval 72">
              <a:extLst>
                <a:ext uri="{FF2B5EF4-FFF2-40B4-BE49-F238E27FC236}">
                  <a16:creationId xmlns:a16="http://schemas.microsoft.com/office/drawing/2014/main" id="{A93EC310-BDED-4341-835C-775CB7FB9830}"/>
                </a:ext>
              </a:extLst>
            </p:cNvPr>
            <p:cNvSpPr/>
            <p:nvPr/>
          </p:nvSpPr>
          <p:spPr>
            <a:xfrm>
              <a:off x="3499005" y="3508320"/>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4" name="Oval 73">
              <a:extLst>
                <a:ext uri="{FF2B5EF4-FFF2-40B4-BE49-F238E27FC236}">
                  <a16:creationId xmlns:a16="http://schemas.microsoft.com/office/drawing/2014/main" id="{F5D75BB9-0A01-42C2-9B00-D3E75BF04309}"/>
                </a:ext>
              </a:extLst>
            </p:cNvPr>
            <p:cNvSpPr/>
            <p:nvPr/>
          </p:nvSpPr>
          <p:spPr>
            <a:xfrm>
              <a:off x="3167158" y="3508320"/>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5" name="Oval 74">
              <a:extLst>
                <a:ext uri="{FF2B5EF4-FFF2-40B4-BE49-F238E27FC236}">
                  <a16:creationId xmlns:a16="http://schemas.microsoft.com/office/drawing/2014/main" id="{EB76C0DD-0BE7-47F0-A393-CE83D116F619}"/>
                </a:ext>
              </a:extLst>
            </p:cNvPr>
            <p:cNvSpPr/>
            <p:nvPr/>
          </p:nvSpPr>
          <p:spPr>
            <a:xfrm>
              <a:off x="1839764" y="3508320"/>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Oval 75">
              <a:extLst>
                <a:ext uri="{FF2B5EF4-FFF2-40B4-BE49-F238E27FC236}">
                  <a16:creationId xmlns:a16="http://schemas.microsoft.com/office/drawing/2014/main" id="{41601B58-533B-4112-AB46-8ADF370B36BF}"/>
                </a:ext>
              </a:extLst>
            </p:cNvPr>
            <p:cNvSpPr/>
            <p:nvPr/>
          </p:nvSpPr>
          <p:spPr>
            <a:xfrm>
              <a:off x="844219" y="3508320"/>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Oval 76">
              <a:extLst>
                <a:ext uri="{FF2B5EF4-FFF2-40B4-BE49-F238E27FC236}">
                  <a16:creationId xmlns:a16="http://schemas.microsoft.com/office/drawing/2014/main" id="{DF383C97-9802-4F80-BC83-3C02330A24DD}"/>
                </a:ext>
              </a:extLst>
            </p:cNvPr>
            <p:cNvSpPr/>
            <p:nvPr/>
          </p:nvSpPr>
          <p:spPr>
            <a:xfrm>
              <a:off x="180522" y="3508320"/>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8" name="Oval 77">
              <a:extLst>
                <a:ext uri="{FF2B5EF4-FFF2-40B4-BE49-F238E27FC236}">
                  <a16:creationId xmlns:a16="http://schemas.microsoft.com/office/drawing/2014/main" id="{516D6E80-51EA-4486-923F-1970BA3AD28C}"/>
                </a:ext>
              </a:extLst>
            </p:cNvPr>
            <p:cNvSpPr/>
            <p:nvPr/>
          </p:nvSpPr>
          <p:spPr>
            <a:xfrm>
              <a:off x="2503461" y="3508320"/>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Oval 78">
              <a:extLst>
                <a:ext uri="{FF2B5EF4-FFF2-40B4-BE49-F238E27FC236}">
                  <a16:creationId xmlns:a16="http://schemas.microsoft.com/office/drawing/2014/main" id="{489663F7-B7C5-46C5-9C4A-8150B88FEDD6}"/>
                </a:ext>
              </a:extLst>
            </p:cNvPr>
            <p:cNvSpPr/>
            <p:nvPr/>
          </p:nvSpPr>
          <p:spPr>
            <a:xfrm>
              <a:off x="1507915" y="3508320"/>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0" name="Oval 79">
              <a:extLst>
                <a:ext uri="{FF2B5EF4-FFF2-40B4-BE49-F238E27FC236}">
                  <a16:creationId xmlns:a16="http://schemas.microsoft.com/office/drawing/2014/main" id="{F93A6F78-D959-4D42-99B0-A208C899F4A3}"/>
                </a:ext>
              </a:extLst>
            </p:cNvPr>
            <p:cNvSpPr/>
            <p:nvPr/>
          </p:nvSpPr>
          <p:spPr>
            <a:xfrm>
              <a:off x="2835310" y="3508320"/>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1" name="Oval 80">
              <a:extLst>
                <a:ext uri="{FF2B5EF4-FFF2-40B4-BE49-F238E27FC236}">
                  <a16:creationId xmlns:a16="http://schemas.microsoft.com/office/drawing/2014/main" id="{BA082F19-E26B-4BE3-8023-392E01A4D898}"/>
                </a:ext>
              </a:extLst>
            </p:cNvPr>
            <p:cNvSpPr/>
            <p:nvPr/>
          </p:nvSpPr>
          <p:spPr>
            <a:xfrm>
              <a:off x="2171614" y="3508320"/>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Oval 81">
              <a:extLst>
                <a:ext uri="{FF2B5EF4-FFF2-40B4-BE49-F238E27FC236}">
                  <a16:creationId xmlns:a16="http://schemas.microsoft.com/office/drawing/2014/main" id="{A53F52CB-5E42-4489-A02E-56A6E14C52DD}"/>
                </a:ext>
              </a:extLst>
            </p:cNvPr>
            <p:cNvSpPr/>
            <p:nvPr/>
          </p:nvSpPr>
          <p:spPr>
            <a:xfrm>
              <a:off x="1176068" y="3508320"/>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Oval 82">
              <a:extLst>
                <a:ext uri="{FF2B5EF4-FFF2-40B4-BE49-F238E27FC236}">
                  <a16:creationId xmlns:a16="http://schemas.microsoft.com/office/drawing/2014/main" id="{09198973-5766-4369-B4BA-76CF51425E50}"/>
                </a:ext>
              </a:extLst>
            </p:cNvPr>
            <p:cNvSpPr/>
            <p:nvPr/>
          </p:nvSpPr>
          <p:spPr>
            <a:xfrm>
              <a:off x="512371" y="3508316"/>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4" name="Oval 83">
              <a:extLst>
                <a:ext uri="{FF2B5EF4-FFF2-40B4-BE49-F238E27FC236}">
                  <a16:creationId xmlns:a16="http://schemas.microsoft.com/office/drawing/2014/main" id="{BABAAEF6-DB14-422D-9AF7-EECAF3332B13}"/>
                </a:ext>
              </a:extLst>
            </p:cNvPr>
            <p:cNvSpPr/>
            <p:nvPr/>
          </p:nvSpPr>
          <p:spPr>
            <a:xfrm>
              <a:off x="3344247" y="3717634"/>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Oval 84">
              <a:extLst>
                <a:ext uri="{FF2B5EF4-FFF2-40B4-BE49-F238E27FC236}">
                  <a16:creationId xmlns:a16="http://schemas.microsoft.com/office/drawing/2014/main" id="{A957EFF0-4940-44A0-A4F3-8AD107F18BD6}"/>
                </a:ext>
              </a:extLst>
            </p:cNvPr>
            <p:cNvSpPr/>
            <p:nvPr/>
          </p:nvSpPr>
          <p:spPr>
            <a:xfrm>
              <a:off x="3012400" y="3717634"/>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Oval 85">
              <a:extLst>
                <a:ext uri="{FF2B5EF4-FFF2-40B4-BE49-F238E27FC236}">
                  <a16:creationId xmlns:a16="http://schemas.microsoft.com/office/drawing/2014/main" id="{2FAF5347-CC0E-4481-B68A-0E7684BBFF70}"/>
                </a:ext>
              </a:extLst>
            </p:cNvPr>
            <p:cNvSpPr/>
            <p:nvPr/>
          </p:nvSpPr>
          <p:spPr>
            <a:xfrm>
              <a:off x="1685007" y="3717634"/>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7" name="Oval 86">
              <a:extLst>
                <a:ext uri="{FF2B5EF4-FFF2-40B4-BE49-F238E27FC236}">
                  <a16:creationId xmlns:a16="http://schemas.microsoft.com/office/drawing/2014/main" id="{035E8ABB-7784-453A-88AF-168D8766D59D}"/>
                </a:ext>
              </a:extLst>
            </p:cNvPr>
            <p:cNvSpPr/>
            <p:nvPr/>
          </p:nvSpPr>
          <p:spPr>
            <a:xfrm>
              <a:off x="689461" y="3717634"/>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8" name="Oval 87">
              <a:extLst>
                <a:ext uri="{FF2B5EF4-FFF2-40B4-BE49-F238E27FC236}">
                  <a16:creationId xmlns:a16="http://schemas.microsoft.com/office/drawing/2014/main" id="{12A8F043-8974-4F35-B4C2-65D521A012CB}"/>
                </a:ext>
              </a:extLst>
            </p:cNvPr>
            <p:cNvSpPr/>
            <p:nvPr/>
          </p:nvSpPr>
          <p:spPr>
            <a:xfrm>
              <a:off x="25764" y="3717634"/>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9" name="Oval 88">
              <a:extLst>
                <a:ext uri="{FF2B5EF4-FFF2-40B4-BE49-F238E27FC236}">
                  <a16:creationId xmlns:a16="http://schemas.microsoft.com/office/drawing/2014/main" id="{44E5D35B-1DE1-4758-BB3B-9F9253BA91E5}"/>
                </a:ext>
              </a:extLst>
            </p:cNvPr>
            <p:cNvSpPr/>
            <p:nvPr/>
          </p:nvSpPr>
          <p:spPr>
            <a:xfrm>
              <a:off x="2348704" y="3717634"/>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0" name="Oval 89">
              <a:extLst>
                <a:ext uri="{FF2B5EF4-FFF2-40B4-BE49-F238E27FC236}">
                  <a16:creationId xmlns:a16="http://schemas.microsoft.com/office/drawing/2014/main" id="{75659284-2EDD-4D8D-A175-EEA5C2F6B990}"/>
                </a:ext>
              </a:extLst>
            </p:cNvPr>
            <p:cNvSpPr/>
            <p:nvPr/>
          </p:nvSpPr>
          <p:spPr>
            <a:xfrm>
              <a:off x="1353157" y="3717634"/>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1" name="Oval 90">
              <a:extLst>
                <a:ext uri="{FF2B5EF4-FFF2-40B4-BE49-F238E27FC236}">
                  <a16:creationId xmlns:a16="http://schemas.microsoft.com/office/drawing/2014/main" id="{54AF09CB-5797-476A-94EB-B7D754F41F3C}"/>
                </a:ext>
              </a:extLst>
            </p:cNvPr>
            <p:cNvSpPr/>
            <p:nvPr/>
          </p:nvSpPr>
          <p:spPr>
            <a:xfrm>
              <a:off x="2680553" y="3717634"/>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2" name="Oval 91">
              <a:extLst>
                <a:ext uri="{FF2B5EF4-FFF2-40B4-BE49-F238E27FC236}">
                  <a16:creationId xmlns:a16="http://schemas.microsoft.com/office/drawing/2014/main" id="{0EF9BD91-3E8B-4C05-9FED-B6A3D3E7589D}"/>
                </a:ext>
              </a:extLst>
            </p:cNvPr>
            <p:cNvSpPr/>
            <p:nvPr/>
          </p:nvSpPr>
          <p:spPr>
            <a:xfrm>
              <a:off x="2016854" y="3717634"/>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3" name="Oval 92">
              <a:extLst>
                <a:ext uri="{FF2B5EF4-FFF2-40B4-BE49-F238E27FC236}">
                  <a16:creationId xmlns:a16="http://schemas.microsoft.com/office/drawing/2014/main" id="{3670B722-28D9-4519-A1AB-08A0CCC3154B}"/>
                </a:ext>
              </a:extLst>
            </p:cNvPr>
            <p:cNvSpPr/>
            <p:nvPr/>
          </p:nvSpPr>
          <p:spPr>
            <a:xfrm>
              <a:off x="1021310" y="3717628"/>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4" name="Oval 93">
              <a:extLst>
                <a:ext uri="{FF2B5EF4-FFF2-40B4-BE49-F238E27FC236}">
                  <a16:creationId xmlns:a16="http://schemas.microsoft.com/office/drawing/2014/main" id="{E6AD9DAA-247D-49BD-B1EC-F55FFFF6DBE0}"/>
                </a:ext>
              </a:extLst>
            </p:cNvPr>
            <p:cNvSpPr/>
            <p:nvPr/>
          </p:nvSpPr>
          <p:spPr>
            <a:xfrm>
              <a:off x="357613" y="3717636"/>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95" name="Group 94">
            <a:extLst>
              <a:ext uri="{FF2B5EF4-FFF2-40B4-BE49-F238E27FC236}">
                <a16:creationId xmlns:a16="http://schemas.microsoft.com/office/drawing/2014/main" id="{800DFC1E-4F9D-4FA0-8A19-27443C92CE2F}"/>
              </a:ext>
            </a:extLst>
          </p:cNvPr>
          <p:cNvGrpSpPr/>
          <p:nvPr/>
        </p:nvGrpSpPr>
        <p:grpSpPr>
          <a:xfrm>
            <a:off x="5621054" y="2850254"/>
            <a:ext cx="1883236" cy="199027"/>
            <a:chOff x="25764" y="3508316"/>
            <a:chExt cx="3648664" cy="384742"/>
          </a:xfrm>
        </p:grpSpPr>
        <p:sp>
          <p:nvSpPr>
            <p:cNvPr id="96" name="Oval 95">
              <a:extLst>
                <a:ext uri="{FF2B5EF4-FFF2-40B4-BE49-F238E27FC236}">
                  <a16:creationId xmlns:a16="http://schemas.microsoft.com/office/drawing/2014/main" id="{F1D5AC06-FAC8-4164-AF44-CD25F60B9498}"/>
                </a:ext>
              </a:extLst>
            </p:cNvPr>
            <p:cNvSpPr/>
            <p:nvPr/>
          </p:nvSpPr>
          <p:spPr>
            <a:xfrm>
              <a:off x="3499005" y="3508320"/>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7" name="Oval 96">
              <a:extLst>
                <a:ext uri="{FF2B5EF4-FFF2-40B4-BE49-F238E27FC236}">
                  <a16:creationId xmlns:a16="http://schemas.microsoft.com/office/drawing/2014/main" id="{57F1CFB8-8646-45A8-9F63-419D0C1558CB}"/>
                </a:ext>
              </a:extLst>
            </p:cNvPr>
            <p:cNvSpPr/>
            <p:nvPr/>
          </p:nvSpPr>
          <p:spPr>
            <a:xfrm>
              <a:off x="3167158" y="3508320"/>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8" name="Oval 97">
              <a:extLst>
                <a:ext uri="{FF2B5EF4-FFF2-40B4-BE49-F238E27FC236}">
                  <a16:creationId xmlns:a16="http://schemas.microsoft.com/office/drawing/2014/main" id="{B70575FD-2B46-468E-A5EC-A4880C0E3BD2}"/>
                </a:ext>
              </a:extLst>
            </p:cNvPr>
            <p:cNvSpPr/>
            <p:nvPr/>
          </p:nvSpPr>
          <p:spPr>
            <a:xfrm>
              <a:off x="1839764" y="3508320"/>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9" name="Oval 98">
              <a:extLst>
                <a:ext uri="{FF2B5EF4-FFF2-40B4-BE49-F238E27FC236}">
                  <a16:creationId xmlns:a16="http://schemas.microsoft.com/office/drawing/2014/main" id="{870BEE8D-98FB-421B-87D0-E7AE4B656534}"/>
                </a:ext>
              </a:extLst>
            </p:cNvPr>
            <p:cNvSpPr/>
            <p:nvPr/>
          </p:nvSpPr>
          <p:spPr>
            <a:xfrm>
              <a:off x="844219" y="3508320"/>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0" name="Oval 99">
              <a:extLst>
                <a:ext uri="{FF2B5EF4-FFF2-40B4-BE49-F238E27FC236}">
                  <a16:creationId xmlns:a16="http://schemas.microsoft.com/office/drawing/2014/main" id="{E0408B0D-A2E1-4FD6-BF51-1DDA88667C86}"/>
                </a:ext>
              </a:extLst>
            </p:cNvPr>
            <p:cNvSpPr/>
            <p:nvPr/>
          </p:nvSpPr>
          <p:spPr>
            <a:xfrm>
              <a:off x="180522" y="3508320"/>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1" name="Oval 100">
              <a:extLst>
                <a:ext uri="{FF2B5EF4-FFF2-40B4-BE49-F238E27FC236}">
                  <a16:creationId xmlns:a16="http://schemas.microsoft.com/office/drawing/2014/main" id="{5B555D1B-A9E7-4402-BCF2-96B7AD117170}"/>
                </a:ext>
              </a:extLst>
            </p:cNvPr>
            <p:cNvSpPr/>
            <p:nvPr/>
          </p:nvSpPr>
          <p:spPr>
            <a:xfrm>
              <a:off x="2503461" y="3508320"/>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2" name="Oval 101">
              <a:extLst>
                <a:ext uri="{FF2B5EF4-FFF2-40B4-BE49-F238E27FC236}">
                  <a16:creationId xmlns:a16="http://schemas.microsoft.com/office/drawing/2014/main" id="{07A41061-5D28-46A8-B929-F91624B52947}"/>
                </a:ext>
              </a:extLst>
            </p:cNvPr>
            <p:cNvSpPr/>
            <p:nvPr/>
          </p:nvSpPr>
          <p:spPr>
            <a:xfrm>
              <a:off x="1507915" y="3508320"/>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3" name="Oval 102">
              <a:extLst>
                <a:ext uri="{FF2B5EF4-FFF2-40B4-BE49-F238E27FC236}">
                  <a16:creationId xmlns:a16="http://schemas.microsoft.com/office/drawing/2014/main" id="{14AE4F3A-2062-4299-8C23-FB6C2A743CA3}"/>
                </a:ext>
              </a:extLst>
            </p:cNvPr>
            <p:cNvSpPr/>
            <p:nvPr/>
          </p:nvSpPr>
          <p:spPr>
            <a:xfrm>
              <a:off x="2835310" y="3508320"/>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4" name="Oval 103">
              <a:extLst>
                <a:ext uri="{FF2B5EF4-FFF2-40B4-BE49-F238E27FC236}">
                  <a16:creationId xmlns:a16="http://schemas.microsoft.com/office/drawing/2014/main" id="{22FD1CBE-F6D6-478C-8083-35E3E6341B8A}"/>
                </a:ext>
              </a:extLst>
            </p:cNvPr>
            <p:cNvSpPr/>
            <p:nvPr/>
          </p:nvSpPr>
          <p:spPr>
            <a:xfrm>
              <a:off x="2171614" y="3508320"/>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Oval 104">
              <a:extLst>
                <a:ext uri="{FF2B5EF4-FFF2-40B4-BE49-F238E27FC236}">
                  <a16:creationId xmlns:a16="http://schemas.microsoft.com/office/drawing/2014/main" id="{41C3E5AA-1B5B-45BC-87CC-93E86E09CC13}"/>
                </a:ext>
              </a:extLst>
            </p:cNvPr>
            <p:cNvSpPr/>
            <p:nvPr/>
          </p:nvSpPr>
          <p:spPr>
            <a:xfrm>
              <a:off x="1176068" y="3508320"/>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6" name="Oval 105">
              <a:extLst>
                <a:ext uri="{FF2B5EF4-FFF2-40B4-BE49-F238E27FC236}">
                  <a16:creationId xmlns:a16="http://schemas.microsoft.com/office/drawing/2014/main" id="{FC4ECBE6-18EC-416B-8AAB-CB43ABEDDB5D}"/>
                </a:ext>
              </a:extLst>
            </p:cNvPr>
            <p:cNvSpPr/>
            <p:nvPr/>
          </p:nvSpPr>
          <p:spPr>
            <a:xfrm>
              <a:off x="512371" y="3508316"/>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7" name="Oval 106">
              <a:extLst>
                <a:ext uri="{FF2B5EF4-FFF2-40B4-BE49-F238E27FC236}">
                  <a16:creationId xmlns:a16="http://schemas.microsoft.com/office/drawing/2014/main" id="{1BF93B91-B8BD-4D59-A3BF-0D2C23121ED5}"/>
                </a:ext>
              </a:extLst>
            </p:cNvPr>
            <p:cNvSpPr/>
            <p:nvPr/>
          </p:nvSpPr>
          <p:spPr>
            <a:xfrm>
              <a:off x="3344247" y="3717634"/>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8" name="Oval 107">
              <a:extLst>
                <a:ext uri="{FF2B5EF4-FFF2-40B4-BE49-F238E27FC236}">
                  <a16:creationId xmlns:a16="http://schemas.microsoft.com/office/drawing/2014/main" id="{D3D1A453-F77E-4104-B0F0-39525D0C2F02}"/>
                </a:ext>
              </a:extLst>
            </p:cNvPr>
            <p:cNvSpPr/>
            <p:nvPr/>
          </p:nvSpPr>
          <p:spPr>
            <a:xfrm>
              <a:off x="3012400" y="3717634"/>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9" name="Oval 108">
              <a:extLst>
                <a:ext uri="{FF2B5EF4-FFF2-40B4-BE49-F238E27FC236}">
                  <a16:creationId xmlns:a16="http://schemas.microsoft.com/office/drawing/2014/main" id="{97F305EF-2B17-452B-8177-1EB7824B553D}"/>
                </a:ext>
              </a:extLst>
            </p:cNvPr>
            <p:cNvSpPr/>
            <p:nvPr/>
          </p:nvSpPr>
          <p:spPr>
            <a:xfrm>
              <a:off x="1685007" y="3717634"/>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0" name="Oval 109">
              <a:extLst>
                <a:ext uri="{FF2B5EF4-FFF2-40B4-BE49-F238E27FC236}">
                  <a16:creationId xmlns:a16="http://schemas.microsoft.com/office/drawing/2014/main" id="{832369D5-ACFD-47E7-AD77-E5408CF2AF83}"/>
                </a:ext>
              </a:extLst>
            </p:cNvPr>
            <p:cNvSpPr/>
            <p:nvPr/>
          </p:nvSpPr>
          <p:spPr>
            <a:xfrm>
              <a:off x="689461" y="3717634"/>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1" name="Oval 110">
              <a:extLst>
                <a:ext uri="{FF2B5EF4-FFF2-40B4-BE49-F238E27FC236}">
                  <a16:creationId xmlns:a16="http://schemas.microsoft.com/office/drawing/2014/main" id="{DE3571CB-7696-4700-8E53-FC97221AF0E7}"/>
                </a:ext>
              </a:extLst>
            </p:cNvPr>
            <p:cNvSpPr/>
            <p:nvPr/>
          </p:nvSpPr>
          <p:spPr>
            <a:xfrm>
              <a:off x="25764" y="3717634"/>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2" name="Oval 111">
              <a:extLst>
                <a:ext uri="{FF2B5EF4-FFF2-40B4-BE49-F238E27FC236}">
                  <a16:creationId xmlns:a16="http://schemas.microsoft.com/office/drawing/2014/main" id="{DD8EB8AE-BC21-42C7-B644-9677DD3F843D}"/>
                </a:ext>
              </a:extLst>
            </p:cNvPr>
            <p:cNvSpPr/>
            <p:nvPr/>
          </p:nvSpPr>
          <p:spPr>
            <a:xfrm>
              <a:off x="2348704" y="3717634"/>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3" name="Oval 112">
              <a:extLst>
                <a:ext uri="{FF2B5EF4-FFF2-40B4-BE49-F238E27FC236}">
                  <a16:creationId xmlns:a16="http://schemas.microsoft.com/office/drawing/2014/main" id="{ECE993DC-F854-4FA4-9CC1-AE264AAFBAA2}"/>
                </a:ext>
              </a:extLst>
            </p:cNvPr>
            <p:cNvSpPr/>
            <p:nvPr/>
          </p:nvSpPr>
          <p:spPr>
            <a:xfrm>
              <a:off x="1353157" y="3717634"/>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4" name="Oval 113">
              <a:extLst>
                <a:ext uri="{FF2B5EF4-FFF2-40B4-BE49-F238E27FC236}">
                  <a16:creationId xmlns:a16="http://schemas.microsoft.com/office/drawing/2014/main" id="{972810DD-FE8C-43F8-BAC1-FA4D67EB1AFB}"/>
                </a:ext>
              </a:extLst>
            </p:cNvPr>
            <p:cNvSpPr/>
            <p:nvPr/>
          </p:nvSpPr>
          <p:spPr>
            <a:xfrm>
              <a:off x="2680553" y="3717634"/>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5" name="Oval 114">
              <a:extLst>
                <a:ext uri="{FF2B5EF4-FFF2-40B4-BE49-F238E27FC236}">
                  <a16:creationId xmlns:a16="http://schemas.microsoft.com/office/drawing/2014/main" id="{07E0FC78-8179-40C5-B612-0FBEC0474F94}"/>
                </a:ext>
              </a:extLst>
            </p:cNvPr>
            <p:cNvSpPr/>
            <p:nvPr/>
          </p:nvSpPr>
          <p:spPr>
            <a:xfrm>
              <a:off x="2016854" y="3717634"/>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6" name="Oval 115">
              <a:extLst>
                <a:ext uri="{FF2B5EF4-FFF2-40B4-BE49-F238E27FC236}">
                  <a16:creationId xmlns:a16="http://schemas.microsoft.com/office/drawing/2014/main" id="{CBE4299D-FFBA-4A3E-B47A-D5FE599B4364}"/>
                </a:ext>
              </a:extLst>
            </p:cNvPr>
            <p:cNvSpPr/>
            <p:nvPr/>
          </p:nvSpPr>
          <p:spPr>
            <a:xfrm>
              <a:off x="1021310" y="3717628"/>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7" name="Oval 116">
              <a:extLst>
                <a:ext uri="{FF2B5EF4-FFF2-40B4-BE49-F238E27FC236}">
                  <a16:creationId xmlns:a16="http://schemas.microsoft.com/office/drawing/2014/main" id="{DB79998D-8AB6-40BF-A3FD-B56E6E678A5A}"/>
                </a:ext>
              </a:extLst>
            </p:cNvPr>
            <p:cNvSpPr/>
            <p:nvPr/>
          </p:nvSpPr>
          <p:spPr>
            <a:xfrm>
              <a:off x="357613" y="3717636"/>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8" name="Rectangle 117">
            <a:extLst>
              <a:ext uri="{FF2B5EF4-FFF2-40B4-BE49-F238E27FC236}">
                <a16:creationId xmlns:a16="http://schemas.microsoft.com/office/drawing/2014/main" id="{6CF59C46-605B-46EC-BB0C-2C5F35193D7C}"/>
              </a:ext>
            </a:extLst>
          </p:cNvPr>
          <p:cNvSpPr/>
          <p:nvPr/>
        </p:nvSpPr>
        <p:spPr>
          <a:xfrm>
            <a:off x="3509774" y="2093947"/>
            <a:ext cx="3712943" cy="830997"/>
          </a:xfrm>
          <a:prstGeom prst="rect">
            <a:avLst/>
          </a:prstGeom>
        </p:spPr>
        <p:txBody>
          <a:bodyPr wrap="square">
            <a:spAutoFit/>
          </a:bodyPr>
          <a:lstStyle/>
          <a:p>
            <a:pPr algn="ctr" rtl="1"/>
            <a:r>
              <a:rPr lang="fa-IR" sz="2400" b="1" dirty="0">
                <a:solidFill>
                  <a:schemeClr val="accent5">
                    <a:lumMod val="75000"/>
                  </a:schemeClr>
                </a:solidFill>
                <a:cs typeface="B Roya" panose="00000400000000000000" pitchFamily="2" charset="-78"/>
              </a:rPr>
              <a:t>ضعيف شدن</a:t>
            </a:r>
            <a:endParaRPr lang="en-US" sz="2400" b="1" dirty="0">
              <a:solidFill>
                <a:schemeClr val="accent5">
                  <a:lumMod val="75000"/>
                </a:schemeClr>
              </a:solidFill>
              <a:cs typeface="B Roya" panose="00000400000000000000" pitchFamily="2" charset="-78"/>
            </a:endParaRPr>
          </a:p>
          <a:p>
            <a:pPr algn="ctr" rtl="1"/>
            <a:r>
              <a:rPr lang="fa-IR" sz="2400" b="1" dirty="0">
                <a:solidFill>
                  <a:schemeClr val="accent5">
                    <a:lumMod val="75000"/>
                  </a:schemeClr>
                </a:solidFill>
                <a:cs typeface="B Roya" panose="00000400000000000000" pitchFamily="2" charset="-78"/>
              </a:rPr>
              <a:t>نيروي دفاعي كشور</a:t>
            </a:r>
          </a:p>
        </p:txBody>
      </p:sp>
      <p:grpSp>
        <p:nvGrpSpPr>
          <p:cNvPr id="121" name="Group 120">
            <a:extLst>
              <a:ext uri="{FF2B5EF4-FFF2-40B4-BE49-F238E27FC236}">
                <a16:creationId xmlns:a16="http://schemas.microsoft.com/office/drawing/2014/main" id="{EA6DE503-276F-4B9E-B587-D2EA5E3A4C2B}"/>
              </a:ext>
            </a:extLst>
          </p:cNvPr>
          <p:cNvGrpSpPr/>
          <p:nvPr/>
        </p:nvGrpSpPr>
        <p:grpSpPr>
          <a:xfrm>
            <a:off x="3568469" y="3150783"/>
            <a:ext cx="4271836" cy="1081548"/>
            <a:chOff x="4767271" y="5401314"/>
            <a:chExt cx="4281388" cy="1081548"/>
          </a:xfrm>
        </p:grpSpPr>
        <p:sp>
          <p:nvSpPr>
            <p:cNvPr id="122" name="Rectangle 121">
              <a:extLst>
                <a:ext uri="{FF2B5EF4-FFF2-40B4-BE49-F238E27FC236}">
                  <a16:creationId xmlns:a16="http://schemas.microsoft.com/office/drawing/2014/main" id="{6CEF2AE4-5348-4E86-9B37-CA80254CF3F9}"/>
                </a:ext>
              </a:extLst>
            </p:cNvPr>
            <p:cNvSpPr/>
            <p:nvPr/>
          </p:nvSpPr>
          <p:spPr>
            <a:xfrm>
              <a:off x="8333974" y="5497739"/>
              <a:ext cx="714685" cy="665191"/>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sp>
          <p:nvSpPr>
            <p:cNvPr id="123" name="Rectangle 122">
              <a:extLst>
                <a:ext uri="{FF2B5EF4-FFF2-40B4-BE49-F238E27FC236}">
                  <a16:creationId xmlns:a16="http://schemas.microsoft.com/office/drawing/2014/main" id="{E40FA02E-29E1-4F34-A3C3-121BDC7B252C}"/>
                </a:ext>
              </a:extLst>
            </p:cNvPr>
            <p:cNvSpPr/>
            <p:nvPr/>
          </p:nvSpPr>
          <p:spPr>
            <a:xfrm>
              <a:off x="4767271" y="5514932"/>
              <a:ext cx="3566703" cy="31200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sp>
          <p:nvSpPr>
            <p:cNvPr id="124" name="Rectangle 123">
              <a:extLst>
                <a:ext uri="{FF2B5EF4-FFF2-40B4-BE49-F238E27FC236}">
                  <a16:creationId xmlns:a16="http://schemas.microsoft.com/office/drawing/2014/main" id="{6FB4E074-AC57-48E2-A220-6BE70FA35A22}"/>
                </a:ext>
              </a:extLst>
            </p:cNvPr>
            <p:cNvSpPr/>
            <p:nvPr/>
          </p:nvSpPr>
          <p:spPr>
            <a:xfrm>
              <a:off x="4767271" y="5842749"/>
              <a:ext cx="3566703" cy="320181"/>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sp>
          <p:nvSpPr>
            <p:cNvPr id="125" name="Rectangle 124">
              <a:extLst>
                <a:ext uri="{FF2B5EF4-FFF2-40B4-BE49-F238E27FC236}">
                  <a16:creationId xmlns:a16="http://schemas.microsoft.com/office/drawing/2014/main" id="{95D2E435-8000-44EC-B615-57710BB894A7}"/>
                </a:ext>
              </a:extLst>
            </p:cNvPr>
            <p:cNvSpPr/>
            <p:nvPr/>
          </p:nvSpPr>
          <p:spPr>
            <a:xfrm>
              <a:off x="4776052" y="6162681"/>
              <a:ext cx="4272607" cy="320181"/>
            </a:xfrm>
            <a:prstGeom prst="rect">
              <a:avLst/>
            </a:prstGeom>
            <a:solidFill>
              <a:srgbClr val="FBD3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dirty="0"/>
            </a:p>
          </p:txBody>
        </p:sp>
        <p:grpSp>
          <p:nvGrpSpPr>
            <p:cNvPr id="126" name="Group 125">
              <a:extLst>
                <a:ext uri="{FF2B5EF4-FFF2-40B4-BE49-F238E27FC236}">
                  <a16:creationId xmlns:a16="http://schemas.microsoft.com/office/drawing/2014/main" id="{B94BA169-15E6-4F92-BDAF-F4B84677E872}"/>
                </a:ext>
              </a:extLst>
            </p:cNvPr>
            <p:cNvGrpSpPr/>
            <p:nvPr/>
          </p:nvGrpSpPr>
          <p:grpSpPr>
            <a:xfrm>
              <a:off x="4826696" y="6208131"/>
              <a:ext cx="1887447" cy="199027"/>
              <a:chOff x="25764" y="3508316"/>
              <a:chExt cx="3648664" cy="384742"/>
            </a:xfrm>
          </p:grpSpPr>
          <p:sp>
            <p:nvSpPr>
              <p:cNvPr id="152" name="Oval 151">
                <a:extLst>
                  <a:ext uri="{FF2B5EF4-FFF2-40B4-BE49-F238E27FC236}">
                    <a16:creationId xmlns:a16="http://schemas.microsoft.com/office/drawing/2014/main" id="{29CE42E4-1EEC-49B0-A730-2764EF86C410}"/>
                  </a:ext>
                </a:extLst>
              </p:cNvPr>
              <p:cNvSpPr/>
              <p:nvPr/>
            </p:nvSpPr>
            <p:spPr>
              <a:xfrm>
                <a:off x="3499005" y="3508320"/>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sp>
            <p:nvSpPr>
              <p:cNvPr id="153" name="Oval 152">
                <a:extLst>
                  <a:ext uri="{FF2B5EF4-FFF2-40B4-BE49-F238E27FC236}">
                    <a16:creationId xmlns:a16="http://schemas.microsoft.com/office/drawing/2014/main" id="{F053E4BF-FDCD-48DF-8108-13B7561E87D2}"/>
                  </a:ext>
                </a:extLst>
              </p:cNvPr>
              <p:cNvSpPr/>
              <p:nvPr/>
            </p:nvSpPr>
            <p:spPr>
              <a:xfrm>
                <a:off x="3167158" y="3508320"/>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sp>
            <p:nvSpPr>
              <p:cNvPr id="154" name="Oval 153">
                <a:extLst>
                  <a:ext uri="{FF2B5EF4-FFF2-40B4-BE49-F238E27FC236}">
                    <a16:creationId xmlns:a16="http://schemas.microsoft.com/office/drawing/2014/main" id="{92C84437-B1B6-468F-9C21-A5309DE72B84}"/>
                  </a:ext>
                </a:extLst>
              </p:cNvPr>
              <p:cNvSpPr/>
              <p:nvPr/>
            </p:nvSpPr>
            <p:spPr>
              <a:xfrm>
                <a:off x="1839764" y="3508320"/>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sp>
            <p:nvSpPr>
              <p:cNvPr id="155" name="Oval 154">
                <a:extLst>
                  <a:ext uri="{FF2B5EF4-FFF2-40B4-BE49-F238E27FC236}">
                    <a16:creationId xmlns:a16="http://schemas.microsoft.com/office/drawing/2014/main" id="{4C20D0A3-D8B1-4A67-A481-97DE608552EA}"/>
                  </a:ext>
                </a:extLst>
              </p:cNvPr>
              <p:cNvSpPr/>
              <p:nvPr/>
            </p:nvSpPr>
            <p:spPr>
              <a:xfrm>
                <a:off x="844219" y="3508320"/>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sp>
            <p:nvSpPr>
              <p:cNvPr id="156" name="Oval 155">
                <a:extLst>
                  <a:ext uri="{FF2B5EF4-FFF2-40B4-BE49-F238E27FC236}">
                    <a16:creationId xmlns:a16="http://schemas.microsoft.com/office/drawing/2014/main" id="{57C66FE5-67A4-43C9-A37C-4A2D28043C63}"/>
                  </a:ext>
                </a:extLst>
              </p:cNvPr>
              <p:cNvSpPr/>
              <p:nvPr/>
            </p:nvSpPr>
            <p:spPr>
              <a:xfrm>
                <a:off x="180522" y="3508320"/>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sp>
            <p:nvSpPr>
              <p:cNvPr id="157" name="Oval 156">
                <a:extLst>
                  <a:ext uri="{FF2B5EF4-FFF2-40B4-BE49-F238E27FC236}">
                    <a16:creationId xmlns:a16="http://schemas.microsoft.com/office/drawing/2014/main" id="{1ABD3535-31DB-45BF-9717-66B3EF647039}"/>
                  </a:ext>
                </a:extLst>
              </p:cNvPr>
              <p:cNvSpPr/>
              <p:nvPr/>
            </p:nvSpPr>
            <p:spPr>
              <a:xfrm>
                <a:off x="2503461" y="3508320"/>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sp>
            <p:nvSpPr>
              <p:cNvPr id="158" name="Oval 157">
                <a:extLst>
                  <a:ext uri="{FF2B5EF4-FFF2-40B4-BE49-F238E27FC236}">
                    <a16:creationId xmlns:a16="http://schemas.microsoft.com/office/drawing/2014/main" id="{130E5680-D00F-4796-A0A6-C10C572A7F89}"/>
                  </a:ext>
                </a:extLst>
              </p:cNvPr>
              <p:cNvSpPr/>
              <p:nvPr/>
            </p:nvSpPr>
            <p:spPr>
              <a:xfrm>
                <a:off x="1507915" y="3508320"/>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sp>
            <p:nvSpPr>
              <p:cNvPr id="159" name="Oval 158">
                <a:extLst>
                  <a:ext uri="{FF2B5EF4-FFF2-40B4-BE49-F238E27FC236}">
                    <a16:creationId xmlns:a16="http://schemas.microsoft.com/office/drawing/2014/main" id="{CCD8A85B-529C-467D-8CE8-A61751C92732}"/>
                  </a:ext>
                </a:extLst>
              </p:cNvPr>
              <p:cNvSpPr/>
              <p:nvPr/>
            </p:nvSpPr>
            <p:spPr>
              <a:xfrm>
                <a:off x="2835310" y="3508320"/>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sp>
            <p:nvSpPr>
              <p:cNvPr id="160" name="Oval 159">
                <a:extLst>
                  <a:ext uri="{FF2B5EF4-FFF2-40B4-BE49-F238E27FC236}">
                    <a16:creationId xmlns:a16="http://schemas.microsoft.com/office/drawing/2014/main" id="{3FE2338E-A52A-42BC-B265-B1F83D9AD3E1}"/>
                  </a:ext>
                </a:extLst>
              </p:cNvPr>
              <p:cNvSpPr/>
              <p:nvPr/>
            </p:nvSpPr>
            <p:spPr>
              <a:xfrm>
                <a:off x="2171614" y="3508320"/>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sp>
            <p:nvSpPr>
              <p:cNvPr id="161" name="Oval 160">
                <a:extLst>
                  <a:ext uri="{FF2B5EF4-FFF2-40B4-BE49-F238E27FC236}">
                    <a16:creationId xmlns:a16="http://schemas.microsoft.com/office/drawing/2014/main" id="{30046DEB-7825-4C39-B4B3-6228AC5826E1}"/>
                  </a:ext>
                </a:extLst>
              </p:cNvPr>
              <p:cNvSpPr/>
              <p:nvPr/>
            </p:nvSpPr>
            <p:spPr>
              <a:xfrm>
                <a:off x="1176068" y="3508320"/>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sp>
            <p:nvSpPr>
              <p:cNvPr id="162" name="Oval 161">
                <a:extLst>
                  <a:ext uri="{FF2B5EF4-FFF2-40B4-BE49-F238E27FC236}">
                    <a16:creationId xmlns:a16="http://schemas.microsoft.com/office/drawing/2014/main" id="{93DADE6F-74A3-41E2-97FA-1CEB615346C0}"/>
                  </a:ext>
                </a:extLst>
              </p:cNvPr>
              <p:cNvSpPr/>
              <p:nvPr/>
            </p:nvSpPr>
            <p:spPr>
              <a:xfrm>
                <a:off x="512371" y="3508316"/>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sp>
            <p:nvSpPr>
              <p:cNvPr id="163" name="Oval 162">
                <a:extLst>
                  <a:ext uri="{FF2B5EF4-FFF2-40B4-BE49-F238E27FC236}">
                    <a16:creationId xmlns:a16="http://schemas.microsoft.com/office/drawing/2014/main" id="{1080EE7F-F15C-405E-BDE8-3F6D48F624CE}"/>
                  </a:ext>
                </a:extLst>
              </p:cNvPr>
              <p:cNvSpPr/>
              <p:nvPr/>
            </p:nvSpPr>
            <p:spPr>
              <a:xfrm>
                <a:off x="3344247" y="3717634"/>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sp>
            <p:nvSpPr>
              <p:cNvPr id="164" name="Oval 163">
                <a:extLst>
                  <a:ext uri="{FF2B5EF4-FFF2-40B4-BE49-F238E27FC236}">
                    <a16:creationId xmlns:a16="http://schemas.microsoft.com/office/drawing/2014/main" id="{948CA159-DFF6-4966-820C-6EBB276F6917}"/>
                  </a:ext>
                </a:extLst>
              </p:cNvPr>
              <p:cNvSpPr/>
              <p:nvPr/>
            </p:nvSpPr>
            <p:spPr>
              <a:xfrm>
                <a:off x="3012400" y="3717634"/>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sp>
            <p:nvSpPr>
              <p:cNvPr id="165" name="Oval 164">
                <a:extLst>
                  <a:ext uri="{FF2B5EF4-FFF2-40B4-BE49-F238E27FC236}">
                    <a16:creationId xmlns:a16="http://schemas.microsoft.com/office/drawing/2014/main" id="{8B82F503-7941-4024-9040-D98693C0C330}"/>
                  </a:ext>
                </a:extLst>
              </p:cNvPr>
              <p:cNvSpPr/>
              <p:nvPr/>
            </p:nvSpPr>
            <p:spPr>
              <a:xfrm>
                <a:off x="1685007" y="3717634"/>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sp>
            <p:nvSpPr>
              <p:cNvPr id="166" name="Oval 165">
                <a:extLst>
                  <a:ext uri="{FF2B5EF4-FFF2-40B4-BE49-F238E27FC236}">
                    <a16:creationId xmlns:a16="http://schemas.microsoft.com/office/drawing/2014/main" id="{E8969BFA-52D1-4AF1-9855-7AEB1160DBC3}"/>
                  </a:ext>
                </a:extLst>
              </p:cNvPr>
              <p:cNvSpPr/>
              <p:nvPr/>
            </p:nvSpPr>
            <p:spPr>
              <a:xfrm>
                <a:off x="689461" y="3717634"/>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sp>
            <p:nvSpPr>
              <p:cNvPr id="167" name="Oval 166">
                <a:extLst>
                  <a:ext uri="{FF2B5EF4-FFF2-40B4-BE49-F238E27FC236}">
                    <a16:creationId xmlns:a16="http://schemas.microsoft.com/office/drawing/2014/main" id="{D9CF8C8E-5576-4C66-A75F-BAB1042B2266}"/>
                  </a:ext>
                </a:extLst>
              </p:cNvPr>
              <p:cNvSpPr/>
              <p:nvPr/>
            </p:nvSpPr>
            <p:spPr>
              <a:xfrm>
                <a:off x="25764" y="3717634"/>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sp>
            <p:nvSpPr>
              <p:cNvPr id="168" name="Oval 167">
                <a:extLst>
                  <a:ext uri="{FF2B5EF4-FFF2-40B4-BE49-F238E27FC236}">
                    <a16:creationId xmlns:a16="http://schemas.microsoft.com/office/drawing/2014/main" id="{36EB923B-A42D-462D-9D0F-C5582C9D4C39}"/>
                  </a:ext>
                </a:extLst>
              </p:cNvPr>
              <p:cNvSpPr/>
              <p:nvPr/>
            </p:nvSpPr>
            <p:spPr>
              <a:xfrm>
                <a:off x="2348704" y="3717634"/>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sp>
            <p:nvSpPr>
              <p:cNvPr id="169" name="Oval 168">
                <a:extLst>
                  <a:ext uri="{FF2B5EF4-FFF2-40B4-BE49-F238E27FC236}">
                    <a16:creationId xmlns:a16="http://schemas.microsoft.com/office/drawing/2014/main" id="{9CF5FCE1-D4BC-4ECC-BDD6-2BEA935D3C32}"/>
                  </a:ext>
                </a:extLst>
              </p:cNvPr>
              <p:cNvSpPr/>
              <p:nvPr/>
            </p:nvSpPr>
            <p:spPr>
              <a:xfrm>
                <a:off x="1353157" y="3717634"/>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sp>
            <p:nvSpPr>
              <p:cNvPr id="170" name="Oval 169">
                <a:extLst>
                  <a:ext uri="{FF2B5EF4-FFF2-40B4-BE49-F238E27FC236}">
                    <a16:creationId xmlns:a16="http://schemas.microsoft.com/office/drawing/2014/main" id="{43B390A5-ADFA-4693-AA70-F827C8E627BF}"/>
                  </a:ext>
                </a:extLst>
              </p:cNvPr>
              <p:cNvSpPr/>
              <p:nvPr/>
            </p:nvSpPr>
            <p:spPr>
              <a:xfrm>
                <a:off x="2680553" y="3717634"/>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sp>
            <p:nvSpPr>
              <p:cNvPr id="171" name="Oval 170">
                <a:extLst>
                  <a:ext uri="{FF2B5EF4-FFF2-40B4-BE49-F238E27FC236}">
                    <a16:creationId xmlns:a16="http://schemas.microsoft.com/office/drawing/2014/main" id="{C8A1DCDB-E08E-4537-B0E0-90EA82926434}"/>
                  </a:ext>
                </a:extLst>
              </p:cNvPr>
              <p:cNvSpPr/>
              <p:nvPr/>
            </p:nvSpPr>
            <p:spPr>
              <a:xfrm>
                <a:off x="2016854" y="3717634"/>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sp>
            <p:nvSpPr>
              <p:cNvPr id="172" name="Oval 171">
                <a:extLst>
                  <a:ext uri="{FF2B5EF4-FFF2-40B4-BE49-F238E27FC236}">
                    <a16:creationId xmlns:a16="http://schemas.microsoft.com/office/drawing/2014/main" id="{D78670B1-3352-4AC2-B533-657832A72369}"/>
                  </a:ext>
                </a:extLst>
              </p:cNvPr>
              <p:cNvSpPr/>
              <p:nvPr/>
            </p:nvSpPr>
            <p:spPr>
              <a:xfrm>
                <a:off x="1021310" y="3717628"/>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sp>
            <p:nvSpPr>
              <p:cNvPr id="173" name="Oval 172">
                <a:extLst>
                  <a:ext uri="{FF2B5EF4-FFF2-40B4-BE49-F238E27FC236}">
                    <a16:creationId xmlns:a16="http://schemas.microsoft.com/office/drawing/2014/main" id="{42D8C5EF-0D65-49D8-B355-9E7F705625C0}"/>
                  </a:ext>
                </a:extLst>
              </p:cNvPr>
              <p:cNvSpPr/>
              <p:nvPr/>
            </p:nvSpPr>
            <p:spPr>
              <a:xfrm>
                <a:off x="357613" y="3717636"/>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grpSp>
        <p:grpSp>
          <p:nvGrpSpPr>
            <p:cNvPr id="127" name="Group 126">
              <a:extLst>
                <a:ext uri="{FF2B5EF4-FFF2-40B4-BE49-F238E27FC236}">
                  <a16:creationId xmlns:a16="http://schemas.microsoft.com/office/drawing/2014/main" id="{A0A483D9-FDAF-4BE5-A62B-201080AB9C3B}"/>
                </a:ext>
              </a:extLst>
            </p:cNvPr>
            <p:cNvGrpSpPr/>
            <p:nvPr/>
          </p:nvGrpSpPr>
          <p:grpSpPr>
            <a:xfrm>
              <a:off x="7084121" y="6208131"/>
              <a:ext cx="1887447" cy="199027"/>
              <a:chOff x="25764" y="3508316"/>
              <a:chExt cx="3648664" cy="384742"/>
            </a:xfrm>
          </p:grpSpPr>
          <p:sp>
            <p:nvSpPr>
              <p:cNvPr id="130" name="Oval 129">
                <a:extLst>
                  <a:ext uri="{FF2B5EF4-FFF2-40B4-BE49-F238E27FC236}">
                    <a16:creationId xmlns:a16="http://schemas.microsoft.com/office/drawing/2014/main" id="{6681E8E5-8F88-434A-BF47-6C555B160B92}"/>
                  </a:ext>
                </a:extLst>
              </p:cNvPr>
              <p:cNvSpPr/>
              <p:nvPr/>
            </p:nvSpPr>
            <p:spPr>
              <a:xfrm>
                <a:off x="3499005" y="3508320"/>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sp>
            <p:nvSpPr>
              <p:cNvPr id="131" name="Oval 130">
                <a:extLst>
                  <a:ext uri="{FF2B5EF4-FFF2-40B4-BE49-F238E27FC236}">
                    <a16:creationId xmlns:a16="http://schemas.microsoft.com/office/drawing/2014/main" id="{C3C38AFC-93F5-4ABE-8E86-24A9AA7299B8}"/>
                  </a:ext>
                </a:extLst>
              </p:cNvPr>
              <p:cNvSpPr/>
              <p:nvPr/>
            </p:nvSpPr>
            <p:spPr>
              <a:xfrm>
                <a:off x="3167158" y="3508320"/>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sp>
            <p:nvSpPr>
              <p:cNvPr id="132" name="Oval 131">
                <a:extLst>
                  <a:ext uri="{FF2B5EF4-FFF2-40B4-BE49-F238E27FC236}">
                    <a16:creationId xmlns:a16="http://schemas.microsoft.com/office/drawing/2014/main" id="{ABD8475D-A9C1-424A-AF1D-EFE987F9A1DC}"/>
                  </a:ext>
                </a:extLst>
              </p:cNvPr>
              <p:cNvSpPr/>
              <p:nvPr/>
            </p:nvSpPr>
            <p:spPr>
              <a:xfrm>
                <a:off x="1839764" y="3508320"/>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sp>
            <p:nvSpPr>
              <p:cNvPr id="133" name="Oval 132">
                <a:extLst>
                  <a:ext uri="{FF2B5EF4-FFF2-40B4-BE49-F238E27FC236}">
                    <a16:creationId xmlns:a16="http://schemas.microsoft.com/office/drawing/2014/main" id="{1D7BB1B2-8E66-4C32-AC3D-D4FBCEFDDC83}"/>
                  </a:ext>
                </a:extLst>
              </p:cNvPr>
              <p:cNvSpPr/>
              <p:nvPr/>
            </p:nvSpPr>
            <p:spPr>
              <a:xfrm>
                <a:off x="844219" y="3508320"/>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sp>
            <p:nvSpPr>
              <p:cNvPr id="134" name="Oval 133">
                <a:extLst>
                  <a:ext uri="{FF2B5EF4-FFF2-40B4-BE49-F238E27FC236}">
                    <a16:creationId xmlns:a16="http://schemas.microsoft.com/office/drawing/2014/main" id="{CA02CAB1-71AE-444D-8FCC-74D880356079}"/>
                  </a:ext>
                </a:extLst>
              </p:cNvPr>
              <p:cNvSpPr/>
              <p:nvPr/>
            </p:nvSpPr>
            <p:spPr>
              <a:xfrm>
                <a:off x="180522" y="3508320"/>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sp>
            <p:nvSpPr>
              <p:cNvPr id="135" name="Oval 134">
                <a:extLst>
                  <a:ext uri="{FF2B5EF4-FFF2-40B4-BE49-F238E27FC236}">
                    <a16:creationId xmlns:a16="http://schemas.microsoft.com/office/drawing/2014/main" id="{EB39A02F-6137-4E67-8279-63A455188E79}"/>
                  </a:ext>
                </a:extLst>
              </p:cNvPr>
              <p:cNvSpPr/>
              <p:nvPr/>
            </p:nvSpPr>
            <p:spPr>
              <a:xfrm>
                <a:off x="2503461" y="3508320"/>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sp>
            <p:nvSpPr>
              <p:cNvPr id="136" name="Oval 135">
                <a:extLst>
                  <a:ext uri="{FF2B5EF4-FFF2-40B4-BE49-F238E27FC236}">
                    <a16:creationId xmlns:a16="http://schemas.microsoft.com/office/drawing/2014/main" id="{322469DD-B2A1-4EBE-9D0D-F20AA5831D84}"/>
                  </a:ext>
                </a:extLst>
              </p:cNvPr>
              <p:cNvSpPr/>
              <p:nvPr/>
            </p:nvSpPr>
            <p:spPr>
              <a:xfrm>
                <a:off x="1507915" y="3508320"/>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sp>
            <p:nvSpPr>
              <p:cNvPr id="137" name="Oval 136">
                <a:extLst>
                  <a:ext uri="{FF2B5EF4-FFF2-40B4-BE49-F238E27FC236}">
                    <a16:creationId xmlns:a16="http://schemas.microsoft.com/office/drawing/2014/main" id="{3E2116A2-7FA3-4F79-9E8D-225FDEF26A8B}"/>
                  </a:ext>
                </a:extLst>
              </p:cNvPr>
              <p:cNvSpPr/>
              <p:nvPr/>
            </p:nvSpPr>
            <p:spPr>
              <a:xfrm>
                <a:off x="2835310" y="3508320"/>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sp>
            <p:nvSpPr>
              <p:cNvPr id="138" name="Oval 137">
                <a:extLst>
                  <a:ext uri="{FF2B5EF4-FFF2-40B4-BE49-F238E27FC236}">
                    <a16:creationId xmlns:a16="http://schemas.microsoft.com/office/drawing/2014/main" id="{0D93441F-7D32-433C-830F-EAEDD6E413B8}"/>
                  </a:ext>
                </a:extLst>
              </p:cNvPr>
              <p:cNvSpPr/>
              <p:nvPr/>
            </p:nvSpPr>
            <p:spPr>
              <a:xfrm>
                <a:off x="2171614" y="3508320"/>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sp>
            <p:nvSpPr>
              <p:cNvPr id="139" name="Oval 138">
                <a:extLst>
                  <a:ext uri="{FF2B5EF4-FFF2-40B4-BE49-F238E27FC236}">
                    <a16:creationId xmlns:a16="http://schemas.microsoft.com/office/drawing/2014/main" id="{AEC2C486-BD63-41F3-AA37-C4E1440EB2FA}"/>
                  </a:ext>
                </a:extLst>
              </p:cNvPr>
              <p:cNvSpPr/>
              <p:nvPr/>
            </p:nvSpPr>
            <p:spPr>
              <a:xfrm>
                <a:off x="1176068" y="3508320"/>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sp>
            <p:nvSpPr>
              <p:cNvPr id="140" name="Oval 139">
                <a:extLst>
                  <a:ext uri="{FF2B5EF4-FFF2-40B4-BE49-F238E27FC236}">
                    <a16:creationId xmlns:a16="http://schemas.microsoft.com/office/drawing/2014/main" id="{F5F8602B-4DE8-4A68-ABF8-CCEF973493ED}"/>
                  </a:ext>
                </a:extLst>
              </p:cNvPr>
              <p:cNvSpPr/>
              <p:nvPr/>
            </p:nvSpPr>
            <p:spPr>
              <a:xfrm>
                <a:off x="512371" y="3508316"/>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sp>
            <p:nvSpPr>
              <p:cNvPr id="141" name="Oval 140">
                <a:extLst>
                  <a:ext uri="{FF2B5EF4-FFF2-40B4-BE49-F238E27FC236}">
                    <a16:creationId xmlns:a16="http://schemas.microsoft.com/office/drawing/2014/main" id="{4F719AEB-D63F-4009-9AAE-E32C242CCE3C}"/>
                  </a:ext>
                </a:extLst>
              </p:cNvPr>
              <p:cNvSpPr/>
              <p:nvPr/>
            </p:nvSpPr>
            <p:spPr>
              <a:xfrm>
                <a:off x="3344247" y="3717634"/>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sp>
            <p:nvSpPr>
              <p:cNvPr id="142" name="Oval 141">
                <a:extLst>
                  <a:ext uri="{FF2B5EF4-FFF2-40B4-BE49-F238E27FC236}">
                    <a16:creationId xmlns:a16="http://schemas.microsoft.com/office/drawing/2014/main" id="{486222DA-3443-47FC-AD2B-5DE1C0D9B8CD}"/>
                  </a:ext>
                </a:extLst>
              </p:cNvPr>
              <p:cNvSpPr/>
              <p:nvPr/>
            </p:nvSpPr>
            <p:spPr>
              <a:xfrm>
                <a:off x="3012400" y="3717634"/>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sp>
            <p:nvSpPr>
              <p:cNvPr id="143" name="Oval 142">
                <a:extLst>
                  <a:ext uri="{FF2B5EF4-FFF2-40B4-BE49-F238E27FC236}">
                    <a16:creationId xmlns:a16="http://schemas.microsoft.com/office/drawing/2014/main" id="{EFA81FFF-4FFD-4A6C-9598-7F57F015FA99}"/>
                  </a:ext>
                </a:extLst>
              </p:cNvPr>
              <p:cNvSpPr/>
              <p:nvPr/>
            </p:nvSpPr>
            <p:spPr>
              <a:xfrm>
                <a:off x="1685007" y="3717634"/>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sp>
            <p:nvSpPr>
              <p:cNvPr id="144" name="Oval 143">
                <a:extLst>
                  <a:ext uri="{FF2B5EF4-FFF2-40B4-BE49-F238E27FC236}">
                    <a16:creationId xmlns:a16="http://schemas.microsoft.com/office/drawing/2014/main" id="{8D5F7718-D4FC-4C11-B84F-4E7F510B654C}"/>
                  </a:ext>
                </a:extLst>
              </p:cNvPr>
              <p:cNvSpPr/>
              <p:nvPr/>
            </p:nvSpPr>
            <p:spPr>
              <a:xfrm>
                <a:off x="689461" y="3717634"/>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sp>
            <p:nvSpPr>
              <p:cNvPr id="145" name="Oval 144">
                <a:extLst>
                  <a:ext uri="{FF2B5EF4-FFF2-40B4-BE49-F238E27FC236}">
                    <a16:creationId xmlns:a16="http://schemas.microsoft.com/office/drawing/2014/main" id="{F073D3DC-79BA-44A9-A06D-79D211382443}"/>
                  </a:ext>
                </a:extLst>
              </p:cNvPr>
              <p:cNvSpPr/>
              <p:nvPr/>
            </p:nvSpPr>
            <p:spPr>
              <a:xfrm>
                <a:off x="25764" y="3717634"/>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sp>
            <p:nvSpPr>
              <p:cNvPr id="146" name="Oval 145">
                <a:extLst>
                  <a:ext uri="{FF2B5EF4-FFF2-40B4-BE49-F238E27FC236}">
                    <a16:creationId xmlns:a16="http://schemas.microsoft.com/office/drawing/2014/main" id="{E3D3A046-F32B-4697-B63E-4C1332E171BA}"/>
                  </a:ext>
                </a:extLst>
              </p:cNvPr>
              <p:cNvSpPr/>
              <p:nvPr/>
            </p:nvSpPr>
            <p:spPr>
              <a:xfrm>
                <a:off x="2348704" y="3717634"/>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sp>
            <p:nvSpPr>
              <p:cNvPr id="147" name="Oval 146">
                <a:extLst>
                  <a:ext uri="{FF2B5EF4-FFF2-40B4-BE49-F238E27FC236}">
                    <a16:creationId xmlns:a16="http://schemas.microsoft.com/office/drawing/2014/main" id="{F968B960-F22B-4318-87C1-4B2D66BAE168}"/>
                  </a:ext>
                </a:extLst>
              </p:cNvPr>
              <p:cNvSpPr/>
              <p:nvPr/>
            </p:nvSpPr>
            <p:spPr>
              <a:xfrm>
                <a:off x="1353157" y="3717634"/>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sp>
            <p:nvSpPr>
              <p:cNvPr id="148" name="Oval 147">
                <a:extLst>
                  <a:ext uri="{FF2B5EF4-FFF2-40B4-BE49-F238E27FC236}">
                    <a16:creationId xmlns:a16="http://schemas.microsoft.com/office/drawing/2014/main" id="{A78AD7A3-95AB-4E2B-9941-726879763506}"/>
                  </a:ext>
                </a:extLst>
              </p:cNvPr>
              <p:cNvSpPr/>
              <p:nvPr/>
            </p:nvSpPr>
            <p:spPr>
              <a:xfrm>
                <a:off x="2680553" y="3717634"/>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sp>
            <p:nvSpPr>
              <p:cNvPr id="149" name="Oval 148">
                <a:extLst>
                  <a:ext uri="{FF2B5EF4-FFF2-40B4-BE49-F238E27FC236}">
                    <a16:creationId xmlns:a16="http://schemas.microsoft.com/office/drawing/2014/main" id="{D4AB8ECE-C09F-448D-92C1-B57957BC9BC8}"/>
                  </a:ext>
                </a:extLst>
              </p:cNvPr>
              <p:cNvSpPr/>
              <p:nvPr/>
            </p:nvSpPr>
            <p:spPr>
              <a:xfrm>
                <a:off x="2016854" y="3717634"/>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sp>
            <p:nvSpPr>
              <p:cNvPr id="150" name="Oval 149">
                <a:extLst>
                  <a:ext uri="{FF2B5EF4-FFF2-40B4-BE49-F238E27FC236}">
                    <a16:creationId xmlns:a16="http://schemas.microsoft.com/office/drawing/2014/main" id="{A5E1C471-F6AA-4088-8CF7-E467859D6DB2}"/>
                  </a:ext>
                </a:extLst>
              </p:cNvPr>
              <p:cNvSpPr/>
              <p:nvPr/>
            </p:nvSpPr>
            <p:spPr>
              <a:xfrm>
                <a:off x="1021310" y="3717628"/>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sp>
            <p:nvSpPr>
              <p:cNvPr id="151" name="Oval 150">
                <a:extLst>
                  <a:ext uri="{FF2B5EF4-FFF2-40B4-BE49-F238E27FC236}">
                    <a16:creationId xmlns:a16="http://schemas.microsoft.com/office/drawing/2014/main" id="{FC310A4C-EF2F-45D2-9ED4-204703BEEE6B}"/>
                  </a:ext>
                </a:extLst>
              </p:cNvPr>
              <p:cNvSpPr/>
              <p:nvPr/>
            </p:nvSpPr>
            <p:spPr>
              <a:xfrm>
                <a:off x="357613" y="3717636"/>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grpSp>
        <p:sp>
          <p:nvSpPr>
            <p:cNvPr id="128" name="Rectangle 127">
              <a:extLst>
                <a:ext uri="{FF2B5EF4-FFF2-40B4-BE49-F238E27FC236}">
                  <a16:creationId xmlns:a16="http://schemas.microsoft.com/office/drawing/2014/main" id="{2322E725-E8AC-406A-BF7A-CE03C46BDC93}"/>
                </a:ext>
              </a:extLst>
            </p:cNvPr>
            <p:cNvSpPr/>
            <p:nvPr/>
          </p:nvSpPr>
          <p:spPr>
            <a:xfrm>
              <a:off x="5202435" y="5401314"/>
              <a:ext cx="3023415" cy="830997"/>
            </a:xfrm>
            <a:prstGeom prst="rect">
              <a:avLst/>
            </a:prstGeom>
          </p:spPr>
          <p:txBody>
            <a:bodyPr wrap="square">
              <a:spAutoFit/>
            </a:bodyPr>
            <a:lstStyle/>
            <a:p>
              <a:pPr algn="ctr" rtl="1"/>
              <a:r>
                <a:rPr lang="fa-IR" sz="2400" b="1" dirty="0">
                  <a:solidFill>
                    <a:schemeClr val="accent5">
                      <a:lumMod val="75000"/>
                    </a:schemeClr>
                  </a:solidFill>
                  <a:cs typeface="B Roya" panose="00000400000000000000" pitchFamily="2" charset="-78"/>
                </a:rPr>
                <a:t>كم شدن نيروي كار و در نتيجه كاهش توليد</a:t>
              </a:r>
            </a:p>
          </p:txBody>
        </p:sp>
      </p:grpSp>
      <p:grpSp>
        <p:nvGrpSpPr>
          <p:cNvPr id="174" name="Group 173">
            <a:extLst>
              <a:ext uri="{FF2B5EF4-FFF2-40B4-BE49-F238E27FC236}">
                <a16:creationId xmlns:a16="http://schemas.microsoft.com/office/drawing/2014/main" id="{ADA5866F-2F9C-4394-9CBF-4D41804043B6}"/>
              </a:ext>
            </a:extLst>
          </p:cNvPr>
          <p:cNvGrpSpPr/>
          <p:nvPr/>
        </p:nvGrpSpPr>
        <p:grpSpPr>
          <a:xfrm>
            <a:off x="3500013" y="4254187"/>
            <a:ext cx="4348934" cy="1070503"/>
            <a:chOff x="4690000" y="5412359"/>
            <a:chExt cx="4358659" cy="1070503"/>
          </a:xfrm>
        </p:grpSpPr>
        <p:sp>
          <p:nvSpPr>
            <p:cNvPr id="175" name="Rectangle 174">
              <a:extLst>
                <a:ext uri="{FF2B5EF4-FFF2-40B4-BE49-F238E27FC236}">
                  <a16:creationId xmlns:a16="http://schemas.microsoft.com/office/drawing/2014/main" id="{B5939AF0-D95F-4E6A-8AFD-437677531268}"/>
                </a:ext>
              </a:extLst>
            </p:cNvPr>
            <p:cNvSpPr/>
            <p:nvPr/>
          </p:nvSpPr>
          <p:spPr>
            <a:xfrm>
              <a:off x="8333974" y="5497739"/>
              <a:ext cx="714685" cy="665191"/>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sp>
          <p:nvSpPr>
            <p:cNvPr id="176" name="Rectangle 175">
              <a:extLst>
                <a:ext uri="{FF2B5EF4-FFF2-40B4-BE49-F238E27FC236}">
                  <a16:creationId xmlns:a16="http://schemas.microsoft.com/office/drawing/2014/main" id="{6F964F60-9FDF-480A-938B-EB8E229D3876}"/>
                </a:ext>
              </a:extLst>
            </p:cNvPr>
            <p:cNvSpPr/>
            <p:nvPr/>
          </p:nvSpPr>
          <p:spPr>
            <a:xfrm>
              <a:off x="4767271" y="5514932"/>
              <a:ext cx="3566703" cy="31200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177" name="Rectangle 176">
              <a:extLst>
                <a:ext uri="{FF2B5EF4-FFF2-40B4-BE49-F238E27FC236}">
                  <a16:creationId xmlns:a16="http://schemas.microsoft.com/office/drawing/2014/main" id="{664B071C-4D25-4140-8A65-94CF96AFDCD7}"/>
                </a:ext>
              </a:extLst>
            </p:cNvPr>
            <p:cNvSpPr/>
            <p:nvPr/>
          </p:nvSpPr>
          <p:spPr>
            <a:xfrm>
              <a:off x="4767271" y="5842749"/>
              <a:ext cx="3566703" cy="320181"/>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sp>
          <p:nvSpPr>
            <p:cNvPr id="178" name="Rectangle 177">
              <a:extLst>
                <a:ext uri="{FF2B5EF4-FFF2-40B4-BE49-F238E27FC236}">
                  <a16:creationId xmlns:a16="http://schemas.microsoft.com/office/drawing/2014/main" id="{7DC067D0-2F0C-4A6F-9237-4344BE906845}"/>
                </a:ext>
              </a:extLst>
            </p:cNvPr>
            <p:cNvSpPr/>
            <p:nvPr/>
          </p:nvSpPr>
          <p:spPr>
            <a:xfrm>
              <a:off x="4776052" y="6162681"/>
              <a:ext cx="4272607" cy="320181"/>
            </a:xfrm>
            <a:prstGeom prst="rect">
              <a:avLst/>
            </a:prstGeom>
            <a:solidFill>
              <a:srgbClr val="FBD3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dirty="0"/>
            </a:p>
          </p:txBody>
        </p:sp>
        <p:grpSp>
          <p:nvGrpSpPr>
            <p:cNvPr id="179" name="Group 178">
              <a:extLst>
                <a:ext uri="{FF2B5EF4-FFF2-40B4-BE49-F238E27FC236}">
                  <a16:creationId xmlns:a16="http://schemas.microsoft.com/office/drawing/2014/main" id="{6E7337D8-72D3-4827-80E1-8CC8D26880E2}"/>
                </a:ext>
              </a:extLst>
            </p:cNvPr>
            <p:cNvGrpSpPr/>
            <p:nvPr/>
          </p:nvGrpSpPr>
          <p:grpSpPr>
            <a:xfrm>
              <a:off x="4826696" y="6208131"/>
              <a:ext cx="1887447" cy="199027"/>
              <a:chOff x="25764" y="3508316"/>
              <a:chExt cx="3648664" cy="384742"/>
            </a:xfrm>
          </p:grpSpPr>
          <p:sp>
            <p:nvSpPr>
              <p:cNvPr id="205" name="Oval 204">
                <a:extLst>
                  <a:ext uri="{FF2B5EF4-FFF2-40B4-BE49-F238E27FC236}">
                    <a16:creationId xmlns:a16="http://schemas.microsoft.com/office/drawing/2014/main" id="{C6D11D53-BC5A-4AAB-8C3F-50F29DDA38D2}"/>
                  </a:ext>
                </a:extLst>
              </p:cNvPr>
              <p:cNvSpPr/>
              <p:nvPr/>
            </p:nvSpPr>
            <p:spPr>
              <a:xfrm>
                <a:off x="3499005" y="3508320"/>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sp>
            <p:nvSpPr>
              <p:cNvPr id="206" name="Oval 205">
                <a:extLst>
                  <a:ext uri="{FF2B5EF4-FFF2-40B4-BE49-F238E27FC236}">
                    <a16:creationId xmlns:a16="http://schemas.microsoft.com/office/drawing/2014/main" id="{EB8B344A-F337-422D-B349-1DE55072A9BA}"/>
                  </a:ext>
                </a:extLst>
              </p:cNvPr>
              <p:cNvSpPr/>
              <p:nvPr/>
            </p:nvSpPr>
            <p:spPr>
              <a:xfrm>
                <a:off x="3167158" y="3508320"/>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sp>
            <p:nvSpPr>
              <p:cNvPr id="207" name="Oval 206">
                <a:extLst>
                  <a:ext uri="{FF2B5EF4-FFF2-40B4-BE49-F238E27FC236}">
                    <a16:creationId xmlns:a16="http://schemas.microsoft.com/office/drawing/2014/main" id="{88118891-6297-4515-AAE4-390BC87CDB6E}"/>
                  </a:ext>
                </a:extLst>
              </p:cNvPr>
              <p:cNvSpPr/>
              <p:nvPr/>
            </p:nvSpPr>
            <p:spPr>
              <a:xfrm>
                <a:off x="1839764" y="3508320"/>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sp>
            <p:nvSpPr>
              <p:cNvPr id="208" name="Oval 207">
                <a:extLst>
                  <a:ext uri="{FF2B5EF4-FFF2-40B4-BE49-F238E27FC236}">
                    <a16:creationId xmlns:a16="http://schemas.microsoft.com/office/drawing/2014/main" id="{B8FFB01A-8EBA-4D19-B675-2F8423C0B385}"/>
                  </a:ext>
                </a:extLst>
              </p:cNvPr>
              <p:cNvSpPr/>
              <p:nvPr/>
            </p:nvSpPr>
            <p:spPr>
              <a:xfrm>
                <a:off x="844219" y="3508320"/>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sp>
            <p:nvSpPr>
              <p:cNvPr id="209" name="Oval 208">
                <a:extLst>
                  <a:ext uri="{FF2B5EF4-FFF2-40B4-BE49-F238E27FC236}">
                    <a16:creationId xmlns:a16="http://schemas.microsoft.com/office/drawing/2014/main" id="{7430FD34-3ABE-498D-9700-952D261D7432}"/>
                  </a:ext>
                </a:extLst>
              </p:cNvPr>
              <p:cNvSpPr/>
              <p:nvPr/>
            </p:nvSpPr>
            <p:spPr>
              <a:xfrm>
                <a:off x="180522" y="3508320"/>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sp>
            <p:nvSpPr>
              <p:cNvPr id="210" name="Oval 209">
                <a:extLst>
                  <a:ext uri="{FF2B5EF4-FFF2-40B4-BE49-F238E27FC236}">
                    <a16:creationId xmlns:a16="http://schemas.microsoft.com/office/drawing/2014/main" id="{C3EE4220-B160-4498-90E6-46B537551DAD}"/>
                  </a:ext>
                </a:extLst>
              </p:cNvPr>
              <p:cNvSpPr/>
              <p:nvPr/>
            </p:nvSpPr>
            <p:spPr>
              <a:xfrm>
                <a:off x="2503461" y="3508320"/>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sp>
            <p:nvSpPr>
              <p:cNvPr id="211" name="Oval 210">
                <a:extLst>
                  <a:ext uri="{FF2B5EF4-FFF2-40B4-BE49-F238E27FC236}">
                    <a16:creationId xmlns:a16="http://schemas.microsoft.com/office/drawing/2014/main" id="{BDC17694-7CCE-4B57-97BC-C3FBD62BCAB3}"/>
                  </a:ext>
                </a:extLst>
              </p:cNvPr>
              <p:cNvSpPr/>
              <p:nvPr/>
            </p:nvSpPr>
            <p:spPr>
              <a:xfrm>
                <a:off x="1507915" y="3508320"/>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sp>
            <p:nvSpPr>
              <p:cNvPr id="212" name="Oval 211">
                <a:extLst>
                  <a:ext uri="{FF2B5EF4-FFF2-40B4-BE49-F238E27FC236}">
                    <a16:creationId xmlns:a16="http://schemas.microsoft.com/office/drawing/2014/main" id="{3EA84ABA-5F24-4B02-A587-9A3002C1DDB2}"/>
                  </a:ext>
                </a:extLst>
              </p:cNvPr>
              <p:cNvSpPr/>
              <p:nvPr/>
            </p:nvSpPr>
            <p:spPr>
              <a:xfrm>
                <a:off x="2835310" y="3508320"/>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sp>
            <p:nvSpPr>
              <p:cNvPr id="213" name="Oval 212">
                <a:extLst>
                  <a:ext uri="{FF2B5EF4-FFF2-40B4-BE49-F238E27FC236}">
                    <a16:creationId xmlns:a16="http://schemas.microsoft.com/office/drawing/2014/main" id="{231ECDED-3AAA-4CF4-BE65-A776F3198F02}"/>
                  </a:ext>
                </a:extLst>
              </p:cNvPr>
              <p:cNvSpPr/>
              <p:nvPr/>
            </p:nvSpPr>
            <p:spPr>
              <a:xfrm>
                <a:off x="2171614" y="3508320"/>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sp>
            <p:nvSpPr>
              <p:cNvPr id="214" name="Oval 213">
                <a:extLst>
                  <a:ext uri="{FF2B5EF4-FFF2-40B4-BE49-F238E27FC236}">
                    <a16:creationId xmlns:a16="http://schemas.microsoft.com/office/drawing/2014/main" id="{9A2E1BAD-0BBB-4FB1-B366-ADAC8797E821}"/>
                  </a:ext>
                </a:extLst>
              </p:cNvPr>
              <p:cNvSpPr/>
              <p:nvPr/>
            </p:nvSpPr>
            <p:spPr>
              <a:xfrm>
                <a:off x="1176068" y="3508320"/>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sp>
            <p:nvSpPr>
              <p:cNvPr id="215" name="Oval 214">
                <a:extLst>
                  <a:ext uri="{FF2B5EF4-FFF2-40B4-BE49-F238E27FC236}">
                    <a16:creationId xmlns:a16="http://schemas.microsoft.com/office/drawing/2014/main" id="{004F52CB-8FA8-4601-B149-DB35412AC5E9}"/>
                  </a:ext>
                </a:extLst>
              </p:cNvPr>
              <p:cNvSpPr/>
              <p:nvPr/>
            </p:nvSpPr>
            <p:spPr>
              <a:xfrm>
                <a:off x="512371" y="3508316"/>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sp>
            <p:nvSpPr>
              <p:cNvPr id="216" name="Oval 215">
                <a:extLst>
                  <a:ext uri="{FF2B5EF4-FFF2-40B4-BE49-F238E27FC236}">
                    <a16:creationId xmlns:a16="http://schemas.microsoft.com/office/drawing/2014/main" id="{4ADAD840-A6C1-4A6C-823F-59A9F9E538ED}"/>
                  </a:ext>
                </a:extLst>
              </p:cNvPr>
              <p:cNvSpPr/>
              <p:nvPr/>
            </p:nvSpPr>
            <p:spPr>
              <a:xfrm>
                <a:off x="3344247" y="3717634"/>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sp>
            <p:nvSpPr>
              <p:cNvPr id="217" name="Oval 216">
                <a:extLst>
                  <a:ext uri="{FF2B5EF4-FFF2-40B4-BE49-F238E27FC236}">
                    <a16:creationId xmlns:a16="http://schemas.microsoft.com/office/drawing/2014/main" id="{2B942CB1-A6F4-41EB-86C8-91A7C5428817}"/>
                  </a:ext>
                </a:extLst>
              </p:cNvPr>
              <p:cNvSpPr/>
              <p:nvPr/>
            </p:nvSpPr>
            <p:spPr>
              <a:xfrm>
                <a:off x="3012400" y="3717634"/>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sp>
            <p:nvSpPr>
              <p:cNvPr id="218" name="Oval 217">
                <a:extLst>
                  <a:ext uri="{FF2B5EF4-FFF2-40B4-BE49-F238E27FC236}">
                    <a16:creationId xmlns:a16="http://schemas.microsoft.com/office/drawing/2014/main" id="{EFF88361-8925-4E1A-86C3-7855EFF970A5}"/>
                  </a:ext>
                </a:extLst>
              </p:cNvPr>
              <p:cNvSpPr/>
              <p:nvPr/>
            </p:nvSpPr>
            <p:spPr>
              <a:xfrm>
                <a:off x="1685007" y="3717634"/>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sp>
            <p:nvSpPr>
              <p:cNvPr id="219" name="Oval 218">
                <a:extLst>
                  <a:ext uri="{FF2B5EF4-FFF2-40B4-BE49-F238E27FC236}">
                    <a16:creationId xmlns:a16="http://schemas.microsoft.com/office/drawing/2014/main" id="{9ED98194-DBBA-4B35-8BF2-B5F0980441EB}"/>
                  </a:ext>
                </a:extLst>
              </p:cNvPr>
              <p:cNvSpPr/>
              <p:nvPr/>
            </p:nvSpPr>
            <p:spPr>
              <a:xfrm>
                <a:off x="689461" y="3717634"/>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sp>
            <p:nvSpPr>
              <p:cNvPr id="220" name="Oval 219">
                <a:extLst>
                  <a:ext uri="{FF2B5EF4-FFF2-40B4-BE49-F238E27FC236}">
                    <a16:creationId xmlns:a16="http://schemas.microsoft.com/office/drawing/2014/main" id="{91C0B4F1-736B-4CAA-A4C6-26ECE0F4CA8E}"/>
                  </a:ext>
                </a:extLst>
              </p:cNvPr>
              <p:cNvSpPr/>
              <p:nvPr/>
            </p:nvSpPr>
            <p:spPr>
              <a:xfrm>
                <a:off x="25764" y="3717634"/>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sp>
            <p:nvSpPr>
              <p:cNvPr id="221" name="Oval 220">
                <a:extLst>
                  <a:ext uri="{FF2B5EF4-FFF2-40B4-BE49-F238E27FC236}">
                    <a16:creationId xmlns:a16="http://schemas.microsoft.com/office/drawing/2014/main" id="{3D4AE9B8-DDF6-4E80-937E-6F554D4BF6B5}"/>
                  </a:ext>
                </a:extLst>
              </p:cNvPr>
              <p:cNvSpPr/>
              <p:nvPr/>
            </p:nvSpPr>
            <p:spPr>
              <a:xfrm>
                <a:off x="2348704" y="3717634"/>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sp>
            <p:nvSpPr>
              <p:cNvPr id="222" name="Oval 221">
                <a:extLst>
                  <a:ext uri="{FF2B5EF4-FFF2-40B4-BE49-F238E27FC236}">
                    <a16:creationId xmlns:a16="http://schemas.microsoft.com/office/drawing/2014/main" id="{9573A49B-3B18-44D8-B1F6-462005142494}"/>
                  </a:ext>
                </a:extLst>
              </p:cNvPr>
              <p:cNvSpPr/>
              <p:nvPr/>
            </p:nvSpPr>
            <p:spPr>
              <a:xfrm>
                <a:off x="1353157" y="3717634"/>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sp>
            <p:nvSpPr>
              <p:cNvPr id="223" name="Oval 222">
                <a:extLst>
                  <a:ext uri="{FF2B5EF4-FFF2-40B4-BE49-F238E27FC236}">
                    <a16:creationId xmlns:a16="http://schemas.microsoft.com/office/drawing/2014/main" id="{03286A6A-AC02-403D-8B91-6D9AB186CC92}"/>
                  </a:ext>
                </a:extLst>
              </p:cNvPr>
              <p:cNvSpPr/>
              <p:nvPr/>
            </p:nvSpPr>
            <p:spPr>
              <a:xfrm>
                <a:off x="2680553" y="3717634"/>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sp>
            <p:nvSpPr>
              <p:cNvPr id="224" name="Oval 223">
                <a:extLst>
                  <a:ext uri="{FF2B5EF4-FFF2-40B4-BE49-F238E27FC236}">
                    <a16:creationId xmlns:a16="http://schemas.microsoft.com/office/drawing/2014/main" id="{438A0DDB-2B79-4BC0-82F5-A9DDD3D92290}"/>
                  </a:ext>
                </a:extLst>
              </p:cNvPr>
              <p:cNvSpPr/>
              <p:nvPr/>
            </p:nvSpPr>
            <p:spPr>
              <a:xfrm>
                <a:off x="2016854" y="3717634"/>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sp>
            <p:nvSpPr>
              <p:cNvPr id="225" name="Oval 224">
                <a:extLst>
                  <a:ext uri="{FF2B5EF4-FFF2-40B4-BE49-F238E27FC236}">
                    <a16:creationId xmlns:a16="http://schemas.microsoft.com/office/drawing/2014/main" id="{EC174C83-3C26-404F-BD43-407E4B2CD02F}"/>
                  </a:ext>
                </a:extLst>
              </p:cNvPr>
              <p:cNvSpPr/>
              <p:nvPr/>
            </p:nvSpPr>
            <p:spPr>
              <a:xfrm>
                <a:off x="1021310" y="3717628"/>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sp>
            <p:nvSpPr>
              <p:cNvPr id="226" name="Oval 225">
                <a:extLst>
                  <a:ext uri="{FF2B5EF4-FFF2-40B4-BE49-F238E27FC236}">
                    <a16:creationId xmlns:a16="http://schemas.microsoft.com/office/drawing/2014/main" id="{FF3C9DEC-7F7E-4CC4-A685-59B4416E6FFF}"/>
                  </a:ext>
                </a:extLst>
              </p:cNvPr>
              <p:cNvSpPr/>
              <p:nvPr/>
            </p:nvSpPr>
            <p:spPr>
              <a:xfrm>
                <a:off x="357613" y="3717636"/>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grpSp>
        <p:grpSp>
          <p:nvGrpSpPr>
            <p:cNvPr id="180" name="Group 179">
              <a:extLst>
                <a:ext uri="{FF2B5EF4-FFF2-40B4-BE49-F238E27FC236}">
                  <a16:creationId xmlns:a16="http://schemas.microsoft.com/office/drawing/2014/main" id="{02FD6DD6-CD03-4B4B-BD79-969774677A23}"/>
                </a:ext>
              </a:extLst>
            </p:cNvPr>
            <p:cNvGrpSpPr/>
            <p:nvPr/>
          </p:nvGrpSpPr>
          <p:grpSpPr>
            <a:xfrm>
              <a:off x="7084121" y="6208131"/>
              <a:ext cx="1887447" cy="199027"/>
              <a:chOff x="25764" y="3508316"/>
              <a:chExt cx="3648664" cy="384742"/>
            </a:xfrm>
          </p:grpSpPr>
          <p:sp>
            <p:nvSpPr>
              <p:cNvPr id="183" name="Oval 182">
                <a:extLst>
                  <a:ext uri="{FF2B5EF4-FFF2-40B4-BE49-F238E27FC236}">
                    <a16:creationId xmlns:a16="http://schemas.microsoft.com/office/drawing/2014/main" id="{7EBC619D-DAD4-4409-996C-4FEE39CCD3CB}"/>
                  </a:ext>
                </a:extLst>
              </p:cNvPr>
              <p:cNvSpPr/>
              <p:nvPr/>
            </p:nvSpPr>
            <p:spPr>
              <a:xfrm>
                <a:off x="3499005" y="3508320"/>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sp>
            <p:nvSpPr>
              <p:cNvPr id="184" name="Oval 183">
                <a:extLst>
                  <a:ext uri="{FF2B5EF4-FFF2-40B4-BE49-F238E27FC236}">
                    <a16:creationId xmlns:a16="http://schemas.microsoft.com/office/drawing/2014/main" id="{6A42D589-706D-4A01-B663-CE272B1195E4}"/>
                  </a:ext>
                </a:extLst>
              </p:cNvPr>
              <p:cNvSpPr/>
              <p:nvPr/>
            </p:nvSpPr>
            <p:spPr>
              <a:xfrm>
                <a:off x="3167158" y="3508320"/>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sp>
            <p:nvSpPr>
              <p:cNvPr id="185" name="Oval 184">
                <a:extLst>
                  <a:ext uri="{FF2B5EF4-FFF2-40B4-BE49-F238E27FC236}">
                    <a16:creationId xmlns:a16="http://schemas.microsoft.com/office/drawing/2014/main" id="{24C46240-71AA-48A9-8232-9D57DFFE49AD}"/>
                  </a:ext>
                </a:extLst>
              </p:cNvPr>
              <p:cNvSpPr/>
              <p:nvPr/>
            </p:nvSpPr>
            <p:spPr>
              <a:xfrm>
                <a:off x="1839764" y="3508320"/>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sp>
            <p:nvSpPr>
              <p:cNvPr id="186" name="Oval 185">
                <a:extLst>
                  <a:ext uri="{FF2B5EF4-FFF2-40B4-BE49-F238E27FC236}">
                    <a16:creationId xmlns:a16="http://schemas.microsoft.com/office/drawing/2014/main" id="{53A50559-FE7F-4E45-9AE3-70FB4249E138}"/>
                  </a:ext>
                </a:extLst>
              </p:cNvPr>
              <p:cNvSpPr/>
              <p:nvPr/>
            </p:nvSpPr>
            <p:spPr>
              <a:xfrm>
                <a:off x="844219" y="3508320"/>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sp>
            <p:nvSpPr>
              <p:cNvPr id="187" name="Oval 186">
                <a:extLst>
                  <a:ext uri="{FF2B5EF4-FFF2-40B4-BE49-F238E27FC236}">
                    <a16:creationId xmlns:a16="http://schemas.microsoft.com/office/drawing/2014/main" id="{237FED16-DF80-4178-B0AD-515AB8C14DF7}"/>
                  </a:ext>
                </a:extLst>
              </p:cNvPr>
              <p:cNvSpPr/>
              <p:nvPr/>
            </p:nvSpPr>
            <p:spPr>
              <a:xfrm>
                <a:off x="180522" y="3508320"/>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sp>
            <p:nvSpPr>
              <p:cNvPr id="188" name="Oval 187">
                <a:extLst>
                  <a:ext uri="{FF2B5EF4-FFF2-40B4-BE49-F238E27FC236}">
                    <a16:creationId xmlns:a16="http://schemas.microsoft.com/office/drawing/2014/main" id="{518F193D-D714-45A4-816F-4D0D66927590}"/>
                  </a:ext>
                </a:extLst>
              </p:cNvPr>
              <p:cNvSpPr/>
              <p:nvPr/>
            </p:nvSpPr>
            <p:spPr>
              <a:xfrm>
                <a:off x="2503461" y="3508320"/>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sp>
            <p:nvSpPr>
              <p:cNvPr id="189" name="Oval 188">
                <a:extLst>
                  <a:ext uri="{FF2B5EF4-FFF2-40B4-BE49-F238E27FC236}">
                    <a16:creationId xmlns:a16="http://schemas.microsoft.com/office/drawing/2014/main" id="{F57914F1-0312-4FA7-82C1-E8684942CD26}"/>
                  </a:ext>
                </a:extLst>
              </p:cNvPr>
              <p:cNvSpPr/>
              <p:nvPr/>
            </p:nvSpPr>
            <p:spPr>
              <a:xfrm>
                <a:off x="1507915" y="3508320"/>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sp>
            <p:nvSpPr>
              <p:cNvPr id="190" name="Oval 189">
                <a:extLst>
                  <a:ext uri="{FF2B5EF4-FFF2-40B4-BE49-F238E27FC236}">
                    <a16:creationId xmlns:a16="http://schemas.microsoft.com/office/drawing/2014/main" id="{B9A4571F-F93A-4ADB-9050-26F979E72458}"/>
                  </a:ext>
                </a:extLst>
              </p:cNvPr>
              <p:cNvSpPr/>
              <p:nvPr/>
            </p:nvSpPr>
            <p:spPr>
              <a:xfrm>
                <a:off x="2835310" y="3508320"/>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sp>
            <p:nvSpPr>
              <p:cNvPr id="191" name="Oval 190">
                <a:extLst>
                  <a:ext uri="{FF2B5EF4-FFF2-40B4-BE49-F238E27FC236}">
                    <a16:creationId xmlns:a16="http://schemas.microsoft.com/office/drawing/2014/main" id="{7D889FAE-E7D6-4E08-ABB3-9DEC193F8B71}"/>
                  </a:ext>
                </a:extLst>
              </p:cNvPr>
              <p:cNvSpPr/>
              <p:nvPr/>
            </p:nvSpPr>
            <p:spPr>
              <a:xfrm>
                <a:off x="2171614" y="3508320"/>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sp>
            <p:nvSpPr>
              <p:cNvPr id="192" name="Oval 191">
                <a:extLst>
                  <a:ext uri="{FF2B5EF4-FFF2-40B4-BE49-F238E27FC236}">
                    <a16:creationId xmlns:a16="http://schemas.microsoft.com/office/drawing/2014/main" id="{BC0C1C52-42D3-466F-AA8E-B22EC2D8E0A9}"/>
                  </a:ext>
                </a:extLst>
              </p:cNvPr>
              <p:cNvSpPr/>
              <p:nvPr/>
            </p:nvSpPr>
            <p:spPr>
              <a:xfrm>
                <a:off x="1176068" y="3508320"/>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sp>
            <p:nvSpPr>
              <p:cNvPr id="193" name="Oval 192">
                <a:extLst>
                  <a:ext uri="{FF2B5EF4-FFF2-40B4-BE49-F238E27FC236}">
                    <a16:creationId xmlns:a16="http://schemas.microsoft.com/office/drawing/2014/main" id="{B2998B7D-CAA8-41BB-BDEB-603023DEE5A9}"/>
                  </a:ext>
                </a:extLst>
              </p:cNvPr>
              <p:cNvSpPr/>
              <p:nvPr/>
            </p:nvSpPr>
            <p:spPr>
              <a:xfrm>
                <a:off x="512371" y="3508316"/>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sp>
            <p:nvSpPr>
              <p:cNvPr id="194" name="Oval 193">
                <a:extLst>
                  <a:ext uri="{FF2B5EF4-FFF2-40B4-BE49-F238E27FC236}">
                    <a16:creationId xmlns:a16="http://schemas.microsoft.com/office/drawing/2014/main" id="{7F752627-3EE1-48A4-81BD-00BC148923D0}"/>
                  </a:ext>
                </a:extLst>
              </p:cNvPr>
              <p:cNvSpPr/>
              <p:nvPr/>
            </p:nvSpPr>
            <p:spPr>
              <a:xfrm>
                <a:off x="3344247" y="3717634"/>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sp>
            <p:nvSpPr>
              <p:cNvPr id="195" name="Oval 194">
                <a:extLst>
                  <a:ext uri="{FF2B5EF4-FFF2-40B4-BE49-F238E27FC236}">
                    <a16:creationId xmlns:a16="http://schemas.microsoft.com/office/drawing/2014/main" id="{3681D5C3-46E1-402B-95E7-EDE61263A102}"/>
                  </a:ext>
                </a:extLst>
              </p:cNvPr>
              <p:cNvSpPr/>
              <p:nvPr/>
            </p:nvSpPr>
            <p:spPr>
              <a:xfrm>
                <a:off x="3012400" y="3717634"/>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sp>
            <p:nvSpPr>
              <p:cNvPr id="196" name="Oval 195">
                <a:extLst>
                  <a:ext uri="{FF2B5EF4-FFF2-40B4-BE49-F238E27FC236}">
                    <a16:creationId xmlns:a16="http://schemas.microsoft.com/office/drawing/2014/main" id="{191090BC-558D-4818-A05C-F06294F4575F}"/>
                  </a:ext>
                </a:extLst>
              </p:cNvPr>
              <p:cNvSpPr/>
              <p:nvPr/>
            </p:nvSpPr>
            <p:spPr>
              <a:xfrm>
                <a:off x="1685007" y="3717634"/>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sp>
            <p:nvSpPr>
              <p:cNvPr id="197" name="Oval 196">
                <a:extLst>
                  <a:ext uri="{FF2B5EF4-FFF2-40B4-BE49-F238E27FC236}">
                    <a16:creationId xmlns:a16="http://schemas.microsoft.com/office/drawing/2014/main" id="{F8917AB8-FD5C-4DF8-AF7D-079D40A46219}"/>
                  </a:ext>
                </a:extLst>
              </p:cNvPr>
              <p:cNvSpPr/>
              <p:nvPr/>
            </p:nvSpPr>
            <p:spPr>
              <a:xfrm>
                <a:off x="689461" y="3717634"/>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sp>
            <p:nvSpPr>
              <p:cNvPr id="198" name="Oval 197">
                <a:extLst>
                  <a:ext uri="{FF2B5EF4-FFF2-40B4-BE49-F238E27FC236}">
                    <a16:creationId xmlns:a16="http://schemas.microsoft.com/office/drawing/2014/main" id="{347932F9-FB31-4017-AA8F-91C964E82DE9}"/>
                  </a:ext>
                </a:extLst>
              </p:cNvPr>
              <p:cNvSpPr/>
              <p:nvPr/>
            </p:nvSpPr>
            <p:spPr>
              <a:xfrm>
                <a:off x="25764" y="3717634"/>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sp>
            <p:nvSpPr>
              <p:cNvPr id="199" name="Oval 198">
                <a:extLst>
                  <a:ext uri="{FF2B5EF4-FFF2-40B4-BE49-F238E27FC236}">
                    <a16:creationId xmlns:a16="http://schemas.microsoft.com/office/drawing/2014/main" id="{DEE8B29D-E5B7-4677-B136-71B6F30B8CDC}"/>
                  </a:ext>
                </a:extLst>
              </p:cNvPr>
              <p:cNvSpPr/>
              <p:nvPr/>
            </p:nvSpPr>
            <p:spPr>
              <a:xfrm>
                <a:off x="2348704" y="3717634"/>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sp>
            <p:nvSpPr>
              <p:cNvPr id="200" name="Oval 199">
                <a:extLst>
                  <a:ext uri="{FF2B5EF4-FFF2-40B4-BE49-F238E27FC236}">
                    <a16:creationId xmlns:a16="http://schemas.microsoft.com/office/drawing/2014/main" id="{90BA162E-3D1B-4ECE-B646-1211366A420A}"/>
                  </a:ext>
                </a:extLst>
              </p:cNvPr>
              <p:cNvSpPr/>
              <p:nvPr/>
            </p:nvSpPr>
            <p:spPr>
              <a:xfrm>
                <a:off x="1353157" y="3717634"/>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sp>
            <p:nvSpPr>
              <p:cNvPr id="201" name="Oval 200">
                <a:extLst>
                  <a:ext uri="{FF2B5EF4-FFF2-40B4-BE49-F238E27FC236}">
                    <a16:creationId xmlns:a16="http://schemas.microsoft.com/office/drawing/2014/main" id="{4F3788D6-1CCD-438F-A123-67EA22523A59}"/>
                  </a:ext>
                </a:extLst>
              </p:cNvPr>
              <p:cNvSpPr/>
              <p:nvPr/>
            </p:nvSpPr>
            <p:spPr>
              <a:xfrm>
                <a:off x="2680553" y="3717634"/>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sp>
            <p:nvSpPr>
              <p:cNvPr id="202" name="Oval 201">
                <a:extLst>
                  <a:ext uri="{FF2B5EF4-FFF2-40B4-BE49-F238E27FC236}">
                    <a16:creationId xmlns:a16="http://schemas.microsoft.com/office/drawing/2014/main" id="{CA5BD10A-3449-4FCC-9282-DCC0E29EEEA4}"/>
                  </a:ext>
                </a:extLst>
              </p:cNvPr>
              <p:cNvSpPr/>
              <p:nvPr/>
            </p:nvSpPr>
            <p:spPr>
              <a:xfrm>
                <a:off x="2016854" y="3717634"/>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sp>
            <p:nvSpPr>
              <p:cNvPr id="203" name="Oval 202">
                <a:extLst>
                  <a:ext uri="{FF2B5EF4-FFF2-40B4-BE49-F238E27FC236}">
                    <a16:creationId xmlns:a16="http://schemas.microsoft.com/office/drawing/2014/main" id="{57B6C979-3793-4256-BB63-C01D8CBA3656}"/>
                  </a:ext>
                </a:extLst>
              </p:cNvPr>
              <p:cNvSpPr/>
              <p:nvPr/>
            </p:nvSpPr>
            <p:spPr>
              <a:xfrm>
                <a:off x="1021310" y="3717628"/>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sp>
            <p:nvSpPr>
              <p:cNvPr id="204" name="Oval 203">
                <a:extLst>
                  <a:ext uri="{FF2B5EF4-FFF2-40B4-BE49-F238E27FC236}">
                    <a16:creationId xmlns:a16="http://schemas.microsoft.com/office/drawing/2014/main" id="{31CC62CA-F6D4-4BAC-A22C-3C239F4E76BC}"/>
                  </a:ext>
                </a:extLst>
              </p:cNvPr>
              <p:cNvSpPr/>
              <p:nvPr/>
            </p:nvSpPr>
            <p:spPr>
              <a:xfrm>
                <a:off x="357613" y="3717636"/>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grpSp>
        <p:sp>
          <p:nvSpPr>
            <p:cNvPr id="181" name="Rectangle 180">
              <a:extLst>
                <a:ext uri="{FF2B5EF4-FFF2-40B4-BE49-F238E27FC236}">
                  <a16:creationId xmlns:a16="http://schemas.microsoft.com/office/drawing/2014/main" id="{A2BF206F-9B43-49E5-BF64-0E4EBF2A2E40}"/>
                </a:ext>
              </a:extLst>
            </p:cNvPr>
            <p:cNvSpPr/>
            <p:nvPr/>
          </p:nvSpPr>
          <p:spPr>
            <a:xfrm>
              <a:off x="4690000" y="5412359"/>
              <a:ext cx="3721246" cy="830997"/>
            </a:xfrm>
            <a:prstGeom prst="rect">
              <a:avLst/>
            </a:prstGeom>
          </p:spPr>
          <p:txBody>
            <a:bodyPr wrap="square">
              <a:spAutoFit/>
            </a:bodyPr>
            <a:lstStyle/>
            <a:p>
              <a:pPr algn="ctr"/>
              <a:r>
                <a:rPr lang="fa-IR" sz="2400" b="1" dirty="0">
                  <a:solidFill>
                    <a:schemeClr val="accent5">
                      <a:lumMod val="75000"/>
                    </a:schemeClr>
                  </a:solidFill>
                  <a:cs typeface="B Roya" panose="00000400000000000000" pitchFamily="2" charset="-78"/>
                </a:rPr>
                <a:t>مشکلات و هزینه‌های مربوط به نگهداری میلیون‌ها سالمند</a:t>
              </a:r>
            </a:p>
          </p:txBody>
        </p:sp>
      </p:grpSp>
      <p:grpSp>
        <p:nvGrpSpPr>
          <p:cNvPr id="227" name="Group 226">
            <a:extLst>
              <a:ext uri="{FF2B5EF4-FFF2-40B4-BE49-F238E27FC236}">
                <a16:creationId xmlns:a16="http://schemas.microsoft.com/office/drawing/2014/main" id="{37C8BD81-5678-4545-819A-B1F0F7A99A1E}"/>
              </a:ext>
            </a:extLst>
          </p:cNvPr>
          <p:cNvGrpSpPr/>
          <p:nvPr/>
        </p:nvGrpSpPr>
        <p:grpSpPr>
          <a:xfrm>
            <a:off x="3525574" y="5334307"/>
            <a:ext cx="4320146" cy="1069115"/>
            <a:chOff x="4718853" y="5413747"/>
            <a:chExt cx="4329806" cy="1069115"/>
          </a:xfrm>
        </p:grpSpPr>
        <p:sp>
          <p:nvSpPr>
            <p:cNvPr id="228" name="Rectangle 227">
              <a:extLst>
                <a:ext uri="{FF2B5EF4-FFF2-40B4-BE49-F238E27FC236}">
                  <a16:creationId xmlns:a16="http://schemas.microsoft.com/office/drawing/2014/main" id="{97A20C31-5B3E-45E9-BC06-A21AE9327CF6}"/>
                </a:ext>
              </a:extLst>
            </p:cNvPr>
            <p:cNvSpPr/>
            <p:nvPr/>
          </p:nvSpPr>
          <p:spPr>
            <a:xfrm>
              <a:off x="8333974" y="5497739"/>
              <a:ext cx="714685" cy="665191"/>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sp>
          <p:nvSpPr>
            <p:cNvPr id="229" name="Rectangle 228">
              <a:extLst>
                <a:ext uri="{FF2B5EF4-FFF2-40B4-BE49-F238E27FC236}">
                  <a16:creationId xmlns:a16="http://schemas.microsoft.com/office/drawing/2014/main" id="{CEF25DFA-764B-4059-91E8-E1117C1A30FA}"/>
                </a:ext>
              </a:extLst>
            </p:cNvPr>
            <p:cNvSpPr/>
            <p:nvPr/>
          </p:nvSpPr>
          <p:spPr>
            <a:xfrm>
              <a:off x="4767271" y="5514932"/>
              <a:ext cx="3566703" cy="31200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sp>
          <p:nvSpPr>
            <p:cNvPr id="230" name="Rectangle 229">
              <a:extLst>
                <a:ext uri="{FF2B5EF4-FFF2-40B4-BE49-F238E27FC236}">
                  <a16:creationId xmlns:a16="http://schemas.microsoft.com/office/drawing/2014/main" id="{EA006F3F-3EFE-4132-A140-B26D34E69656}"/>
                </a:ext>
              </a:extLst>
            </p:cNvPr>
            <p:cNvSpPr/>
            <p:nvPr/>
          </p:nvSpPr>
          <p:spPr>
            <a:xfrm>
              <a:off x="4767271" y="5842749"/>
              <a:ext cx="3566703" cy="320181"/>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sp>
          <p:nvSpPr>
            <p:cNvPr id="231" name="Rectangle 230">
              <a:extLst>
                <a:ext uri="{FF2B5EF4-FFF2-40B4-BE49-F238E27FC236}">
                  <a16:creationId xmlns:a16="http://schemas.microsoft.com/office/drawing/2014/main" id="{DCA30944-EEE6-47B1-BCAF-1DFE55F0F1E6}"/>
                </a:ext>
              </a:extLst>
            </p:cNvPr>
            <p:cNvSpPr/>
            <p:nvPr/>
          </p:nvSpPr>
          <p:spPr>
            <a:xfrm>
              <a:off x="4776052" y="6162681"/>
              <a:ext cx="4272607" cy="320181"/>
            </a:xfrm>
            <a:prstGeom prst="rect">
              <a:avLst/>
            </a:prstGeom>
            <a:solidFill>
              <a:srgbClr val="FBD3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dirty="0"/>
            </a:p>
          </p:txBody>
        </p:sp>
        <p:grpSp>
          <p:nvGrpSpPr>
            <p:cNvPr id="232" name="Group 231">
              <a:extLst>
                <a:ext uri="{FF2B5EF4-FFF2-40B4-BE49-F238E27FC236}">
                  <a16:creationId xmlns:a16="http://schemas.microsoft.com/office/drawing/2014/main" id="{A5C977B6-F0DF-4C24-8562-8663AC6DB051}"/>
                </a:ext>
              </a:extLst>
            </p:cNvPr>
            <p:cNvGrpSpPr/>
            <p:nvPr/>
          </p:nvGrpSpPr>
          <p:grpSpPr>
            <a:xfrm>
              <a:off x="4826696" y="6208131"/>
              <a:ext cx="1887447" cy="199027"/>
              <a:chOff x="25764" y="3508316"/>
              <a:chExt cx="3648664" cy="384742"/>
            </a:xfrm>
          </p:grpSpPr>
          <p:sp>
            <p:nvSpPr>
              <p:cNvPr id="258" name="Oval 257">
                <a:extLst>
                  <a:ext uri="{FF2B5EF4-FFF2-40B4-BE49-F238E27FC236}">
                    <a16:creationId xmlns:a16="http://schemas.microsoft.com/office/drawing/2014/main" id="{AB98A298-AC22-4216-A5D6-9C6BC457CDBF}"/>
                  </a:ext>
                </a:extLst>
              </p:cNvPr>
              <p:cNvSpPr/>
              <p:nvPr/>
            </p:nvSpPr>
            <p:spPr>
              <a:xfrm>
                <a:off x="3499005" y="3508320"/>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sp>
            <p:nvSpPr>
              <p:cNvPr id="259" name="Oval 258">
                <a:extLst>
                  <a:ext uri="{FF2B5EF4-FFF2-40B4-BE49-F238E27FC236}">
                    <a16:creationId xmlns:a16="http://schemas.microsoft.com/office/drawing/2014/main" id="{7B24F13B-E76E-4C90-ACAF-B9721D5D0A67}"/>
                  </a:ext>
                </a:extLst>
              </p:cNvPr>
              <p:cNvSpPr/>
              <p:nvPr/>
            </p:nvSpPr>
            <p:spPr>
              <a:xfrm>
                <a:off x="3167158" y="3508320"/>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sp>
            <p:nvSpPr>
              <p:cNvPr id="260" name="Oval 259">
                <a:extLst>
                  <a:ext uri="{FF2B5EF4-FFF2-40B4-BE49-F238E27FC236}">
                    <a16:creationId xmlns:a16="http://schemas.microsoft.com/office/drawing/2014/main" id="{4F854857-F70B-481E-9835-85A5695F5AA3}"/>
                  </a:ext>
                </a:extLst>
              </p:cNvPr>
              <p:cNvSpPr/>
              <p:nvPr/>
            </p:nvSpPr>
            <p:spPr>
              <a:xfrm>
                <a:off x="1839764" y="3508320"/>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sp>
            <p:nvSpPr>
              <p:cNvPr id="261" name="Oval 260">
                <a:extLst>
                  <a:ext uri="{FF2B5EF4-FFF2-40B4-BE49-F238E27FC236}">
                    <a16:creationId xmlns:a16="http://schemas.microsoft.com/office/drawing/2014/main" id="{FEFD26BF-0C9B-499E-8649-9B6B3C18C00B}"/>
                  </a:ext>
                </a:extLst>
              </p:cNvPr>
              <p:cNvSpPr/>
              <p:nvPr/>
            </p:nvSpPr>
            <p:spPr>
              <a:xfrm>
                <a:off x="844219" y="3508320"/>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sp>
            <p:nvSpPr>
              <p:cNvPr id="262" name="Oval 261">
                <a:extLst>
                  <a:ext uri="{FF2B5EF4-FFF2-40B4-BE49-F238E27FC236}">
                    <a16:creationId xmlns:a16="http://schemas.microsoft.com/office/drawing/2014/main" id="{C23ABB22-5ED6-40ED-93AD-9BB66BC8A85B}"/>
                  </a:ext>
                </a:extLst>
              </p:cNvPr>
              <p:cNvSpPr/>
              <p:nvPr/>
            </p:nvSpPr>
            <p:spPr>
              <a:xfrm>
                <a:off x="180522" y="3508320"/>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sp>
            <p:nvSpPr>
              <p:cNvPr id="263" name="Oval 262">
                <a:extLst>
                  <a:ext uri="{FF2B5EF4-FFF2-40B4-BE49-F238E27FC236}">
                    <a16:creationId xmlns:a16="http://schemas.microsoft.com/office/drawing/2014/main" id="{3D3698D6-9C9B-4971-ABCC-94E2C3A68A5F}"/>
                  </a:ext>
                </a:extLst>
              </p:cNvPr>
              <p:cNvSpPr/>
              <p:nvPr/>
            </p:nvSpPr>
            <p:spPr>
              <a:xfrm>
                <a:off x="2503461" y="3508320"/>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sp>
            <p:nvSpPr>
              <p:cNvPr id="264" name="Oval 263">
                <a:extLst>
                  <a:ext uri="{FF2B5EF4-FFF2-40B4-BE49-F238E27FC236}">
                    <a16:creationId xmlns:a16="http://schemas.microsoft.com/office/drawing/2014/main" id="{315C4CCD-507E-4212-901F-84B0067A8389}"/>
                  </a:ext>
                </a:extLst>
              </p:cNvPr>
              <p:cNvSpPr/>
              <p:nvPr/>
            </p:nvSpPr>
            <p:spPr>
              <a:xfrm>
                <a:off x="1507915" y="3508320"/>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sp>
            <p:nvSpPr>
              <p:cNvPr id="265" name="Oval 264">
                <a:extLst>
                  <a:ext uri="{FF2B5EF4-FFF2-40B4-BE49-F238E27FC236}">
                    <a16:creationId xmlns:a16="http://schemas.microsoft.com/office/drawing/2014/main" id="{AEBBD8A0-0541-4388-9467-92A7BFAB4D96}"/>
                  </a:ext>
                </a:extLst>
              </p:cNvPr>
              <p:cNvSpPr/>
              <p:nvPr/>
            </p:nvSpPr>
            <p:spPr>
              <a:xfrm>
                <a:off x="2835310" y="3508320"/>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sp>
            <p:nvSpPr>
              <p:cNvPr id="266" name="Oval 265">
                <a:extLst>
                  <a:ext uri="{FF2B5EF4-FFF2-40B4-BE49-F238E27FC236}">
                    <a16:creationId xmlns:a16="http://schemas.microsoft.com/office/drawing/2014/main" id="{B474CDAF-8B19-4219-93FF-A6C49612EDD7}"/>
                  </a:ext>
                </a:extLst>
              </p:cNvPr>
              <p:cNvSpPr/>
              <p:nvPr/>
            </p:nvSpPr>
            <p:spPr>
              <a:xfrm>
                <a:off x="2171614" y="3508320"/>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sp>
            <p:nvSpPr>
              <p:cNvPr id="267" name="Oval 266">
                <a:extLst>
                  <a:ext uri="{FF2B5EF4-FFF2-40B4-BE49-F238E27FC236}">
                    <a16:creationId xmlns:a16="http://schemas.microsoft.com/office/drawing/2014/main" id="{325851CB-11A3-472C-8BEC-9C5C20C16B7A}"/>
                  </a:ext>
                </a:extLst>
              </p:cNvPr>
              <p:cNvSpPr/>
              <p:nvPr/>
            </p:nvSpPr>
            <p:spPr>
              <a:xfrm>
                <a:off x="1176068" y="3508320"/>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sp>
            <p:nvSpPr>
              <p:cNvPr id="268" name="Oval 267">
                <a:extLst>
                  <a:ext uri="{FF2B5EF4-FFF2-40B4-BE49-F238E27FC236}">
                    <a16:creationId xmlns:a16="http://schemas.microsoft.com/office/drawing/2014/main" id="{267D035A-14F5-4275-BF2F-1534A305810A}"/>
                  </a:ext>
                </a:extLst>
              </p:cNvPr>
              <p:cNvSpPr/>
              <p:nvPr/>
            </p:nvSpPr>
            <p:spPr>
              <a:xfrm>
                <a:off x="512371" y="3508316"/>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sp>
            <p:nvSpPr>
              <p:cNvPr id="269" name="Oval 268">
                <a:extLst>
                  <a:ext uri="{FF2B5EF4-FFF2-40B4-BE49-F238E27FC236}">
                    <a16:creationId xmlns:a16="http://schemas.microsoft.com/office/drawing/2014/main" id="{893C3771-508E-49BF-B500-4FA6EA693344}"/>
                  </a:ext>
                </a:extLst>
              </p:cNvPr>
              <p:cNvSpPr/>
              <p:nvPr/>
            </p:nvSpPr>
            <p:spPr>
              <a:xfrm>
                <a:off x="3344247" y="3717634"/>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sp>
            <p:nvSpPr>
              <p:cNvPr id="270" name="Oval 269">
                <a:extLst>
                  <a:ext uri="{FF2B5EF4-FFF2-40B4-BE49-F238E27FC236}">
                    <a16:creationId xmlns:a16="http://schemas.microsoft.com/office/drawing/2014/main" id="{34DFA2C7-CCF1-4D87-A375-F53C0003EBC6}"/>
                  </a:ext>
                </a:extLst>
              </p:cNvPr>
              <p:cNvSpPr/>
              <p:nvPr/>
            </p:nvSpPr>
            <p:spPr>
              <a:xfrm>
                <a:off x="3012400" y="3717634"/>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sp>
            <p:nvSpPr>
              <p:cNvPr id="271" name="Oval 270">
                <a:extLst>
                  <a:ext uri="{FF2B5EF4-FFF2-40B4-BE49-F238E27FC236}">
                    <a16:creationId xmlns:a16="http://schemas.microsoft.com/office/drawing/2014/main" id="{F2832048-C259-46FA-A98F-643D4994996B}"/>
                  </a:ext>
                </a:extLst>
              </p:cNvPr>
              <p:cNvSpPr/>
              <p:nvPr/>
            </p:nvSpPr>
            <p:spPr>
              <a:xfrm>
                <a:off x="1685007" y="3717634"/>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sp>
            <p:nvSpPr>
              <p:cNvPr id="272" name="Oval 271">
                <a:extLst>
                  <a:ext uri="{FF2B5EF4-FFF2-40B4-BE49-F238E27FC236}">
                    <a16:creationId xmlns:a16="http://schemas.microsoft.com/office/drawing/2014/main" id="{44B4B1A0-5B33-473F-99F3-B8730C28EE5A}"/>
                  </a:ext>
                </a:extLst>
              </p:cNvPr>
              <p:cNvSpPr/>
              <p:nvPr/>
            </p:nvSpPr>
            <p:spPr>
              <a:xfrm>
                <a:off x="689461" y="3717634"/>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sp>
            <p:nvSpPr>
              <p:cNvPr id="273" name="Oval 272">
                <a:extLst>
                  <a:ext uri="{FF2B5EF4-FFF2-40B4-BE49-F238E27FC236}">
                    <a16:creationId xmlns:a16="http://schemas.microsoft.com/office/drawing/2014/main" id="{59016ACA-E5A2-41C3-AD79-27439770CD58}"/>
                  </a:ext>
                </a:extLst>
              </p:cNvPr>
              <p:cNvSpPr/>
              <p:nvPr/>
            </p:nvSpPr>
            <p:spPr>
              <a:xfrm>
                <a:off x="25764" y="3717634"/>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sp>
            <p:nvSpPr>
              <p:cNvPr id="274" name="Oval 273">
                <a:extLst>
                  <a:ext uri="{FF2B5EF4-FFF2-40B4-BE49-F238E27FC236}">
                    <a16:creationId xmlns:a16="http://schemas.microsoft.com/office/drawing/2014/main" id="{C3E8A370-CF57-4972-B7EF-5A71E2E9335E}"/>
                  </a:ext>
                </a:extLst>
              </p:cNvPr>
              <p:cNvSpPr/>
              <p:nvPr/>
            </p:nvSpPr>
            <p:spPr>
              <a:xfrm>
                <a:off x="2348704" y="3717634"/>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sp>
            <p:nvSpPr>
              <p:cNvPr id="275" name="Oval 274">
                <a:extLst>
                  <a:ext uri="{FF2B5EF4-FFF2-40B4-BE49-F238E27FC236}">
                    <a16:creationId xmlns:a16="http://schemas.microsoft.com/office/drawing/2014/main" id="{0B5911DA-D74D-4281-A1E8-D376608ACE59}"/>
                  </a:ext>
                </a:extLst>
              </p:cNvPr>
              <p:cNvSpPr/>
              <p:nvPr/>
            </p:nvSpPr>
            <p:spPr>
              <a:xfrm>
                <a:off x="1353157" y="3717634"/>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sp>
            <p:nvSpPr>
              <p:cNvPr id="276" name="Oval 275">
                <a:extLst>
                  <a:ext uri="{FF2B5EF4-FFF2-40B4-BE49-F238E27FC236}">
                    <a16:creationId xmlns:a16="http://schemas.microsoft.com/office/drawing/2014/main" id="{30AEF8E9-953C-45DF-8A6D-BE0CCD328211}"/>
                  </a:ext>
                </a:extLst>
              </p:cNvPr>
              <p:cNvSpPr/>
              <p:nvPr/>
            </p:nvSpPr>
            <p:spPr>
              <a:xfrm>
                <a:off x="2680553" y="3717634"/>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sp>
            <p:nvSpPr>
              <p:cNvPr id="277" name="Oval 276">
                <a:extLst>
                  <a:ext uri="{FF2B5EF4-FFF2-40B4-BE49-F238E27FC236}">
                    <a16:creationId xmlns:a16="http://schemas.microsoft.com/office/drawing/2014/main" id="{8483D5FA-3D1F-4B4F-BA27-8C35175C0BC8}"/>
                  </a:ext>
                </a:extLst>
              </p:cNvPr>
              <p:cNvSpPr/>
              <p:nvPr/>
            </p:nvSpPr>
            <p:spPr>
              <a:xfrm>
                <a:off x="2016854" y="3717634"/>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sp>
            <p:nvSpPr>
              <p:cNvPr id="278" name="Oval 277">
                <a:extLst>
                  <a:ext uri="{FF2B5EF4-FFF2-40B4-BE49-F238E27FC236}">
                    <a16:creationId xmlns:a16="http://schemas.microsoft.com/office/drawing/2014/main" id="{96BA6C66-9488-4846-B206-2D6C53E28095}"/>
                  </a:ext>
                </a:extLst>
              </p:cNvPr>
              <p:cNvSpPr/>
              <p:nvPr/>
            </p:nvSpPr>
            <p:spPr>
              <a:xfrm>
                <a:off x="1021310" y="3717628"/>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sp>
            <p:nvSpPr>
              <p:cNvPr id="279" name="Oval 278">
                <a:extLst>
                  <a:ext uri="{FF2B5EF4-FFF2-40B4-BE49-F238E27FC236}">
                    <a16:creationId xmlns:a16="http://schemas.microsoft.com/office/drawing/2014/main" id="{8A881E10-E71A-4299-8079-5ABF54671101}"/>
                  </a:ext>
                </a:extLst>
              </p:cNvPr>
              <p:cNvSpPr/>
              <p:nvPr/>
            </p:nvSpPr>
            <p:spPr>
              <a:xfrm>
                <a:off x="357613" y="3717636"/>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grpSp>
        <p:grpSp>
          <p:nvGrpSpPr>
            <p:cNvPr id="233" name="Group 232">
              <a:extLst>
                <a:ext uri="{FF2B5EF4-FFF2-40B4-BE49-F238E27FC236}">
                  <a16:creationId xmlns:a16="http://schemas.microsoft.com/office/drawing/2014/main" id="{20996D43-AA12-4299-844D-A94AB2BA3BF6}"/>
                </a:ext>
              </a:extLst>
            </p:cNvPr>
            <p:cNvGrpSpPr/>
            <p:nvPr/>
          </p:nvGrpSpPr>
          <p:grpSpPr>
            <a:xfrm>
              <a:off x="7084121" y="6208131"/>
              <a:ext cx="1887447" cy="199027"/>
              <a:chOff x="25764" y="3508316"/>
              <a:chExt cx="3648664" cy="384742"/>
            </a:xfrm>
          </p:grpSpPr>
          <p:sp>
            <p:nvSpPr>
              <p:cNvPr id="236" name="Oval 235">
                <a:extLst>
                  <a:ext uri="{FF2B5EF4-FFF2-40B4-BE49-F238E27FC236}">
                    <a16:creationId xmlns:a16="http://schemas.microsoft.com/office/drawing/2014/main" id="{F5E43233-F2BC-4FDF-89CB-49ABBECCA99A}"/>
                  </a:ext>
                </a:extLst>
              </p:cNvPr>
              <p:cNvSpPr/>
              <p:nvPr/>
            </p:nvSpPr>
            <p:spPr>
              <a:xfrm>
                <a:off x="3499005" y="3508320"/>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sp>
            <p:nvSpPr>
              <p:cNvPr id="237" name="Oval 236">
                <a:extLst>
                  <a:ext uri="{FF2B5EF4-FFF2-40B4-BE49-F238E27FC236}">
                    <a16:creationId xmlns:a16="http://schemas.microsoft.com/office/drawing/2014/main" id="{F30B8D38-2FC4-4DF4-AEA3-9ACD3C4609A5}"/>
                  </a:ext>
                </a:extLst>
              </p:cNvPr>
              <p:cNvSpPr/>
              <p:nvPr/>
            </p:nvSpPr>
            <p:spPr>
              <a:xfrm>
                <a:off x="3167158" y="3508320"/>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sp>
            <p:nvSpPr>
              <p:cNvPr id="238" name="Oval 237">
                <a:extLst>
                  <a:ext uri="{FF2B5EF4-FFF2-40B4-BE49-F238E27FC236}">
                    <a16:creationId xmlns:a16="http://schemas.microsoft.com/office/drawing/2014/main" id="{73B2A3FA-32EF-47F1-B42E-B2DEC4B5CB12}"/>
                  </a:ext>
                </a:extLst>
              </p:cNvPr>
              <p:cNvSpPr/>
              <p:nvPr/>
            </p:nvSpPr>
            <p:spPr>
              <a:xfrm>
                <a:off x="1839764" y="3508320"/>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sp>
            <p:nvSpPr>
              <p:cNvPr id="239" name="Oval 238">
                <a:extLst>
                  <a:ext uri="{FF2B5EF4-FFF2-40B4-BE49-F238E27FC236}">
                    <a16:creationId xmlns:a16="http://schemas.microsoft.com/office/drawing/2014/main" id="{29388427-90E4-497A-80D3-073BFFB673B3}"/>
                  </a:ext>
                </a:extLst>
              </p:cNvPr>
              <p:cNvSpPr/>
              <p:nvPr/>
            </p:nvSpPr>
            <p:spPr>
              <a:xfrm>
                <a:off x="844219" y="3508320"/>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sp>
            <p:nvSpPr>
              <p:cNvPr id="240" name="Oval 239">
                <a:extLst>
                  <a:ext uri="{FF2B5EF4-FFF2-40B4-BE49-F238E27FC236}">
                    <a16:creationId xmlns:a16="http://schemas.microsoft.com/office/drawing/2014/main" id="{4E6FA21D-BFC3-4863-85BD-418C6A1E96FC}"/>
                  </a:ext>
                </a:extLst>
              </p:cNvPr>
              <p:cNvSpPr/>
              <p:nvPr/>
            </p:nvSpPr>
            <p:spPr>
              <a:xfrm>
                <a:off x="180522" y="3508320"/>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sp>
            <p:nvSpPr>
              <p:cNvPr id="241" name="Oval 240">
                <a:extLst>
                  <a:ext uri="{FF2B5EF4-FFF2-40B4-BE49-F238E27FC236}">
                    <a16:creationId xmlns:a16="http://schemas.microsoft.com/office/drawing/2014/main" id="{55E447DE-77FF-4B47-8D9E-ADAE19AFADFC}"/>
                  </a:ext>
                </a:extLst>
              </p:cNvPr>
              <p:cNvSpPr/>
              <p:nvPr/>
            </p:nvSpPr>
            <p:spPr>
              <a:xfrm>
                <a:off x="2503461" y="3508320"/>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sp>
            <p:nvSpPr>
              <p:cNvPr id="242" name="Oval 241">
                <a:extLst>
                  <a:ext uri="{FF2B5EF4-FFF2-40B4-BE49-F238E27FC236}">
                    <a16:creationId xmlns:a16="http://schemas.microsoft.com/office/drawing/2014/main" id="{C5367732-F6BB-480B-BB76-B04B9CD1A3C1}"/>
                  </a:ext>
                </a:extLst>
              </p:cNvPr>
              <p:cNvSpPr/>
              <p:nvPr/>
            </p:nvSpPr>
            <p:spPr>
              <a:xfrm>
                <a:off x="1507915" y="3508320"/>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sp>
            <p:nvSpPr>
              <p:cNvPr id="243" name="Oval 242">
                <a:extLst>
                  <a:ext uri="{FF2B5EF4-FFF2-40B4-BE49-F238E27FC236}">
                    <a16:creationId xmlns:a16="http://schemas.microsoft.com/office/drawing/2014/main" id="{0A3FF76C-B3FC-41B9-80B4-E92A3C75F05F}"/>
                  </a:ext>
                </a:extLst>
              </p:cNvPr>
              <p:cNvSpPr/>
              <p:nvPr/>
            </p:nvSpPr>
            <p:spPr>
              <a:xfrm>
                <a:off x="2835310" y="3508320"/>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sp>
            <p:nvSpPr>
              <p:cNvPr id="244" name="Oval 243">
                <a:extLst>
                  <a:ext uri="{FF2B5EF4-FFF2-40B4-BE49-F238E27FC236}">
                    <a16:creationId xmlns:a16="http://schemas.microsoft.com/office/drawing/2014/main" id="{0864419A-0B4B-4AC4-8607-EDE34FF0E351}"/>
                  </a:ext>
                </a:extLst>
              </p:cNvPr>
              <p:cNvSpPr/>
              <p:nvPr/>
            </p:nvSpPr>
            <p:spPr>
              <a:xfrm>
                <a:off x="2171614" y="3508320"/>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sp>
            <p:nvSpPr>
              <p:cNvPr id="245" name="Oval 244">
                <a:extLst>
                  <a:ext uri="{FF2B5EF4-FFF2-40B4-BE49-F238E27FC236}">
                    <a16:creationId xmlns:a16="http://schemas.microsoft.com/office/drawing/2014/main" id="{C7E57A2E-9248-4710-B011-708606E40783}"/>
                  </a:ext>
                </a:extLst>
              </p:cNvPr>
              <p:cNvSpPr/>
              <p:nvPr/>
            </p:nvSpPr>
            <p:spPr>
              <a:xfrm>
                <a:off x="1176068" y="3508320"/>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sp>
            <p:nvSpPr>
              <p:cNvPr id="246" name="Oval 245">
                <a:extLst>
                  <a:ext uri="{FF2B5EF4-FFF2-40B4-BE49-F238E27FC236}">
                    <a16:creationId xmlns:a16="http://schemas.microsoft.com/office/drawing/2014/main" id="{C2DCF722-CE21-4A36-8A0B-283FC32F2D8D}"/>
                  </a:ext>
                </a:extLst>
              </p:cNvPr>
              <p:cNvSpPr/>
              <p:nvPr/>
            </p:nvSpPr>
            <p:spPr>
              <a:xfrm>
                <a:off x="512371" y="3508316"/>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sp>
            <p:nvSpPr>
              <p:cNvPr id="247" name="Oval 246">
                <a:extLst>
                  <a:ext uri="{FF2B5EF4-FFF2-40B4-BE49-F238E27FC236}">
                    <a16:creationId xmlns:a16="http://schemas.microsoft.com/office/drawing/2014/main" id="{7C7E4B63-AC3B-4102-9C77-ADD6D0C4317D}"/>
                  </a:ext>
                </a:extLst>
              </p:cNvPr>
              <p:cNvSpPr/>
              <p:nvPr/>
            </p:nvSpPr>
            <p:spPr>
              <a:xfrm>
                <a:off x="3344247" y="3717634"/>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sp>
            <p:nvSpPr>
              <p:cNvPr id="248" name="Oval 247">
                <a:extLst>
                  <a:ext uri="{FF2B5EF4-FFF2-40B4-BE49-F238E27FC236}">
                    <a16:creationId xmlns:a16="http://schemas.microsoft.com/office/drawing/2014/main" id="{EEA83078-8002-4419-BF25-4464D22C630D}"/>
                  </a:ext>
                </a:extLst>
              </p:cNvPr>
              <p:cNvSpPr/>
              <p:nvPr/>
            </p:nvSpPr>
            <p:spPr>
              <a:xfrm>
                <a:off x="3012400" y="3717634"/>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sp>
            <p:nvSpPr>
              <p:cNvPr id="249" name="Oval 248">
                <a:extLst>
                  <a:ext uri="{FF2B5EF4-FFF2-40B4-BE49-F238E27FC236}">
                    <a16:creationId xmlns:a16="http://schemas.microsoft.com/office/drawing/2014/main" id="{5E62BFD2-0ECB-4C05-9475-1E9D1D641E4E}"/>
                  </a:ext>
                </a:extLst>
              </p:cNvPr>
              <p:cNvSpPr/>
              <p:nvPr/>
            </p:nvSpPr>
            <p:spPr>
              <a:xfrm>
                <a:off x="1685007" y="3717634"/>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sp>
            <p:nvSpPr>
              <p:cNvPr id="250" name="Oval 249">
                <a:extLst>
                  <a:ext uri="{FF2B5EF4-FFF2-40B4-BE49-F238E27FC236}">
                    <a16:creationId xmlns:a16="http://schemas.microsoft.com/office/drawing/2014/main" id="{062222F8-1C7A-4019-92F7-97AB436B51E9}"/>
                  </a:ext>
                </a:extLst>
              </p:cNvPr>
              <p:cNvSpPr/>
              <p:nvPr/>
            </p:nvSpPr>
            <p:spPr>
              <a:xfrm>
                <a:off x="689461" y="3717634"/>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sp>
            <p:nvSpPr>
              <p:cNvPr id="251" name="Oval 250">
                <a:extLst>
                  <a:ext uri="{FF2B5EF4-FFF2-40B4-BE49-F238E27FC236}">
                    <a16:creationId xmlns:a16="http://schemas.microsoft.com/office/drawing/2014/main" id="{B69FAA84-5648-4B24-B5B7-654E6D8E848A}"/>
                  </a:ext>
                </a:extLst>
              </p:cNvPr>
              <p:cNvSpPr/>
              <p:nvPr/>
            </p:nvSpPr>
            <p:spPr>
              <a:xfrm>
                <a:off x="25764" y="3717634"/>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sp>
            <p:nvSpPr>
              <p:cNvPr id="252" name="Oval 251">
                <a:extLst>
                  <a:ext uri="{FF2B5EF4-FFF2-40B4-BE49-F238E27FC236}">
                    <a16:creationId xmlns:a16="http://schemas.microsoft.com/office/drawing/2014/main" id="{31E265CD-7FAC-418A-A884-5A7CC50034C5}"/>
                  </a:ext>
                </a:extLst>
              </p:cNvPr>
              <p:cNvSpPr/>
              <p:nvPr/>
            </p:nvSpPr>
            <p:spPr>
              <a:xfrm>
                <a:off x="2348704" y="3717634"/>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sp>
            <p:nvSpPr>
              <p:cNvPr id="253" name="Oval 252">
                <a:extLst>
                  <a:ext uri="{FF2B5EF4-FFF2-40B4-BE49-F238E27FC236}">
                    <a16:creationId xmlns:a16="http://schemas.microsoft.com/office/drawing/2014/main" id="{24EF3E7D-4FF9-497D-80C6-D877E6B2BD28}"/>
                  </a:ext>
                </a:extLst>
              </p:cNvPr>
              <p:cNvSpPr/>
              <p:nvPr/>
            </p:nvSpPr>
            <p:spPr>
              <a:xfrm>
                <a:off x="1353157" y="3717634"/>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sp>
            <p:nvSpPr>
              <p:cNvPr id="254" name="Oval 253">
                <a:extLst>
                  <a:ext uri="{FF2B5EF4-FFF2-40B4-BE49-F238E27FC236}">
                    <a16:creationId xmlns:a16="http://schemas.microsoft.com/office/drawing/2014/main" id="{30C257AF-538A-47E4-9505-8A92574FC6E0}"/>
                  </a:ext>
                </a:extLst>
              </p:cNvPr>
              <p:cNvSpPr/>
              <p:nvPr/>
            </p:nvSpPr>
            <p:spPr>
              <a:xfrm>
                <a:off x="2680553" y="3717634"/>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sp>
            <p:nvSpPr>
              <p:cNvPr id="255" name="Oval 254">
                <a:extLst>
                  <a:ext uri="{FF2B5EF4-FFF2-40B4-BE49-F238E27FC236}">
                    <a16:creationId xmlns:a16="http://schemas.microsoft.com/office/drawing/2014/main" id="{9D5052CC-C144-4D0B-85D2-42278E5C4D7A}"/>
                  </a:ext>
                </a:extLst>
              </p:cNvPr>
              <p:cNvSpPr/>
              <p:nvPr/>
            </p:nvSpPr>
            <p:spPr>
              <a:xfrm>
                <a:off x="2016854" y="3717634"/>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sp>
            <p:nvSpPr>
              <p:cNvPr id="256" name="Oval 255">
                <a:extLst>
                  <a:ext uri="{FF2B5EF4-FFF2-40B4-BE49-F238E27FC236}">
                    <a16:creationId xmlns:a16="http://schemas.microsoft.com/office/drawing/2014/main" id="{E8100EE7-7199-433F-8A65-17E960858E53}"/>
                  </a:ext>
                </a:extLst>
              </p:cNvPr>
              <p:cNvSpPr/>
              <p:nvPr/>
            </p:nvSpPr>
            <p:spPr>
              <a:xfrm>
                <a:off x="1021310" y="3717628"/>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sp>
            <p:nvSpPr>
              <p:cNvPr id="257" name="Oval 256">
                <a:extLst>
                  <a:ext uri="{FF2B5EF4-FFF2-40B4-BE49-F238E27FC236}">
                    <a16:creationId xmlns:a16="http://schemas.microsoft.com/office/drawing/2014/main" id="{839471E8-37B3-4B28-8B74-9C43F6B331F7}"/>
                  </a:ext>
                </a:extLst>
              </p:cNvPr>
              <p:cNvSpPr/>
              <p:nvPr/>
            </p:nvSpPr>
            <p:spPr>
              <a:xfrm>
                <a:off x="357613" y="3717636"/>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grpSp>
        <p:sp>
          <p:nvSpPr>
            <p:cNvPr id="234" name="Rectangle 233">
              <a:extLst>
                <a:ext uri="{FF2B5EF4-FFF2-40B4-BE49-F238E27FC236}">
                  <a16:creationId xmlns:a16="http://schemas.microsoft.com/office/drawing/2014/main" id="{8D3E5581-C654-4749-A8D2-3F01B8F54985}"/>
                </a:ext>
              </a:extLst>
            </p:cNvPr>
            <p:cNvSpPr/>
            <p:nvPr/>
          </p:nvSpPr>
          <p:spPr>
            <a:xfrm>
              <a:off x="4718853" y="5413747"/>
              <a:ext cx="3721246" cy="830997"/>
            </a:xfrm>
            <a:prstGeom prst="rect">
              <a:avLst/>
            </a:prstGeom>
          </p:spPr>
          <p:txBody>
            <a:bodyPr wrap="square">
              <a:spAutoFit/>
            </a:bodyPr>
            <a:lstStyle/>
            <a:p>
              <a:pPr algn="ctr" rtl="1"/>
              <a:r>
                <a:rPr lang="fa-IR" sz="2400" b="1" dirty="0">
                  <a:solidFill>
                    <a:schemeClr val="accent5">
                      <a:lumMod val="75000"/>
                    </a:schemeClr>
                  </a:solidFill>
                  <a:cs typeface="B Roya" panose="00000400000000000000" pitchFamily="2" charset="-78"/>
                </a:rPr>
                <a:t>كاهش جمعيت جوان و نخبه و کاهش رشد علمی کشور</a:t>
              </a:r>
            </a:p>
          </p:txBody>
        </p:sp>
      </p:grpSp>
      <p:pic>
        <p:nvPicPr>
          <p:cNvPr id="359" name="Graphic 358" descr="Soldier">
            <a:extLst>
              <a:ext uri="{FF2B5EF4-FFF2-40B4-BE49-F238E27FC236}">
                <a16:creationId xmlns:a16="http://schemas.microsoft.com/office/drawing/2014/main" id="{E84006BC-7017-46D9-B2F2-9E733B344F87}"/>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143863" y="2226548"/>
            <a:ext cx="548288" cy="549514"/>
          </a:xfrm>
          <a:prstGeom prst="rect">
            <a:avLst/>
          </a:prstGeom>
        </p:spPr>
      </p:pic>
      <p:pic>
        <p:nvPicPr>
          <p:cNvPr id="361" name="Graphic 360" descr="Gears">
            <a:extLst>
              <a:ext uri="{FF2B5EF4-FFF2-40B4-BE49-F238E27FC236}">
                <a16:creationId xmlns:a16="http://schemas.microsoft.com/office/drawing/2014/main" id="{C054E77F-724B-42C3-BFFE-5B1BA160749A}"/>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7222144" y="3332754"/>
            <a:ext cx="527430" cy="528610"/>
          </a:xfrm>
          <a:prstGeom prst="rect">
            <a:avLst/>
          </a:prstGeom>
        </p:spPr>
      </p:pic>
      <p:pic>
        <p:nvPicPr>
          <p:cNvPr id="363" name="Graphic 362" descr="Coins">
            <a:extLst>
              <a:ext uri="{FF2B5EF4-FFF2-40B4-BE49-F238E27FC236}">
                <a16:creationId xmlns:a16="http://schemas.microsoft.com/office/drawing/2014/main" id="{158F72D0-177A-41C6-99B3-5BF2DB2E0099}"/>
              </a:ext>
            </a:extLst>
          </p:cNvPr>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7209381" y="4427929"/>
            <a:ext cx="478464" cy="479534"/>
          </a:xfrm>
          <a:prstGeom prst="rect">
            <a:avLst/>
          </a:prstGeom>
        </p:spPr>
      </p:pic>
      <p:pic>
        <p:nvPicPr>
          <p:cNvPr id="369" name="Graphic 368" descr="Downward trend">
            <a:extLst>
              <a:ext uri="{FF2B5EF4-FFF2-40B4-BE49-F238E27FC236}">
                <a16:creationId xmlns:a16="http://schemas.microsoft.com/office/drawing/2014/main" id="{161E9EE6-32CA-4AE6-8AD6-B63E530FAF6E}"/>
              </a:ext>
            </a:extLst>
          </p:cNvPr>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7148395" y="5436603"/>
            <a:ext cx="620406" cy="621793"/>
          </a:xfrm>
          <a:prstGeom prst="rect">
            <a:avLst/>
          </a:prstGeom>
        </p:spPr>
      </p:pic>
      <p:pic>
        <p:nvPicPr>
          <p:cNvPr id="235" name="Picture 234">
            <a:extLst>
              <a:ext uri="{FF2B5EF4-FFF2-40B4-BE49-F238E27FC236}">
                <a16:creationId xmlns:a16="http://schemas.microsoft.com/office/drawing/2014/main" id="{E3B633F5-32C7-46A4-953F-4970577259FC}"/>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1128885" y="2852349"/>
            <a:ext cx="2123600" cy="2517809"/>
          </a:xfrm>
          <a:prstGeom prst="rect">
            <a:avLst/>
          </a:prstGeom>
        </p:spPr>
      </p:pic>
      <p:sp>
        <p:nvSpPr>
          <p:cNvPr id="6" name="Right Brace 5"/>
          <p:cNvSpPr/>
          <p:nvPr/>
        </p:nvSpPr>
        <p:spPr>
          <a:xfrm>
            <a:off x="7992963" y="2226548"/>
            <a:ext cx="576064" cy="4174252"/>
          </a:xfrm>
          <a:prstGeom prst="rightBrace">
            <a:avLst>
              <a:gd name="adj1" fmla="val 23272"/>
              <a:gd name="adj2" fmla="val 50000"/>
            </a:avLst>
          </a:prstGeom>
          <a:ln w="28575">
            <a:solidFill>
              <a:schemeClr val="accent4">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7" name="TextBox 6"/>
          <p:cNvSpPr txBox="1"/>
          <p:nvPr/>
        </p:nvSpPr>
        <p:spPr>
          <a:xfrm>
            <a:off x="8353309" y="2996952"/>
            <a:ext cx="2255729" cy="2631490"/>
          </a:xfrm>
          <a:prstGeom prst="rect">
            <a:avLst/>
          </a:prstGeom>
          <a:noFill/>
        </p:spPr>
        <p:txBody>
          <a:bodyPr wrap="square" rtlCol="0">
            <a:spAutoFit/>
          </a:bodyPr>
          <a:lstStyle/>
          <a:p>
            <a:pPr algn="ctr" rtl="1"/>
            <a:r>
              <a:rPr lang="fa-IR" sz="3300" b="1" dirty="0">
                <a:ln>
                  <a:solidFill>
                    <a:schemeClr val="tx1">
                      <a:lumMod val="65000"/>
                      <a:lumOff val="35000"/>
                    </a:schemeClr>
                  </a:solidFill>
                </a:ln>
                <a:solidFill>
                  <a:schemeClr val="accent1">
                    <a:lumMod val="75000"/>
                  </a:schemeClr>
                </a:solidFill>
                <a:cs typeface="B Nazanin" panose="00000400000000000000" pitchFamily="2" charset="-78"/>
              </a:rPr>
              <a:t>همه ی این موارد برای اقتصاد کشور</a:t>
            </a:r>
          </a:p>
          <a:p>
            <a:pPr algn="ctr" rtl="1"/>
            <a:r>
              <a:rPr lang="fa-IR" sz="3300" b="1" dirty="0">
                <a:ln>
                  <a:solidFill>
                    <a:schemeClr val="tx1">
                      <a:lumMod val="65000"/>
                      <a:lumOff val="35000"/>
                    </a:schemeClr>
                  </a:solidFill>
                </a:ln>
                <a:solidFill>
                  <a:schemeClr val="accent1">
                    <a:lumMod val="75000"/>
                  </a:schemeClr>
                </a:solidFill>
                <a:cs typeface="B Nazanin" panose="00000400000000000000" pitchFamily="2" charset="-78"/>
              </a:rPr>
              <a:t>نگران کننده هستند</a:t>
            </a:r>
            <a:endParaRPr lang="en-US" sz="3300" b="1" dirty="0">
              <a:ln>
                <a:solidFill>
                  <a:schemeClr val="tx1">
                    <a:lumMod val="65000"/>
                    <a:lumOff val="35000"/>
                  </a:schemeClr>
                </a:solidFill>
              </a:ln>
              <a:solidFill>
                <a:schemeClr val="accent1">
                  <a:lumMod val="75000"/>
                </a:schemeClr>
              </a:solidFill>
              <a:cs typeface="B Nazanin" panose="00000400000000000000" pitchFamily="2" charset="-78"/>
            </a:endParaRPr>
          </a:p>
        </p:txBody>
      </p:sp>
    </p:spTree>
    <p:extLst>
      <p:ext uri="{BB962C8B-B14F-4D97-AF65-F5344CB8AC3E}">
        <p14:creationId xmlns:p14="http://schemas.microsoft.com/office/powerpoint/2010/main" val="8606500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80"/>
                                        </p:tgtEl>
                                        <p:attrNameLst>
                                          <p:attrName>style.visibility</p:attrName>
                                        </p:attrNameLst>
                                      </p:cBhvr>
                                      <p:to>
                                        <p:strVal val="visible"/>
                                      </p:to>
                                    </p:set>
                                    <p:animEffect transition="in" filter="wipe(down)">
                                      <p:cBhvr>
                                        <p:cTn id="7" dur="500"/>
                                        <p:tgtEl>
                                          <p:spTgt spid="28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00"/>
                                        <p:tgtEl>
                                          <p:spTgt spid="3"/>
                                        </p:tgtEl>
                                      </p:cBhvr>
                                    </p:animEffect>
                                  </p:childTnLst>
                                </p:cTn>
                              </p:par>
                              <p:par>
                                <p:cTn id="13" presetID="22" presetClass="entr" presetSubtype="4" fill="hold" grpId="0" nodeType="withEffect">
                                  <p:stCondLst>
                                    <p:cond delay="0"/>
                                  </p:stCondLst>
                                  <p:childTnLst>
                                    <p:set>
                                      <p:cBhvr>
                                        <p:cTn id="14" dur="1" fill="hold">
                                          <p:stCondLst>
                                            <p:cond delay="0"/>
                                          </p:stCondLst>
                                        </p:cTn>
                                        <p:tgtEl>
                                          <p:spTgt spid="68"/>
                                        </p:tgtEl>
                                        <p:attrNameLst>
                                          <p:attrName>style.visibility</p:attrName>
                                        </p:attrNameLst>
                                      </p:cBhvr>
                                      <p:to>
                                        <p:strVal val="visible"/>
                                      </p:to>
                                    </p:set>
                                    <p:animEffect transition="in" filter="wipe(down)">
                                      <p:cBhvr>
                                        <p:cTn id="15" dur="500"/>
                                        <p:tgtEl>
                                          <p:spTgt spid="68"/>
                                        </p:tgtEl>
                                      </p:cBhvr>
                                    </p:animEffect>
                                  </p:childTnLst>
                                </p:cTn>
                              </p:par>
                              <p:par>
                                <p:cTn id="16" presetID="22" presetClass="entr" presetSubtype="4" fill="hold" grpId="0" nodeType="withEffect">
                                  <p:stCondLst>
                                    <p:cond delay="0"/>
                                  </p:stCondLst>
                                  <p:childTnLst>
                                    <p:set>
                                      <p:cBhvr>
                                        <p:cTn id="17" dur="1" fill="hold">
                                          <p:stCondLst>
                                            <p:cond delay="0"/>
                                          </p:stCondLst>
                                        </p:cTn>
                                        <p:tgtEl>
                                          <p:spTgt spid="69"/>
                                        </p:tgtEl>
                                        <p:attrNameLst>
                                          <p:attrName>style.visibility</p:attrName>
                                        </p:attrNameLst>
                                      </p:cBhvr>
                                      <p:to>
                                        <p:strVal val="visible"/>
                                      </p:to>
                                    </p:set>
                                    <p:animEffect transition="in" filter="wipe(down)">
                                      <p:cBhvr>
                                        <p:cTn id="18" dur="500"/>
                                        <p:tgtEl>
                                          <p:spTgt spid="69"/>
                                        </p:tgtEl>
                                      </p:cBhvr>
                                    </p:animEffect>
                                  </p:childTnLst>
                                </p:cTn>
                              </p:par>
                              <p:par>
                                <p:cTn id="19" presetID="22" presetClass="entr" presetSubtype="4" fill="hold" grpId="0" nodeType="withEffect">
                                  <p:stCondLst>
                                    <p:cond delay="0"/>
                                  </p:stCondLst>
                                  <p:childTnLst>
                                    <p:set>
                                      <p:cBhvr>
                                        <p:cTn id="20" dur="1" fill="hold">
                                          <p:stCondLst>
                                            <p:cond delay="0"/>
                                          </p:stCondLst>
                                        </p:cTn>
                                        <p:tgtEl>
                                          <p:spTgt spid="70"/>
                                        </p:tgtEl>
                                        <p:attrNameLst>
                                          <p:attrName>style.visibility</p:attrName>
                                        </p:attrNameLst>
                                      </p:cBhvr>
                                      <p:to>
                                        <p:strVal val="visible"/>
                                      </p:to>
                                    </p:set>
                                    <p:animEffect transition="in" filter="wipe(down)">
                                      <p:cBhvr>
                                        <p:cTn id="21" dur="500"/>
                                        <p:tgtEl>
                                          <p:spTgt spid="70"/>
                                        </p:tgtEl>
                                      </p:cBhvr>
                                    </p:animEffect>
                                  </p:childTnLst>
                                </p:cTn>
                              </p:par>
                              <p:par>
                                <p:cTn id="22" presetID="22" presetClass="entr" presetSubtype="4" fill="hold" grpId="0" nodeType="withEffect">
                                  <p:stCondLst>
                                    <p:cond delay="0"/>
                                  </p:stCondLst>
                                  <p:childTnLst>
                                    <p:set>
                                      <p:cBhvr>
                                        <p:cTn id="23" dur="1" fill="hold">
                                          <p:stCondLst>
                                            <p:cond delay="0"/>
                                          </p:stCondLst>
                                        </p:cTn>
                                        <p:tgtEl>
                                          <p:spTgt spid="71"/>
                                        </p:tgtEl>
                                        <p:attrNameLst>
                                          <p:attrName>style.visibility</p:attrName>
                                        </p:attrNameLst>
                                      </p:cBhvr>
                                      <p:to>
                                        <p:strVal val="visible"/>
                                      </p:to>
                                    </p:set>
                                    <p:animEffect transition="in" filter="wipe(down)">
                                      <p:cBhvr>
                                        <p:cTn id="24" dur="500"/>
                                        <p:tgtEl>
                                          <p:spTgt spid="71"/>
                                        </p:tgtEl>
                                      </p:cBhvr>
                                    </p:animEffect>
                                  </p:childTnLst>
                                </p:cTn>
                              </p:par>
                              <p:par>
                                <p:cTn id="25" presetID="22" presetClass="entr" presetSubtype="4" fill="hold" nodeType="withEffect">
                                  <p:stCondLst>
                                    <p:cond delay="0"/>
                                  </p:stCondLst>
                                  <p:childTnLst>
                                    <p:set>
                                      <p:cBhvr>
                                        <p:cTn id="26" dur="1" fill="hold">
                                          <p:stCondLst>
                                            <p:cond delay="0"/>
                                          </p:stCondLst>
                                        </p:cTn>
                                        <p:tgtEl>
                                          <p:spTgt spid="72"/>
                                        </p:tgtEl>
                                        <p:attrNameLst>
                                          <p:attrName>style.visibility</p:attrName>
                                        </p:attrNameLst>
                                      </p:cBhvr>
                                      <p:to>
                                        <p:strVal val="visible"/>
                                      </p:to>
                                    </p:set>
                                    <p:animEffect transition="in" filter="wipe(down)">
                                      <p:cBhvr>
                                        <p:cTn id="27" dur="500"/>
                                        <p:tgtEl>
                                          <p:spTgt spid="72"/>
                                        </p:tgtEl>
                                      </p:cBhvr>
                                    </p:animEffect>
                                  </p:childTnLst>
                                </p:cTn>
                              </p:par>
                              <p:par>
                                <p:cTn id="28" presetID="22" presetClass="entr" presetSubtype="4" fill="hold" nodeType="withEffect">
                                  <p:stCondLst>
                                    <p:cond delay="0"/>
                                  </p:stCondLst>
                                  <p:childTnLst>
                                    <p:set>
                                      <p:cBhvr>
                                        <p:cTn id="29" dur="1" fill="hold">
                                          <p:stCondLst>
                                            <p:cond delay="0"/>
                                          </p:stCondLst>
                                        </p:cTn>
                                        <p:tgtEl>
                                          <p:spTgt spid="95"/>
                                        </p:tgtEl>
                                        <p:attrNameLst>
                                          <p:attrName>style.visibility</p:attrName>
                                        </p:attrNameLst>
                                      </p:cBhvr>
                                      <p:to>
                                        <p:strVal val="visible"/>
                                      </p:to>
                                    </p:set>
                                    <p:animEffect transition="in" filter="wipe(down)">
                                      <p:cBhvr>
                                        <p:cTn id="30" dur="500"/>
                                        <p:tgtEl>
                                          <p:spTgt spid="95"/>
                                        </p:tgtEl>
                                      </p:cBhvr>
                                    </p:animEffect>
                                  </p:childTnLst>
                                </p:cTn>
                              </p:par>
                              <p:par>
                                <p:cTn id="31" presetID="22" presetClass="entr" presetSubtype="4" fill="hold" grpId="0" nodeType="withEffect">
                                  <p:stCondLst>
                                    <p:cond delay="0"/>
                                  </p:stCondLst>
                                  <p:childTnLst>
                                    <p:set>
                                      <p:cBhvr>
                                        <p:cTn id="32" dur="1" fill="hold">
                                          <p:stCondLst>
                                            <p:cond delay="0"/>
                                          </p:stCondLst>
                                        </p:cTn>
                                        <p:tgtEl>
                                          <p:spTgt spid="118"/>
                                        </p:tgtEl>
                                        <p:attrNameLst>
                                          <p:attrName>style.visibility</p:attrName>
                                        </p:attrNameLst>
                                      </p:cBhvr>
                                      <p:to>
                                        <p:strVal val="visible"/>
                                      </p:to>
                                    </p:set>
                                    <p:animEffect transition="in" filter="wipe(down)">
                                      <p:cBhvr>
                                        <p:cTn id="33" dur="500"/>
                                        <p:tgtEl>
                                          <p:spTgt spid="118"/>
                                        </p:tgtEl>
                                      </p:cBhvr>
                                    </p:animEffect>
                                  </p:childTnLst>
                                </p:cTn>
                              </p:par>
                              <p:par>
                                <p:cTn id="34" presetID="22" presetClass="entr" presetSubtype="4" fill="hold" nodeType="withEffect">
                                  <p:stCondLst>
                                    <p:cond delay="0"/>
                                  </p:stCondLst>
                                  <p:childTnLst>
                                    <p:set>
                                      <p:cBhvr>
                                        <p:cTn id="35" dur="1" fill="hold">
                                          <p:stCondLst>
                                            <p:cond delay="0"/>
                                          </p:stCondLst>
                                        </p:cTn>
                                        <p:tgtEl>
                                          <p:spTgt spid="121"/>
                                        </p:tgtEl>
                                        <p:attrNameLst>
                                          <p:attrName>style.visibility</p:attrName>
                                        </p:attrNameLst>
                                      </p:cBhvr>
                                      <p:to>
                                        <p:strVal val="visible"/>
                                      </p:to>
                                    </p:set>
                                    <p:animEffect transition="in" filter="wipe(down)">
                                      <p:cBhvr>
                                        <p:cTn id="36" dur="500"/>
                                        <p:tgtEl>
                                          <p:spTgt spid="121"/>
                                        </p:tgtEl>
                                      </p:cBhvr>
                                    </p:animEffect>
                                  </p:childTnLst>
                                </p:cTn>
                              </p:par>
                              <p:par>
                                <p:cTn id="37" presetID="22" presetClass="entr" presetSubtype="4" fill="hold" nodeType="withEffect">
                                  <p:stCondLst>
                                    <p:cond delay="0"/>
                                  </p:stCondLst>
                                  <p:childTnLst>
                                    <p:set>
                                      <p:cBhvr>
                                        <p:cTn id="38" dur="1" fill="hold">
                                          <p:stCondLst>
                                            <p:cond delay="0"/>
                                          </p:stCondLst>
                                        </p:cTn>
                                        <p:tgtEl>
                                          <p:spTgt spid="174"/>
                                        </p:tgtEl>
                                        <p:attrNameLst>
                                          <p:attrName>style.visibility</p:attrName>
                                        </p:attrNameLst>
                                      </p:cBhvr>
                                      <p:to>
                                        <p:strVal val="visible"/>
                                      </p:to>
                                    </p:set>
                                    <p:animEffect transition="in" filter="wipe(down)">
                                      <p:cBhvr>
                                        <p:cTn id="39" dur="500"/>
                                        <p:tgtEl>
                                          <p:spTgt spid="174"/>
                                        </p:tgtEl>
                                      </p:cBhvr>
                                    </p:animEffect>
                                  </p:childTnLst>
                                </p:cTn>
                              </p:par>
                              <p:par>
                                <p:cTn id="40" presetID="22" presetClass="entr" presetSubtype="4" fill="hold" nodeType="withEffect">
                                  <p:stCondLst>
                                    <p:cond delay="0"/>
                                  </p:stCondLst>
                                  <p:childTnLst>
                                    <p:set>
                                      <p:cBhvr>
                                        <p:cTn id="41" dur="1" fill="hold">
                                          <p:stCondLst>
                                            <p:cond delay="0"/>
                                          </p:stCondLst>
                                        </p:cTn>
                                        <p:tgtEl>
                                          <p:spTgt spid="227"/>
                                        </p:tgtEl>
                                        <p:attrNameLst>
                                          <p:attrName>style.visibility</p:attrName>
                                        </p:attrNameLst>
                                      </p:cBhvr>
                                      <p:to>
                                        <p:strVal val="visible"/>
                                      </p:to>
                                    </p:set>
                                    <p:animEffect transition="in" filter="wipe(down)">
                                      <p:cBhvr>
                                        <p:cTn id="42" dur="500"/>
                                        <p:tgtEl>
                                          <p:spTgt spid="227"/>
                                        </p:tgtEl>
                                      </p:cBhvr>
                                    </p:animEffect>
                                  </p:childTnLst>
                                </p:cTn>
                              </p:par>
                              <p:par>
                                <p:cTn id="43" presetID="22" presetClass="entr" presetSubtype="4" fill="hold" nodeType="withEffect">
                                  <p:stCondLst>
                                    <p:cond delay="0"/>
                                  </p:stCondLst>
                                  <p:childTnLst>
                                    <p:set>
                                      <p:cBhvr>
                                        <p:cTn id="44" dur="1" fill="hold">
                                          <p:stCondLst>
                                            <p:cond delay="0"/>
                                          </p:stCondLst>
                                        </p:cTn>
                                        <p:tgtEl>
                                          <p:spTgt spid="359"/>
                                        </p:tgtEl>
                                        <p:attrNameLst>
                                          <p:attrName>style.visibility</p:attrName>
                                        </p:attrNameLst>
                                      </p:cBhvr>
                                      <p:to>
                                        <p:strVal val="visible"/>
                                      </p:to>
                                    </p:set>
                                    <p:animEffect transition="in" filter="wipe(down)">
                                      <p:cBhvr>
                                        <p:cTn id="45" dur="500"/>
                                        <p:tgtEl>
                                          <p:spTgt spid="359"/>
                                        </p:tgtEl>
                                      </p:cBhvr>
                                    </p:animEffect>
                                  </p:childTnLst>
                                </p:cTn>
                              </p:par>
                              <p:par>
                                <p:cTn id="46" presetID="22" presetClass="entr" presetSubtype="4" fill="hold" nodeType="withEffect">
                                  <p:stCondLst>
                                    <p:cond delay="0"/>
                                  </p:stCondLst>
                                  <p:childTnLst>
                                    <p:set>
                                      <p:cBhvr>
                                        <p:cTn id="47" dur="1" fill="hold">
                                          <p:stCondLst>
                                            <p:cond delay="0"/>
                                          </p:stCondLst>
                                        </p:cTn>
                                        <p:tgtEl>
                                          <p:spTgt spid="361"/>
                                        </p:tgtEl>
                                        <p:attrNameLst>
                                          <p:attrName>style.visibility</p:attrName>
                                        </p:attrNameLst>
                                      </p:cBhvr>
                                      <p:to>
                                        <p:strVal val="visible"/>
                                      </p:to>
                                    </p:set>
                                    <p:animEffect transition="in" filter="wipe(down)">
                                      <p:cBhvr>
                                        <p:cTn id="48" dur="500"/>
                                        <p:tgtEl>
                                          <p:spTgt spid="361"/>
                                        </p:tgtEl>
                                      </p:cBhvr>
                                    </p:animEffect>
                                  </p:childTnLst>
                                </p:cTn>
                              </p:par>
                              <p:par>
                                <p:cTn id="49" presetID="22" presetClass="entr" presetSubtype="4" fill="hold" nodeType="withEffect">
                                  <p:stCondLst>
                                    <p:cond delay="0"/>
                                  </p:stCondLst>
                                  <p:childTnLst>
                                    <p:set>
                                      <p:cBhvr>
                                        <p:cTn id="50" dur="1" fill="hold">
                                          <p:stCondLst>
                                            <p:cond delay="0"/>
                                          </p:stCondLst>
                                        </p:cTn>
                                        <p:tgtEl>
                                          <p:spTgt spid="363"/>
                                        </p:tgtEl>
                                        <p:attrNameLst>
                                          <p:attrName>style.visibility</p:attrName>
                                        </p:attrNameLst>
                                      </p:cBhvr>
                                      <p:to>
                                        <p:strVal val="visible"/>
                                      </p:to>
                                    </p:set>
                                    <p:animEffect transition="in" filter="wipe(down)">
                                      <p:cBhvr>
                                        <p:cTn id="51" dur="500"/>
                                        <p:tgtEl>
                                          <p:spTgt spid="363"/>
                                        </p:tgtEl>
                                      </p:cBhvr>
                                    </p:animEffect>
                                  </p:childTnLst>
                                </p:cTn>
                              </p:par>
                              <p:par>
                                <p:cTn id="52" presetID="22" presetClass="entr" presetSubtype="4" fill="hold" nodeType="withEffect">
                                  <p:stCondLst>
                                    <p:cond delay="0"/>
                                  </p:stCondLst>
                                  <p:childTnLst>
                                    <p:set>
                                      <p:cBhvr>
                                        <p:cTn id="53" dur="1" fill="hold">
                                          <p:stCondLst>
                                            <p:cond delay="0"/>
                                          </p:stCondLst>
                                        </p:cTn>
                                        <p:tgtEl>
                                          <p:spTgt spid="369"/>
                                        </p:tgtEl>
                                        <p:attrNameLst>
                                          <p:attrName>style.visibility</p:attrName>
                                        </p:attrNameLst>
                                      </p:cBhvr>
                                      <p:to>
                                        <p:strVal val="visible"/>
                                      </p:to>
                                    </p:set>
                                    <p:animEffect transition="in" filter="wipe(down)">
                                      <p:cBhvr>
                                        <p:cTn id="54" dur="500"/>
                                        <p:tgtEl>
                                          <p:spTgt spid="369"/>
                                        </p:tgtEl>
                                      </p:cBhvr>
                                    </p:animEffect>
                                  </p:childTnLst>
                                </p:cTn>
                              </p:par>
                              <p:par>
                                <p:cTn id="55" presetID="22" presetClass="entr" presetSubtype="4" fill="hold" nodeType="withEffect">
                                  <p:stCondLst>
                                    <p:cond delay="0"/>
                                  </p:stCondLst>
                                  <p:childTnLst>
                                    <p:set>
                                      <p:cBhvr>
                                        <p:cTn id="56" dur="1" fill="hold">
                                          <p:stCondLst>
                                            <p:cond delay="0"/>
                                          </p:stCondLst>
                                        </p:cTn>
                                        <p:tgtEl>
                                          <p:spTgt spid="235"/>
                                        </p:tgtEl>
                                        <p:attrNameLst>
                                          <p:attrName>style.visibility</p:attrName>
                                        </p:attrNameLst>
                                      </p:cBhvr>
                                      <p:to>
                                        <p:strVal val="visible"/>
                                      </p:to>
                                    </p:set>
                                    <p:animEffect transition="in" filter="wipe(down)">
                                      <p:cBhvr>
                                        <p:cTn id="57" dur="500"/>
                                        <p:tgtEl>
                                          <p:spTgt spid="235"/>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4" fill="hold" grpId="0" nodeType="clickEffect">
                                  <p:stCondLst>
                                    <p:cond delay="0"/>
                                  </p:stCondLst>
                                  <p:childTnLst>
                                    <p:set>
                                      <p:cBhvr>
                                        <p:cTn id="61" dur="1" fill="hold">
                                          <p:stCondLst>
                                            <p:cond delay="0"/>
                                          </p:stCondLst>
                                        </p:cTn>
                                        <p:tgtEl>
                                          <p:spTgt spid="6"/>
                                        </p:tgtEl>
                                        <p:attrNameLst>
                                          <p:attrName>style.visibility</p:attrName>
                                        </p:attrNameLst>
                                      </p:cBhvr>
                                      <p:to>
                                        <p:strVal val="visible"/>
                                      </p:to>
                                    </p:set>
                                    <p:animEffect transition="in" filter="wipe(down)">
                                      <p:cBhvr>
                                        <p:cTn id="62" dur="500"/>
                                        <p:tgtEl>
                                          <p:spTgt spid="6"/>
                                        </p:tgtEl>
                                      </p:cBhvr>
                                    </p:animEffect>
                                  </p:childTnLst>
                                </p:cTn>
                              </p:par>
                            </p:childTnLst>
                          </p:cTn>
                        </p:par>
                      </p:childTnLst>
                    </p:cTn>
                  </p:par>
                  <p:par>
                    <p:cTn id="63" fill="hold">
                      <p:stCondLst>
                        <p:cond delay="indefinite"/>
                      </p:stCondLst>
                      <p:childTnLst>
                        <p:par>
                          <p:cTn id="64" fill="hold">
                            <p:stCondLst>
                              <p:cond delay="0"/>
                            </p:stCondLst>
                            <p:childTnLst>
                              <p:par>
                                <p:cTn id="65" presetID="42" presetClass="entr" presetSubtype="0" fill="hold" grpId="0" nodeType="clickEffect">
                                  <p:stCondLst>
                                    <p:cond delay="0"/>
                                  </p:stCondLst>
                                  <p:childTnLst>
                                    <p:set>
                                      <p:cBhvr>
                                        <p:cTn id="66" dur="1" fill="hold">
                                          <p:stCondLst>
                                            <p:cond delay="0"/>
                                          </p:stCondLst>
                                        </p:cTn>
                                        <p:tgtEl>
                                          <p:spTgt spid="7"/>
                                        </p:tgtEl>
                                        <p:attrNameLst>
                                          <p:attrName>style.visibility</p:attrName>
                                        </p:attrNameLst>
                                      </p:cBhvr>
                                      <p:to>
                                        <p:strVal val="visible"/>
                                      </p:to>
                                    </p:set>
                                    <p:animEffect transition="in" filter="fade">
                                      <p:cBhvr>
                                        <p:cTn id="67" dur="1000"/>
                                        <p:tgtEl>
                                          <p:spTgt spid="7"/>
                                        </p:tgtEl>
                                      </p:cBhvr>
                                    </p:animEffect>
                                    <p:anim calcmode="lin" valueType="num">
                                      <p:cBhvr>
                                        <p:cTn id="68" dur="1000" fill="hold"/>
                                        <p:tgtEl>
                                          <p:spTgt spid="7"/>
                                        </p:tgtEl>
                                        <p:attrNameLst>
                                          <p:attrName>ppt_x</p:attrName>
                                        </p:attrNameLst>
                                      </p:cBhvr>
                                      <p:tavLst>
                                        <p:tav tm="0">
                                          <p:val>
                                            <p:strVal val="#ppt_x"/>
                                          </p:val>
                                        </p:tav>
                                        <p:tav tm="100000">
                                          <p:val>
                                            <p:strVal val="#ppt_x"/>
                                          </p:val>
                                        </p:tav>
                                      </p:tavLst>
                                    </p:anim>
                                    <p:anim calcmode="lin" valueType="num">
                                      <p:cBhvr>
                                        <p:cTn id="6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80" grpId="0" animBg="1"/>
      <p:bldP spid="68" grpId="0" animBg="1"/>
      <p:bldP spid="69" grpId="0" animBg="1"/>
      <p:bldP spid="70" grpId="0" animBg="1"/>
      <p:bldP spid="71" grpId="0" animBg="1"/>
      <p:bldP spid="118" grpId="0"/>
      <p:bldP spid="6" grpId="0" animBg="1"/>
      <p:bldP spid="7"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endParaRPr lang="en-US"/>
          </a:p>
        </p:txBody>
      </p:sp>
      <p:pic>
        <p:nvPicPr>
          <p:cNvPr id="4" name="Content Placeholder 3"/>
          <p:cNvPicPr>
            <a:picLocks/>
          </p:cNvPicPr>
          <p:nvPr/>
        </p:nvPicPr>
        <p:blipFill rotWithShape="1">
          <a:blip r:embed="rId2"/>
          <a:srcRect t="16967" r="1704" b="25596"/>
          <a:stretch/>
        </p:blipFill>
        <p:spPr bwMode="auto">
          <a:xfrm>
            <a:off x="-1" y="1340769"/>
            <a:ext cx="10801351" cy="5400599"/>
          </a:xfrm>
          <a:prstGeom prst="rect">
            <a:avLst/>
          </a:prstGeom>
          <a:ln>
            <a:noFill/>
          </a:ln>
          <a:extLst>
            <a:ext uri="{53640926-AAD7-44D8-BBD7-CCE9431645EC}">
              <a14:shadowObscured xmlns:a14="http://schemas.microsoft.com/office/drawing/2010/main"/>
            </a:ext>
          </a:extLst>
        </p:spPr>
      </p:pic>
      <p:sp>
        <p:nvSpPr>
          <p:cNvPr id="5" name="Rectangle 4"/>
          <p:cNvSpPr/>
          <p:nvPr/>
        </p:nvSpPr>
        <p:spPr>
          <a:xfrm>
            <a:off x="-17896" y="0"/>
            <a:ext cx="10819246" cy="1484784"/>
          </a:xfrm>
          <a:prstGeom prst="rect">
            <a:avLst/>
          </a:prstGeom>
          <a:ln>
            <a:noFill/>
          </a:ln>
        </p:spPr>
        <p:style>
          <a:lnRef idx="2">
            <a:schemeClr val="accent6"/>
          </a:lnRef>
          <a:fillRef idx="1">
            <a:schemeClr val="lt1"/>
          </a:fillRef>
          <a:effectRef idx="0">
            <a:schemeClr val="accent6"/>
          </a:effectRef>
          <a:fontRef idx="minor">
            <a:schemeClr val="dk1"/>
          </a:fontRef>
        </p:style>
        <p:txBody>
          <a:bodyPr rtlCol="0" anchor="ctr"/>
          <a:lstStyle/>
          <a:p>
            <a:pPr algn="ctr"/>
            <a:r>
              <a:rPr lang="fa-IR" sz="2800" b="1" dirty="0">
                <a:cs typeface="B Nazanin" panose="00000400000000000000" pitchFamily="2" charset="-78"/>
              </a:rPr>
              <a:t>وال استریت ژورنال: کاهش رشدجمعیت می تواند موجب کاهش 40 درصدی رشد اقتصادی در جهان شود.</a:t>
            </a:r>
            <a:endParaRPr lang="en-US" sz="2800" b="1" dirty="0">
              <a:cs typeface="B Nazanin" panose="00000400000000000000" pitchFamily="2" charset="-78"/>
            </a:endParaRPr>
          </a:p>
        </p:txBody>
      </p:sp>
      <p:sp>
        <p:nvSpPr>
          <p:cNvPr id="6" name="Rectangle 5"/>
          <p:cNvSpPr/>
          <p:nvPr/>
        </p:nvSpPr>
        <p:spPr>
          <a:xfrm>
            <a:off x="1296219" y="5517232"/>
            <a:ext cx="4464496" cy="1340768"/>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61820300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792163" y="1556792"/>
            <a:ext cx="4608512" cy="4824536"/>
          </a:xfrm>
          <a:prstGeom prst="roundRect">
            <a:avLst/>
          </a:prstGeom>
          <a:blipFill dpi="0" rotWithShape="1">
            <a:blip r:embed="rId2" cstate="print">
              <a:extLst>
                <a:ext uri="{28A0092B-C50C-407E-A947-70E740481C1C}">
                  <a14:useLocalDpi xmlns:a14="http://schemas.microsoft.com/office/drawing/2010/main" val="0"/>
                </a:ext>
              </a:extLst>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p:cNvSpPr/>
          <p:nvPr/>
        </p:nvSpPr>
        <p:spPr>
          <a:xfrm>
            <a:off x="5828743" y="1556792"/>
            <a:ext cx="4608512" cy="4824536"/>
          </a:xfrm>
          <a:prstGeom prst="roundRect">
            <a:avLst/>
          </a:prstGeom>
          <a:blipFill dpi="0" rotWithShape="1">
            <a:blip r:embed="rId3" cstate="print">
              <a:extLst>
                <a:ext uri="{28A0092B-C50C-407E-A947-70E740481C1C}">
                  <a14:useLocalDpi xmlns:a14="http://schemas.microsoft.com/office/drawing/2010/main" val="0"/>
                </a:ext>
              </a:extLst>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p:cNvSpPr txBox="1"/>
          <p:nvPr/>
        </p:nvSpPr>
        <p:spPr>
          <a:xfrm>
            <a:off x="1368227" y="332656"/>
            <a:ext cx="8424936" cy="954107"/>
          </a:xfrm>
          <a:prstGeom prst="rect">
            <a:avLst/>
          </a:prstGeom>
          <a:noFill/>
        </p:spPr>
        <p:txBody>
          <a:bodyPr wrap="square" rtlCol="0">
            <a:spAutoFit/>
          </a:bodyPr>
          <a:lstStyle/>
          <a:p>
            <a:pPr algn="ctr" rtl="1"/>
            <a:r>
              <a:rPr lang="fa-IR" sz="2800" b="1" dirty="0">
                <a:cs typeface="B Nazanin" panose="00000400000000000000" pitchFamily="2" charset="-78"/>
              </a:rPr>
              <a:t>پیش بینی تغییرات هرم جمعیتی و تعداد سالمندان ایران در فاصله سالهای 1399(2020)  تا  1429(2070)  </a:t>
            </a:r>
            <a:endParaRPr lang="en-US" sz="2800" b="1" dirty="0">
              <a:cs typeface="B Nazanin" panose="00000400000000000000" pitchFamily="2" charset="-78"/>
            </a:endParaRPr>
          </a:p>
        </p:txBody>
      </p:sp>
      <p:sp>
        <p:nvSpPr>
          <p:cNvPr id="7" name="Rectangle 6"/>
          <p:cNvSpPr/>
          <p:nvPr/>
        </p:nvSpPr>
        <p:spPr>
          <a:xfrm flipV="1">
            <a:off x="1224211" y="1988840"/>
            <a:ext cx="8856984" cy="936104"/>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p:cNvSpPr txBox="1"/>
          <p:nvPr/>
        </p:nvSpPr>
        <p:spPr>
          <a:xfrm>
            <a:off x="5092651" y="1293227"/>
            <a:ext cx="1296144" cy="369332"/>
          </a:xfrm>
          <a:prstGeom prst="rect">
            <a:avLst/>
          </a:prstGeom>
          <a:noFill/>
          <a:ln>
            <a:noFill/>
          </a:ln>
        </p:spPr>
        <p:txBody>
          <a:bodyPr wrap="square" rtlCol="0">
            <a:spAutoFit/>
          </a:bodyPr>
          <a:lstStyle/>
          <a:p>
            <a:pPr algn="ctr" rtl="1"/>
            <a:r>
              <a:rPr lang="fa-IR" dirty="0">
                <a:solidFill>
                  <a:srgbClr val="FF0000"/>
                </a:solidFill>
                <a:cs typeface="B Titr" panose="00000700000000000000" pitchFamily="2" charset="-78"/>
              </a:rPr>
              <a:t>سالمندان</a:t>
            </a:r>
            <a:endParaRPr lang="en-US" dirty="0">
              <a:solidFill>
                <a:srgbClr val="FF0000"/>
              </a:solidFill>
              <a:cs typeface="B Titr" panose="00000700000000000000" pitchFamily="2" charset="-78"/>
            </a:endParaRPr>
          </a:p>
        </p:txBody>
      </p:sp>
      <p:cxnSp>
        <p:nvCxnSpPr>
          <p:cNvPr id="8" name="Straight Arrow Connector 7"/>
          <p:cNvCxnSpPr>
            <a:stCxn id="2" idx="2"/>
            <a:endCxn id="7" idx="2"/>
          </p:cNvCxnSpPr>
          <p:nvPr/>
        </p:nvCxnSpPr>
        <p:spPr>
          <a:xfrm flipH="1">
            <a:off x="5652703" y="1662559"/>
            <a:ext cx="88020" cy="326281"/>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374507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arn(inVertical)">
                                      <p:cBhvr>
                                        <p:cTn id="12" dur="500"/>
                                        <p:tgtEl>
                                          <p:spTgt spid="2"/>
                                        </p:tgtEl>
                                      </p:cBhvr>
                                    </p:animEffect>
                                  </p:childTnLst>
                                </p:cTn>
                              </p:par>
                              <p:par>
                                <p:cTn id="13" presetID="16" presetClass="entr" presetSubtype="21" fill="hold" nodeType="with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barn(inVertical)">
                                      <p:cBhvr>
                                        <p:cTn id="1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2"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792163" y="1556792"/>
            <a:ext cx="4608512" cy="4824536"/>
          </a:xfrm>
          <a:prstGeom prst="roundRect">
            <a:avLst/>
          </a:prstGeom>
          <a:blipFill dpi="0" rotWithShape="1">
            <a:blip r:embed="rId2" cstate="print">
              <a:extLst>
                <a:ext uri="{28A0092B-C50C-407E-A947-70E740481C1C}">
                  <a14:useLocalDpi xmlns:a14="http://schemas.microsoft.com/office/drawing/2010/main" val="0"/>
                </a:ext>
              </a:extLst>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p:cNvSpPr/>
          <p:nvPr/>
        </p:nvSpPr>
        <p:spPr>
          <a:xfrm>
            <a:off x="5828743" y="1556792"/>
            <a:ext cx="4608512" cy="4824536"/>
          </a:xfrm>
          <a:prstGeom prst="roundRect">
            <a:avLst/>
          </a:prstGeom>
          <a:blipFill dpi="0" rotWithShape="1">
            <a:blip r:embed="rId3" cstate="print">
              <a:extLst>
                <a:ext uri="{28A0092B-C50C-407E-A947-70E740481C1C}">
                  <a14:useLocalDpi xmlns:a14="http://schemas.microsoft.com/office/drawing/2010/main" val="0"/>
                </a:ext>
              </a:extLst>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p:cNvSpPr txBox="1"/>
          <p:nvPr/>
        </p:nvSpPr>
        <p:spPr>
          <a:xfrm>
            <a:off x="1368227" y="332656"/>
            <a:ext cx="8424936" cy="954107"/>
          </a:xfrm>
          <a:prstGeom prst="rect">
            <a:avLst/>
          </a:prstGeom>
          <a:noFill/>
        </p:spPr>
        <p:txBody>
          <a:bodyPr wrap="square" rtlCol="0">
            <a:spAutoFit/>
          </a:bodyPr>
          <a:lstStyle/>
          <a:p>
            <a:pPr algn="ctr" rtl="1"/>
            <a:r>
              <a:rPr lang="fa-IR" sz="2800" b="1" dirty="0">
                <a:cs typeface="B Nazanin" panose="00000400000000000000" pitchFamily="2" charset="-78"/>
              </a:rPr>
              <a:t>پیش بینی تغییرات هرم جمعیتی و تعداد سالمندان ایران در فاصله سالهای 1379(2020)  تا  1429(2070)  </a:t>
            </a:r>
            <a:endParaRPr lang="en-US" sz="2800" b="1" dirty="0">
              <a:cs typeface="B Nazanin" panose="00000400000000000000" pitchFamily="2" charset="-78"/>
            </a:endParaRPr>
          </a:p>
        </p:txBody>
      </p:sp>
      <p:sp>
        <p:nvSpPr>
          <p:cNvPr id="7" name="Rectangle 6"/>
          <p:cNvSpPr/>
          <p:nvPr/>
        </p:nvSpPr>
        <p:spPr>
          <a:xfrm flipV="1">
            <a:off x="1224211" y="2924944"/>
            <a:ext cx="8856984" cy="1224136"/>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p:cNvSpPr txBox="1"/>
          <p:nvPr/>
        </p:nvSpPr>
        <p:spPr>
          <a:xfrm>
            <a:off x="4968627" y="1340768"/>
            <a:ext cx="1296144" cy="646331"/>
          </a:xfrm>
          <a:prstGeom prst="rect">
            <a:avLst/>
          </a:prstGeom>
          <a:noFill/>
          <a:ln>
            <a:noFill/>
          </a:ln>
        </p:spPr>
        <p:txBody>
          <a:bodyPr wrap="square" rtlCol="0">
            <a:spAutoFit/>
          </a:bodyPr>
          <a:lstStyle/>
          <a:p>
            <a:pPr algn="ctr" rtl="1"/>
            <a:r>
              <a:rPr lang="fa-IR" dirty="0">
                <a:solidFill>
                  <a:srgbClr val="FF0000"/>
                </a:solidFill>
                <a:cs typeface="B Titr" panose="00000700000000000000" pitchFamily="2" charset="-78"/>
              </a:rPr>
              <a:t>افراد مولد اقتصادی</a:t>
            </a:r>
            <a:endParaRPr lang="en-US" dirty="0">
              <a:solidFill>
                <a:srgbClr val="FF0000"/>
              </a:solidFill>
              <a:cs typeface="B Titr" panose="00000700000000000000" pitchFamily="2" charset="-78"/>
            </a:endParaRPr>
          </a:p>
        </p:txBody>
      </p:sp>
      <p:cxnSp>
        <p:nvCxnSpPr>
          <p:cNvPr id="8" name="Straight Arrow Connector 7"/>
          <p:cNvCxnSpPr>
            <a:stCxn id="2" idx="2"/>
            <a:endCxn id="7" idx="2"/>
          </p:cNvCxnSpPr>
          <p:nvPr/>
        </p:nvCxnSpPr>
        <p:spPr>
          <a:xfrm>
            <a:off x="5616699" y="1987099"/>
            <a:ext cx="36004" cy="937845"/>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055064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down)">
                                      <p:cBhvr>
                                        <p:cTn id="12" dur="500"/>
                                        <p:tgtEl>
                                          <p:spTgt spid="8"/>
                                        </p:tgtEl>
                                      </p:cBhvr>
                                    </p:animEffect>
                                  </p:childTnLst>
                                </p:cTn>
                              </p:par>
                              <p:par>
                                <p:cTn id="13" presetID="22" presetClass="entr" presetSubtype="4" fill="hold" grpId="0" nodeType="with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ipe(down)">
                                      <p:cBhvr>
                                        <p:cTn id="1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2"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230742" y="1700808"/>
            <a:ext cx="6696820" cy="4797152"/>
          </a:xfrm>
          <a:prstGeom prst="rect">
            <a:avLst/>
          </a:prstGeom>
          <a:blipFill dpi="0" rotWithShape="1">
            <a:blip r:embed="rId2">
              <a:extLst>
                <a:ext uri="{28A0092B-C50C-407E-A947-70E740481C1C}">
                  <a14:useLocalDpi xmlns:a14="http://schemas.microsoft.com/office/drawing/2010/main" val="0"/>
                </a:ext>
              </a:extLst>
            </a:blip>
            <a:srcRect/>
            <a:stretch>
              <a:fillRect/>
            </a:stretch>
          </a:bli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p:cNvPicPr/>
          <p:nvPr/>
        </p:nvPicPr>
        <p:blipFill rotWithShape="1">
          <a:blip r:embed="rId3"/>
          <a:srcRect l="11025" t="30899" r="20635" b="34550"/>
          <a:stretch/>
        </p:blipFill>
        <p:spPr>
          <a:xfrm>
            <a:off x="4959351" y="282476"/>
            <a:ext cx="3874655" cy="1412776"/>
          </a:xfrm>
          <a:prstGeom prst="rect">
            <a:avLst/>
          </a:prstGeom>
          <a:ln>
            <a:noFill/>
          </a:ln>
          <a:effectLst>
            <a:softEdge rad="112500"/>
          </a:effectLst>
        </p:spPr>
      </p:pic>
      <p:sp>
        <p:nvSpPr>
          <p:cNvPr id="2" name="TextBox 1"/>
          <p:cNvSpPr txBox="1"/>
          <p:nvPr/>
        </p:nvSpPr>
        <p:spPr>
          <a:xfrm>
            <a:off x="6927561" y="1718916"/>
            <a:ext cx="3812891" cy="5262979"/>
          </a:xfrm>
          <a:prstGeom prst="rect">
            <a:avLst/>
          </a:prstGeom>
          <a:noFill/>
        </p:spPr>
        <p:txBody>
          <a:bodyPr wrap="square" rtlCol="0">
            <a:spAutoFit/>
          </a:bodyPr>
          <a:lstStyle/>
          <a:p>
            <a:pPr marL="342900" indent="-342900" algn="r" rtl="1">
              <a:buFont typeface="Wingdings" panose="05000000000000000000" pitchFamily="2" charset="2"/>
              <a:buChar char="§"/>
            </a:pPr>
            <a:r>
              <a:rPr lang="fa-IR" sz="2100" dirty="0">
                <a:cs typeface="B Nazanin" panose="00000400000000000000" pitchFamily="2" charset="-78"/>
              </a:rPr>
              <a:t>گذار ساختار سنی به فاز جوانی و میانـسالی زمـانی اسـت کـه زیرسـاخت  جمعیتی از طریق افزایش تعداد جمعیت در سن فعالیـت در تـسریع رشـد  اقتصادی فراهم میگـردد. شـکل گیری ایـن وضـعیت در ادبیـات جمعیتـی  تحــت عنوانهــای «پنجــره ی جمعیــتی»، «پنجــره ی فرصــت»، «امتیــاز  جمعیــتی» و «ســود جمعیــتی» مطــرح میگــردد.</a:t>
            </a:r>
          </a:p>
          <a:p>
            <a:pPr marL="342900" indent="-342900" algn="r" rtl="1">
              <a:buFont typeface="Wingdings" panose="05000000000000000000" pitchFamily="2" charset="2"/>
              <a:buChar char="§"/>
            </a:pPr>
            <a:r>
              <a:rPr lang="fa-IR" sz="2100" dirty="0">
                <a:cs typeface="B Nazanin" panose="00000400000000000000" pitchFamily="2" charset="-78"/>
              </a:rPr>
              <a:t> در یـک تعریـف سـاده، سـود جمعیـتی بـه رشـد اقتـصادی تـسریع یافته ای  اطلاق میشود که در نتیجه ی گذار مرگ و میر، باروری و به تبع آن، گـذار  ســاختار ســنی ایجــاد شــده باشد</a:t>
            </a:r>
          </a:p>
          <a:p>
            <a:pPr marL="342900" indent="-342900" algn="r" rtl="1">
              <a:buFont typeface="Wingdings" panose="05000000000000000000" pitchFamily="2" charset="2"/>
              <a:buChar char="§"/>
            </a:pPr>
            <a:endParaRPr lang="en-US" sz="2100" dirty="0">
              <a:cs typeface="B Nazanin" panose="00000400000000000000" pitchFamily="2" charset="-78"/>
            </a:endParaRPr>
          </a:p>
        </p:txBody>
      </p:sp>
    </p:spTree>
    <p:extLst>
      <p:ext uri="{BB962C8B-B14F-4D97-AF65-F5344CB8AC3E}">
        <p14:creationId xmlns:p14="http://schemas.microsoft.com/office/powerpoint/2010/main" val="311298379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879" y="2492896"/>
            <a:ext cx="9289107" cy="1584176"/>
          </a:xfrm>
          <a:prstGeom prst="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648147" y="2924944"/>
            <a:ext cx="9721215" cy="1143000"/>
          </a:xfrm>
        </p:spPr>
        <p:txBody>
          <a:bodyPr>
            <a:noAutofit/>
          </a:bodyPr>
          <a:lstStyle/>
          <a:p>
            <a:r>
              <a:rPr lang="fa-IR" sz="3200" dirty="0">
                <a:cs typeface="B Titr" panose="00000700000000000000" pitchFamily="2" charset="-78"/>
              </a:rPr>
              <a:t>وضعیت سالمندی جمعیت در ایران و جهان</a:t>
            </a:r>
            <a:br>
              <a:rPr lang="fa-IR" sz="3200" dirty="0">
                <a:cs typeface="B Titr" panose="00000700000000000000" pitchFamily="2" charset="-78"/>
              </a:rPr>
            </a:br>
            <a:endParaRPr lang="en-US" sz="3200" dirty="0">
              <a:cs typeface="B Titr" panose="00000700000000000000" pitchFamily="2" charset="-78"/>
            </a:endParaRPr>
          </a:p>
        </p:txBody>
      </p:sp>
    </p:spTree>
    <p:extLst>
      <p:ext uri="{BB962C8B-B14F-4D97-AF65-F5344CB8AC3E}">
        <p14:creationId xmlns:p14="http://schemas.microsoft.com/office/powerpoint/2010/main" val="51338647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p:nvPr/>
        </p:nvPicPr>
        <p:blipFill rotWithShape="1">
          <a:blip r:embed="rId2"/>
          <a:srcRect r="10910" b="3915"/>
          <a:stretch/>
        </p:blipFill>
        <p:spPr>
          <a:xfrm>
            <a:off x="576139" y="0"/>
            <a:ext cx="9622971" cy="6858000"/>
          </a:xfrm>
          <a:prstGeom prst="rect">
            <a:avLst/>
          </a:prstGeom>
        </p:spPr>
      </p:pic>
    </p:spTree>
    <p:extLst>
      <p:ext uri="{BB962C8B-B14F-4D97-AF65-F5344CB8AC3E}">
        <p14:creationId xmlns:p14="http://schemas.microsoft.com/office/powerpoint/2010/main" val="411027922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1008187" y="894780"/>
            <a:ext cx="8712968" cy="5256584"/>
          </a:xfrm>
          <a:prstGeom prst="roundRect">
            <a:avLst/>
          </a:prstGeom>
          <a:solidFill>
            <a:schemeClr val="accent4">
              <a:lumMod val="75000"/>
            </a:schemeClr>
          </a:solidFill>
          <a:ln>
            <a:solidFill>
              <a:schemeClr val="accent4">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p:cNvSpPr txBox="1"/>
          <p:nvPr/>
        </p:nvSpPr>
        <p:spPr>
          <a:xfrm>
            <a:off x="1296219" y="1568981"/>
            <a:ext cx="7992888" cy="4524315"/>
          </a:xfrm>
          <a:prstGeom prst="rect">
            <a:avLst/>
          </a:prstGeom>
          <a:noFill/>
        </p:spPr>
        <p:txBody>
          <a:bodyPr wrap="square" rtlCol="0">
            <a:spAutoFit/>
          </a:bodyPr>
          <a:lstStyle/>
          <a:p>
            <a:pPr algn="ctr" rtl="1"/>
            <a:r>
              <a:rPr lang="fa-IR" sz="3200" dirty="0">
                <a:solidFill>
                  <a:schemeClr val="bg1"/>
                </a:solidFill>
                <a:cs typeface="B Nazanin" panose="00000400000000000000" pitchFamily="2" charset="-78"/>
              </a:rPr>
              <a:t>آنچه درباره پنجره فرصت جمعیتی اهمیت فراوانی دارد، این نکته است که پنجره جمعیتی برای همیشه باز نخواهد ماند و با سالمندی جمعیت و افزایش نسبت سالمندان، پنجره جمعیتی شروع به بسته‌شدن خواهد کرد. با فرض تداوم باروری در سطح جانشینی، این اتفاق برای ایران در آستانه دهه 2030 میلادی آغاز خواهد شد. پنجره جمعیتی در سال 2045 که نسبت جمعیت بیشتر از 65 سال به بیش از 15 درصد افزایش می‌یابد، بسته خواهد شد.</a:t>
            </a:r>
            <a:endParaRPr lang="en-US" sz="3200" dirty="0">
              <a:solidFill>
                <a:schemeClr val="bg1"/>
              </a:solidFill>
              <a:cs typeface="B Nazanin" panose="00000400000000000000" pitchFamily="2" charset="-78"/>
            </a:endParaRPr>
          </a:p>
          <a:p>
            <a:pPr algn="ctr" rtl="1"/>
            <a:endParaRPr lang="en-US" sz="3200" dirty="0">
              <a:solidFill>
                <a:schemeClr val="bg1"/>
              </a:solidFill>
              <a:cs typeface="B Nazanin" panose="00000400000000000000" pitchFamily="2" charset="-78"/>
            </a:endParaRPr>
          </a:p>
        </p:txBody>
      </p:sp>
    </p:spTree>
    <p:extLst>
      <p:ext uri="{BB962C8B-B14F-4D97-AF65-F5344CB8AC3E}">
        <p14:creationId xmlns:p14="http://schemas.microsoft.com/office/powerpoint/2010/main" val="348050148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2511" y="1683405"/>
            <a:ext cx="5328592" cy="412366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Box 3"/>
          <p:cNvSpPr txBox="1"/>
          <p:nvPr/>
        </p:nvSpPr>
        <p:spPr>
          <a:xfrm>
            <a:off x="6192763" y="1683405"/>
            <a:ext cx="4320480" cy="3785652"/>
          </a:xfrm>
          <a:prstGeom prst="rect">
            <a:avLst/>
          </a:prstGeom>
          <a:noFill/>
        </p:spPr>
        <p:txBody>
          <a:bodyPr wrap="square" rtlCol="0">
            <a:spAutoFit/>
          </a:bodyPr>
          <a:lstStyle/>
          <a:p>
            <a:pPr algn="just" rtl="1"/>
            <a:r>
              <a:rPr lang="fa-IR" sz="2400" b="1" dirty="0">
                <a:cs typeface="B Nazanin" panose="00000400000000000000" pitchFamily="2" charset="-78"/>
              </a:rPr>
              <a:t>یکی از مولفه های نشان دهنده وضعیت جمعیتی یک جامعه، نسبت وابستگی جمعیت </a:t>
            </a:r>
            <a:r>
              <a:rPr lang="en-US" sz="2400" b="1" dirty="0">
                <a:cs typeface="B Nazanin" panose="00000400000000000000" pitchFamily="2" charset="-78"/>
              </a:rPr>
              <a:t>(Dependency ratio) </a:t>
            </a:r>
            <a:r>
              <a:rPr lang="fa-IR" sz="2400" b="1" dirty="0">
                <a:cs typeface="B Nazanin" panose="00000400000000000000" pitchFamily="2" charset="-78"/>
              </a:rPr>
              <a:t> است. نسبت وابستگی از تقسیم نمودن جمعیت سالمندان و کودکان بر جمعیت در سن کار بدست می آید. به بیان دیگر، نسبت وابستگی از تقسیم مجموع جمعیت افراد کمتر از ۱۵ سال و افراد ۶۵ ساله یا بیشتر، بر جمعیت بین ۱۶ تا ۶۴ سال بدست می آید.</a:t>
            </a:r>
            <a:endParaRPr lang="en-US" sz="2400" b="1" dirty="0">
              <a:cs typeface="B Nazanin" panose="00000400000000000000" pitchFamily="2" charset="-78"/>
            </a:endParaRPr>
          </a:p>
        </p:txBody>
      </p:sp>
      <p:sp>
        <p:nvSpPr>
          <p:cNvPr id="6" name="Title 1"/>
          <p:cNvSpPr>
            <a:spLocks noGrp="1"/>
          </p:cNvSpPr>
          <p:nvPr>
            <p:ph type="title"/>
          </p:nvPr>
        </p:nvSpPr>
        <p:spPr>
          <a:xfrm>
            <a:off x="2952403" y="188640"/>
            <a:ext cx="5328727" cy="1143000"/>
          </a:xfrm>
        </p:spPr>
        <p:txBody>
          <a:bodyPr>
            <a:normAutofit/>
          </a:bodyPr>
          <a:lstStyle/>
          <a:p>
            <a:pPr rtl="1"/>
            <a:r>
              <a:rPr lang="fa-IR" sz="3200" b="1" dirty="0">
                <a:ln>
                  <a:solidFill>
                    <a:schemeClr val="accent4">
                      <a:lumMod val="50000"/>
                    </a:schemeClr>
                  </a:solidFill>
                </a:ln>
                <a:solidFill>
                  <a:schemeClr val="accent4">
                    <a:lumMod val="75000"/>
                  </a:schemeClr>
                </a:solidFill>
                <a:cs typeface="B Nazanin" panose="00000400000000000000" pitchFamily="2" charset="-78"/>
              </a:rPr>
              <a:t>نسبت وابستگی جمعیت </a:t>
            </a:r>
            <a:endParaRPr lang="en-US" sz="3200" b="1" dirty="0">
              <a:ln>
                <a:solidFill>
                  <a:schemeClr val="accent4">
                    <a:lumMod val="50000"/>
                  </a:schemeClr>
                </a:solidFill>
              </a:ln>
              <a:solidFill>
                <a:schemeClr val="accent4">
                  <a:lumMod val="75000"/>
                </a:schemeClr>
              </a:solidFill>
              <a:cs typeface="B Nazanin" panose="00000400000000000000" pitchFamily="2" charset="-78"/>
            </a:endParaRPr>
          </a:p>
        </p:txBody>
      </p:sp>
    </p:spTree>
    <p:extLst>
      <p:ext uri="{BB962C8B-B14F-4D97-AF65-F5344CB8AC3E}">
        <p14:creationId xmlns:p14="http://schemas.microsoft.com/office/powerpoint/2010/main" val="197957097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84251" y="1916832"/>
            <a:ext cx="7278687" cy="45624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itle 1"/>
          <p:cNvSpPr>
            <a:spLocks noGrp="1"/>
          </p:cNvSpPr>
          <p:nvPr>
            <p:ph type="title"/>
          </p:nvPr>
        </p:nvSpPr>
        <p:spPr>
          <a:xfrm>
            <a:off x="2880395" y="548680"/>
            <a:ext cx="5328727" cy="1143000"/>
          </a:xfrm>
        </p:spPr>
        <p:txBody>
          <a:bodyPr>
            <a:normAutofit/>
          </a:bodyPr>
          <a:lstStyle/>
          <a:p>
            <a:pPr rtl="1"/>
            <a:r>
              <a:rPr lang="fa-IR" sz="3200" b="1" dirty="0">
                <a:ln>
                  <a:solidFill>
                    <a:schemeClr val="accent4">
                      <a:lumMod val="50000"/>
                    </a:schemeClr>
                  </a:solidFill>
                </a:ln>
                <a:solidFill>
                  <a:schemeClr val="accent4">
                    <a:lumMod val="75000"/>
                  </a:schemeClr>
                </a:solidFill>
                <a:cs typeface="B Nazanin" panose="00000400000000000000" pitchFamily="2" charset="-78"/>
              </a:rPr>
              <a:t>نسبت وابستگی جمعیت</a:t>
            </a:r>
            <a:br>
              <a:rPr lang="fa-IR" sz="3200" b="1" dirty="0">
                <a:ln>
                  <a:solidFill>
                    <a:schemeClr val="accent4">
                      <a:lumMod val="50000"/>
                    </a:schemeClr>
                  </a:solidFill>
                </a:ln>
                <a:solidFill>
                  <a:schemeClr val="accent4">
                    <a:lumMod val="75000"/>
                  </a:schemeClr>
                </a:solidFill>
                <a:cs typeface="B Nazanin" panose="00000400000000000000" pitchFamily="2" charset="-78"/>
              </a:rPr>
            </a:br>
            <a:r>
              <a:rPr lang="fa-IR" sz="2000" b="1" dirty="0">
                <a:ln>
                  <a:solidFill>
                    <a:schemeClr val="accent4">
                      <a:lumMod val="50000"/>
                    </a:schemeClr>
                  </a:solidFill>
                </a:ln>
                <a:solidFill>
                  <a:schemeClr val="accent4">
                    <a:lumMod val="75000"/>
                  </a:schemeClr>
                </a:solidFill>
                <a:cs typeface="B Nazanin" panose="00000400000000000000" pitchFamily="2" charset="-78"/>
              </a:rPr>
              <a:t>(گذشته) </a:t>
            </a:r>
            <a:endParaRPr lang="en-US" sz="2000" b="1" dirty="0">
              <a:ln>
                <a:solidFill>
                  <a:schemeClr val="accent4">
                    <a:lumMod val="50000"/>
                  </a:schemeClr>
                </a:solidFill>
              </a:ln>
              <a:solidFill>
                <a:schemeClr val="accent4">
                  <a:lumMod val="75000"/>
                </a:schemeClr>
              </a:solidFill>
              <a:cs typeface="B Nazanin" panose="00000400000000000000" pitchFamily="2" charset="-78"/>
            </a:endParaRPr>
          </a:p>
        </p:txBody>
      </p:sp>
    </p:spTree>
    <p:extLst>
      <p:ext uri="{BB962C8B-B14F-4D97-AF65-F5344CB8AC3E}">
        <p14:creationId xmlns:p14="http://schemas.microsoft.com/office/powerpoint/2010/main" val="364907845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xfrm>
            <a:off x="2880395" y="548680"/>
            <a:ext cx="5328727" cy="1143000"/>
          </a:xfrm>
        </p:spPr>
        <p:txBody>
          <a:bodyPr>
            <a:normAutofit/>
          </a:bodyPr>
          <a:lstStyle/>
          <a:p>
            <a:pPr rtl="1"/>
            <a:r>
              <a:rPr lang="fa-IR" sz="3200" b="1" dirty="0">
                <a:ln>
                  <a:solidFill>
                    <a:schemeClr val="accent4">
                      <a:lumMod val="50000"/>
                    </a:schemeClr>
                  </a:solidFill>
                </a:ln>
                <a:solidFill>
                  <a:schemeClr val="accent4">
                    <a:lumMod val="75000"/>
                  </a:schemeClr>
                </a:solidFill>
                <a:cs typeface="B Nazanin" panose="00000400000000000000" pitchFamily="2" charset="-78"/>
              </a:rPr>
              <a:t>نسبت وابستگی جمعیت</a:t>
            </a:r>
            <a:br>
              <a:rPr lang="fa-IR" sz="3200" b="1" dirty="0">
                <a:ln>
                  <a:solidFill>
                    <a:schemeClr val="accent4">
                      <a:lumMod val="50000"/>
                    </a:schemeClr>
                  </a:solidFill>
                </a:ln>
                <a:solidFill>
                  <a:schemeClr val="accent4">
                    <a:lumMod val="75000"/>
                  </a:schemeClr>
                </a:solidFill>
                <a:cs typeface="B Nazanin" panose="00000400000000000000" pitchFamily="2" charset="-78"/>
              </a:rPr>
            </a:br>
            <a:r>
              <a:rPr lang="fa-IR" sz="2000" b="1" dirty="0">
                <a:ln>
                  <a:solidFill>
                    <a:schemeClr val="accent4">
                      <a:lumMod val="50000"/>
                    </a:schemeClr>
                  </a:solidFill>
                </a:ln>
                <a:solidFill>
                  <a:schemeClr val="accent4">
                    <a:lumMod val="75000"/>
                  </a:schemeClr>
                </a:solidFill>
                <a:cs typeface="B Nazanin" panose="00000400000000000000" pitchFamily="2" charset="-78"/>
              </a:rPr>
              <a:t>(آینده)</a:t>
            </a:r>
            <a:endParaRPr lang="en-US" sz="2000" b="1" dirty="0">
              <a:ln>
                <a:solidFill>
                  <a:schemeClr val="accent4">
                    <a:lumMod val="50000"/>
                  </a:schemeClr>
                </a:solidFill>
              </a:ln>
              <a:solidFill>
                <a:schemeClr val="accent4">
                  <a:lumMod val="75000"/>
                </a:schemeClr>
              </a:solidFill>
              <a:cs typeface="B Nazanin" panose="00000400000000000000" pitchFamily="2" charset="-78"/>
            </a:endParaRPr>
          </a:p>
        </p:txBody>
      </p:sp>
      <p:pic>
        <p:nvPicPr>
          <p:cNvPr id="102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96219" y="1916832"/>
            <a:ext cx="8465257" cy="417646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1830158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rtl="1"/>
            <a:r>
              <a:rPr lang="fa-IR" sz="3600" b="1" dirty="0">
                <a:ln>
                  <a:solidFill>
                    <a:schemeClr val="accent4">
                      <a:lumMod val="50000"/>
                    </a:schemeClr>
                  </a:solidFill>
                </a:ln>
                <a:solidFill>
                  <a:schemeClr val="accent4">
                    <a:lumMod val="75000"/>
                  </a:schemeClr>
                </a:solidFill>
                <a:cs typeface="B Nazanin" panose="00000400000000000000" pitchFamily="2" charset="-78"/>
              </a:rPr>
              <a:t>اثرات سالمندی بر بازار کار</a:t>
            </a:r>
            <a:br>
              <a:rPr lang="fa-IR" sz="4000" b="1" dirty="0">
                <a:ln>
                  <a:solidFill>
                    <a:schemeClr val="accent4">
                      <a:lumMod val="50000"/>
                    </a:schemeClr>
                  </a:solidFill>
                </a:ln>
                <a:solidFill>
                  <a:schemeClr val="accent4">
                    <a:lumMod val="75000"/>
                  </a:schemeClr>
                </a:solidFill>
                <a:cs typeface="B Nazanin" panose="00000400000000000000" pitchFamily="2" charset="-78"/>
              </a:rPr>
            </a:br>
            <a:r>
              <a:rPr lang="fa-IR" sz="2000" b="1" dirty="0">
                <a:ln>
                  <a:solidFill>
                    <a:schemeClr val="accent4">
                      <a:lumMod val="50000"/>
                    </a:schemeClr>
                  </a:solidFill>
                </a:ln>
                <a:solidFill>
                  <a:schemeClr val="accent4">
                    <a:lumMod val="75000"/>
                  </a:schemeClr>
                </a:solidFill>
                <a:cs typeface="B Nazanin" panose="00000400000000000000" pitchFamily="2" charset="-78"/>
              </a:rPr>
              <a:t>تاثيرات منفي قابل توجه افزايش نسبت جمعيت كهنسال در اقتصاد با افزايش نرخ وابستگي ( تكفل)</a:t>
            </a:r>
            <a:endParaRPr lang="en-US" sz="2000" b="1" dirty="0">
              <a:ln>
                <a:solidFill>
                  <a:schemeClr val="accent4">
                    <a:lumMod val="50000"/>
                  </a:schemeClr>
                </a:solidFill>
              </a:ln>
              <a:solidFill>
                <a:schemeClr val="accent4">
                  <a:lumMod val="75000"/>
                </a:schemeClr>
              </a:solidFill>
              <a:cs typeface="B Nazanin" panose="00000400000000000000" pitchFamily="2" charset="-78"/>
            </a:endParaRPr>
          </a:p>
        </p:txBody>
      </p:sp>
      <p:sp>
        <p:nvSpPr>
          <p:cNvPr id="3" name="Content Placeholder 2"/>
          <p:cNvSpPr>
            <a:spLocks noGrp="1"/>
          </p:cNvSpPr>
          <p:nvPr>
            <p:ph idx="1"/>
          </p:nvPr>
        </p:nvSpPr>
        <p:spPr>
          <a:xfrm>
            <a:off x="288107" y="1412776"/>
            <a:ext cx="10369152" cy="4525963"/>
          </a:xfrm>
        </p:spPr>
        <p:txBody>
          <a:bodyPr>
            <a:noAutofit/>
          </a:bodyPr>
          <a:lstStyle/>
          <a:p>
            <a:pPr algn="r" rtl="1">
              <a:buFont typeface="Wingdings" panose="05000000000000000000" pitchFamily="2" charset="2"/>
              <a:buChar char="§"/>
            </a:pPr>
            <a:r>
              <a:rPr lang="fa-IR" sz="2000" dirty="0">
                <a:cs typeface="B Nazanin" panose="00000400000000000000" pitchFamily="2" charset="-78"/>
              </a:rPr>
              <a:t>با افزایش سهم جمعیت 15 تا 65 سال، انتظار می رود جمعیت آماده به کار کشور افزایش یافته و در نتیجه عرضه نیروي کار با افزایش مواجه شود. این خود به معنی افزایش نسبت "تولیدکنندگان " به "مصرف کنندگان " است که منجر به افزایش تولید سرانه و رفاه میشود (وانگ 1 و همکاران، 2013)</a:t>
            </a:r>
          </a:p>
          <a:p>
            <a:pPr marL="0" indent="0" algn="r" rtl="1">
              <a:buNone/>
            </a:pPr>
            <a:endParaRPr lang="fa-IR" sz="2000" dirty="0">
              <a:cs typeface="B Nazanin" panose="00000400000000000000" pitchFamily="2" charset="-78"/>
            </a:endParaRPr>
          </a:p>
          <a:p>
            <a:pPr algn="r" rtl="1">
              <a:buFont typeface="Wingdings" panose="05000000000000000000" pitchFamily="2" charset="2"/>
              <a:buChar char="§"/>
            </a:pPr>
            <a:r>
              <a:rPr lang="fa-IR" sz="2000" dirty="0">
                <a:cs typeface="B Nazanin" panose="00000400000000000000" pitchFamily="2" charset="-78"/>
              </a:rPr>
              <a:t>لیسنکوا و همکاران 2012 اسکاتلند/ با کاهش جمعیت نیروي کار، درآمد سرانه کشور کاهش خواهد یافت. در نتیجه رفاه به ازاي هر فرد با کاهش مواجه خواهد شد. </a:t>
            </a:r>
          </a:p>
          <a:p>
            <a:pPr algn="r" rtl="1">
              <a:buFont typeface="Wingdings" panose="05000000000000000000" pitchFamily="2" charset="2"/>
              <a:buChar char="§"/>
            </a:pPr>
            <a:endParaRPr lang="fa-IR" sz="2000" dirty="0">
              <a:cs typeface="B Nazanin" panose="00000400000000000000" pitchFamily="2" charset="-78"/>
            </a:endParaRPr>
          </a:p>
          <a:p>
            <a:pPr algn="r" rtl="1">
              <a:buFont typeface="Wingdings" panose="05000000000000000000" pitchFamily="2" charset="2"/>
              <a:buChar char="§"/>
            </a:pPr>
            <a:r>
              <a:rPr lang="fa-IR" sz="2000" dirty="0">
                <a:cs typeface="B Nazanin" panose="00000400000000000000" pitchFamily="2" charset="-78"/>
              </a:rPr>
              <a:t>لیند و مالمبرگ به بررسی اثر ساختار سنی بر رشد اقتصادی در 23 کشور عضو سازمان همکاری و توسعه اقتصادی در دوره 1950 تا 1990 پرداختند و به این نتیجه رسیدند رشد جمعیت بیش از 64 سال بر رشد تولید ناخالص داخلی اثر منفی خواهد داشت، در حالی ‌که اثر دیگر گروه‌های سنی (برای مثال، گروه‌ کمتر از 14 سال) بر رشد اقتصاد مثبت بوده است.</a:t>
            </a:r>
          </a:p>
          <a:p>
            <a:pPr algn="r" rtl="1">
              <a:buFont typeface="Wingdings" panose="05000000000000000000" pitchFamily="2" charset="2"/>
              <a:buChar char="§"/>
            </a:pPr>
            <a:endParaRPr lang="fa-IR" sz="2000" dirty="0">
              <a:cs typeface="B Nazanin" panose="00000400000000000000" pitchFamily="2" charset="-78"/>
            </a:endParaRPr>
          </a:p>
          <a:p>
            <a:pPr algn="r" rtl="1">
              <a:buFont typeface="Wingdings" panose="05000000000000000000" pitchFamily="2" charset="2"/>
              <a:buChar char="§"/>
            </a:pPr>
            <a:r>
              <a:rPr lang="fa-IR" sz="2000" dirty="0">
                <a:cs typeface="B Nazanin" panose="00000400000000000000" pitchFamily="2" charset="-78"/>
              </a:rPr>
              <a:t>همچنین، نیکول میتاس و همکارانش در مقاله‌ای با عنوان «تأثیر سالمندی جمعیت بر رشد اقتصادی، نیروی کار و بهره‌وری» اثرات سالمندی جمعیت بر متغیرهای مدنظر را در دهه‌های 1980 تا 2010 در ایالات مختلف آمریکا بررسی کرده‌اند یافته‌های تحقیق حاکی از آن است که افزایش 10‌درصدی جمعیت بیش از 60 سال مقدار رشد تولید ناخالص داخلی سرانه را تا 5/5 درصد کاهش می‌دهد.</a:t>
            </a:r>
          </a:p>
          <a:p>
            <a:pPr algn="r" rtl="1">
              <a:buFont typeface="Wingdings" panose="05000000000000000000" pitchFamily="2" charset="2"/>
              <a:buChar char="§"/>
            </a:pPr>
            <a:endParaRPr lang="fa-IR" sz="2000" dirty="0">
              <a:cs typeface="B Nazanin" panose="00000400000000000000" pitchFamily="2" charset="-78"/>
            </a:endParaRPr>
          </a:p>
          <a:p>
            <a:pPr marL="0" indent="0" algn="r" rtl="1">
              <a:buNone/>
            </a:pPr>
            <a:r>
              <a:rPr lang="fa-IR" sz="2000" dirty="0">
                <a:cs typeface="B Nazanin" panose="00000400000000000000" pitchFamily="2" charset="-78"/>
              </a:rPr>
              <a:t> </a:t>
            </a:r>
          </a:p>
          <a:p>
            <a:pPr marL="0" indent="0" algn="r" rtl="1">
              <a:buNone/>
            </a:pPr>
            <a:endParaRPr lang="en-US" sz="2000" dirty="0">
              <a:cs typeface="B Nazanin" panose="00000400000000000000" pitchFamily="2" charset="-78"/>
            </a:endParaRPr>
          </a:p>
        </p:txBody>
      </p:sp>
    </p:spTree>
    <p:extLst>
      <p:ext uri="{BB962C8B-B14F-4D97-AF65-F5344CB8AC3E}">
        <p14:creationId xmlns:p14="http://schemas.microsoft.com/office/powerpoint/2010/main" val="309317388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algn="r" rtl="1"/>
            <a:r>
              <a:rPr lang="fa-IR" sz="2800" dirty="0">
                <a:cs typeface="B Nazanin" panose="00000400000000000000" pitchFamily="2" charset="-78"/>
              </a:rPr>
              <a:t>فرض شده است که در دوره جوانی جمعیت (تا سال 1425 )، عرضه نیروي کار 25 درصد نسبت به سال پایه افزایش یابد و در دوره سالخوردگی جمعیت (از سال 1425 به بعد)، عرضه نیروي کار 25 درصد نسبت به سال پایه کاهش یابد. </a:t>
            </a:r>
          </a:p>
          <a:p>
            <a:pPr algn="r" rtl="1"/>
            <a:endParaRPr lang="fa-IR" sz="2800" dirty="0">
              <a:cs typeface="B Nazanin" panose="00000400000000000000" pitchFamily="2" charset="-78"/>
            </a:endParaRPr>
          </a:p>
          <a:p>
            <a:pPr algn="r" rtl="1"/>
            <a:r>
              <a:rPr lang="fa-IR" sz="2800" dirty="0">
                <a:cs typeface="B Nazanin" panose="00000400000000000000" pitchFamily="2" charset="-78"/>
              </a:rPr>
              <a:t>نتایج به دست آمده نشان می دهد در دوره جوانی جمعیت رفاه اقتصادي کل ۷.۱۳ درصد افزایش مییابد. این مساله ناشی از افزایش درآمد حاصل از افزایش تولید است. </a:t>
            </a:r>
          </a:p>
          <a:p>
            <a:pPr marL="0" indent="0" algn="r" rtl="1">
              <a:buNone/>
            </a:pPr>
            <a:endParaRPr lang="fa-IR" sz="2800" dirty="0">
              <a:cs typeface="B Nazanin" panose="00000400000000000000" pitchFamily="2" charset="-78"/>
            </a:endParaRPr>
          </a:p>
          <a:p>
            <a:pPr algn="r" rtl="1"/>
            <a:r>
              <a:rPr lang="fa-IR" sz="2800" dirty="0">
                <a:cs typeface="B Nazanin" panose="00000400000000000000" pitchFamily="2" charset="-78"/>
              </a:rPr>
              <a:t>اما در دوره سالخوردگی جمعیت، رفاه اقتصادي کل ۹.۶۰ درصد کاهش خواهد یافت. زیرا با کاهش تولید کل درآمد اقتصاد نیز کاهش خواهد یافت.</a:t>
            </a:r>
            <a:endParaRPr lang="en-US" sz="2800" dirty="0">
              <a:cs typeface="B Nazanin" panose="00000400000000000000" pitchFamily="2" charset="-78"/>
            </a:endParaRPr>
          </a:p>
        </p:txBody>
      </p:sp>
      <p:sp>
        <p:nvSpPr>
          <p:cNvPr id="4" name="Title 1"/>
          <p:cNvSpPr>
            <a:spLocks noGrp="1"/>
          </p:cNvSpPr>
          <p:nvPr>
            <p:ph type="title"/>
          </p:nvPr>
        </p:nvSpPr>
        <p:spPr>
          <a:xfrm>
            <a:off x="540068" y="274638"/>
            <a:ext cx="9721215" cy="1143000"/>
          </a:xfrm>
        </p:spPr>
        <p:txBody>
          <a:bodyPr>
            <a:normAutofit/>
          </a:bodyPr>
          <a:lstStyle/>
          <a:p>
            <a:pPr rtl="1"/>
            <a:r>
              <a:rPr lang="fa-IR" sz="3600" b="1" dirty="0">
                <a:ln>
                  <a:solidFill>
                    <a:schemeClr val="accent4">
                      <a:lumMod val="50000"/>
                    </a:schemeClr>
                  </a:solidFill>
                </a:ln>
                <a:solidFill>
                  <a:schemeClr val="accent4">
                    <a:lumMod val="75000"/>
                  </a:schemeClr>
                </a:solidFill>
                <a:cs typeface="B Nazanin" panose="00000400000000000000" pitchFamily="2" charset="-78"/>
              </a:rPr>
              <a:t>اثرات سالمندی بر بازار کار ایران</a:t>
            </a:r>
            <a:br>
              <a:rPr lang="fa-IR" sz="4000" b="1" dirty="0">
                <a:ln>
                  <a:solidFill>
                    <a:schemeClr val="accent4">
                      <a:lumMod val="50000"/>
                    </a:schemeClr>
                  </a:solidFill>
                </a:ln>
                <a:solidFill>
                  <a:schemeClr val="accent4">
                    <a:lumMod val="75000"/>
                  </a:schemeClr>
                </a:solidFill>
                <a:cs typeface="B Nazanin" panose="00000400000000000000" pitchFamily="2" charset="-78"/>
              </a:rPr>
            </a:br>
            <a:endParaRPr lang="en-US" sz="2000" b="1" dirty="0">
              <a:ln>
                <a:solidFill>
                  <a:schemeClr val="accent4">
                    <a:lumMod val="50000"/>
                  </a:schemeClr>
                </a:solidFill>
              </a:ln>
              <a:solidFill>
                <a:schemeClr val="accent4">
                  <a:lumMod val="75000"/>
                </a:schemeClr>
              </a:solidFill>
              <a:cs typeface="B Nazanin" panose="00000400000000000000" pitchFamily="2" charset="-78"/>
            </a:endParaRPr>
          </a:p>
        </p:txBody>
      </p:sp>
    </p:spTree>
    <p:extLst>
      <p:ext uri="{BB962C8B-B14F-4D97-AF65-F5344CB8AC3E}">
        <p14:creationId xmlns:p14="http://schemas.microsoft.com/office/powerpoint/2010/main" val="299997421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43534" y="1484784"/>
            <a:ext cx="5802313" cy="32575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Box 3"/>
          <p:cNvSpPr txBox="1"/>
          <p:nvPr/>
        </p:nvSpPr>
        <p:spPr>
          <a:xfrm>
            <a:off x="655514" y="4869160"/>
            <a:ext cx="9793088" cy="1631216"/>
          </a:xfrm>
          <a:prstGeom prst="rect">
            <a:avLst/>
          </a:prstGeom>
          <a:noFill/>
        </p:spPr>
        <p:txBody>
          <a:bodyPr wrap="square" rtlCol="0">
            <a:spAutoFit/>
          </a:bodyPr>
          <a:lstStyle/>
          <a:p>
            <a:pPr algn="r" rtl="1"/>
            <a:r>
              <a:rPr lang="fa-IR" sz="2000" b="1" dirty="0">
                <a:cs typeface="B Nazanin" panose="00000400000000000000" pitchFamily="2" charset="-78"/>
              </a:rPr>
              <a:t>اثر تحولات جمعیت بر سطح فعالیت های بخش های مختلف </a:t>
            </a:r>
          </a:p>
          <a:p>
            <a:pPr algn="r" rtl="1"/>
            <a:r>
              <a:rPr lang="fa-IR" sz="2000" dirty="0">
                <a:cs typeface="B Nazanin" panose="00000400000000000000" pitchFamily="2" charset="-78"/>
              </a:rPr>
              <a:t> نتایج نشان میدهد که در دوره جوانی جمعیت، سطح فعالیت بخش انرژي با  8.2 درصد افزایش نسبت به دوره پایه مواجه خواهد شد. سطح فعالیت بخش تولید فلزات نیز 7.8 درصد افزایش سطح تولید رخ می دهد. در صنایع غذایی نیز 7.2 درصد افزایش سطح تولید رخ میدهد.  نتایج همچنین نشان میدهد که در بخش نفت و گاز 4.3 درصد افزایش سطح فعالیت و در بخش کشاورزي 7.1 درصد افزایش در سطح فعالیت رخ میدهد.</a:t>
            </a:r>
            <a:endParaRPr lang="en-US" sz="2000" dirty="0">
              <a:cs typeface="B Nazanin" panose="00000400000000000000" pitchFamily="2" charset="-78"/>
            </a:endParaRPr>
          </a:p>
        </p:txBody>
      </p:sp>
      <p:sp>
        <p:nvSpPr>
          <p:cNvPr id="6" name="Title 1"/>
          <p:cNvSpPr>
            <a:spLocks noGrp="1"/>
          </p:cNvSpPr>
          <p:nvPr>
            <p:ph type="title"/>
          </p:nvPr>
        </p:nvSpPr>
        <p:spPr>
          <a:xfrm>
            <a:off x="540068" y="274638"/>
            <a:ext cx="9721215" cy="1143000"/>
          </a:xfrm>
        </p:spPr>
        <p:txBody>
          <a:bodyPr>
            <a:normAutofit/>
          </a:bodyPr>
          <a:lstStyle/>
          <a:p>
            <a:pPr rtl="1"/>
            <a:r>
              <a:rPr lang="fa-IR" sz="3600" b="1" dirty="0">
                <a:ln>
                  <a:solidFill>
                    <a:schemeClr val="accent4">
                      <a:lumMod val="50000"/>
                    </a:schemeClr>
                  </a:solidFill>
                </a:ln>
                <a:solidFill>
                  <a:schemeClr val="accent4">
                    <a:lumMod val="75000"/>
                  </a:schemeClr>
                </a:solidFill>
                <a:cs typeface="B Nazanin" panose="00000400000000000000" pitchFamily="2" charset="-78"/>
              </a:rPr>
              <a:t>اثرات سالمندی بر بازار کار</a:t>
            </a:r>
            <a:br>
              <a:rPr lang="fa-IR" sz="4000" b="1" dirty="0">
                <a:ln>
                  <a:solidFill>
                    <a:schemeClr val="accent4">
                      <a:lumMod val="50000"/>
                    </a:schemeClr>
                  </a:solidFill>
                </a:ln>
                <a:solidFill>
                  <a:schemeClr val="accent4">
                    <a:lumMod val="75000"/>
                  </a:schemeClr>
                </a:solidFill>
                <a:cs typeface="B Nazanin" panose="00000400000000000000" pitchFamily="2" charset="-78"/>
              </a:rPr>
            </a:br>
            <a:endParaRPr lang="en-US" sz="2000" b="1" dirty="0">
              <a:ln>
                <a:solidFill>
                  <a:schemeClr val="accent4">
                    <a:lumMod val="50000"/>
                  </a:schemeClr>
                </a:solidFill>
              </a:ln>
              <a:solidFill>
                <a:schemeClr val="accent4">
                  <a:lumMod val="75000"/>
                </a:schemeClr>
              </a:solidFill>
              <a:cs typeface="B Nazanin" panose="00000400000000000000" pitchFamily="2" charset="-78"/>
            </a:endParaRPr>
          </a:p>
        </p:txBody>
      </p:sp>
    </p:spTree>
    <p:extLst>
      <p:ext uri="{BB962C8B-B14F-4D97-AF65-F5344CB8AC3E}">
        <p14:creationId xmlns:p14="http://schemas.microsoft.com/office/powerpoint/2010/main" val="70339124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603770" y="4816108"/>
            <a:ext cx="9793088" cy="1631216"/>
          </a:xfrm>
          <a:prstGeom prst="rect">
            <a:avLst/>
          </a:prstGeom>
          <a:noFill/>
        </p:spPr>
        <p:txBody>
          <a:bodyPr wrap="square" rtlCol="0">
            <a:spAutoFit/>
          </a:bodyPr>
          <a:lstStyle/>
          <a:p>
            <a:pPr algn="r" rtl="1"/>
            <a:r>
              <a:rPr lang="fa-IR" sz="2000" b="1" dirty="0">
                <a:cs typeface="B Nazanin" panose="00000400000000000000" pitchFamily="2" charset="-78"/>
              </a:rPr>
              <a:t>اثر تحولات جمعیت بر سطح فعالیت های بخش های مختلف </a:t>
            </a:r>
          </a:p>
          <a:p>
            <a:pPr algn="r" rtl="1"/>
            <a:r>
              <a:rPr lang="fa-IR" sz="2000" dirty="0">
                <a:cs typeface="B Nazanin" panose="00000400000000000000" pitchFamily="2" charset="-78"/>
              </a:rPr>
              <a:t>با کاهش عرضه نیروي کار در دوره سالخوردگی، سطح فعالیت بخش انرژي و صنعت به ترتیب 10.9 و 10.8 درصد نسبت به سال پایه کاهش خواهد یافت. همچنین بخش تولید فلزات با 10.4 درصد کاهش تولید مواجه می شود. فعالیت بخش خدمات و صنایع غذایی نیز به ترتیب 10.1 و 9.7 درصد افت پیدا میکند. در نهایت بخش کشاورزي با 3.6 درصد و بخش نفت و گاز با 5.7 درصد کاهش فعالیت مواجه خواهند شد.</a:t>
            </a:r>
            <a:endParaRPr lang="en-US" sz="2000" dirty="0">
              <a:cs typeface="B Nazanin" panose="00000400000000000000" pitchFamily="2" charset="-78"/>
            </a:endParaRPr>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24273" y="1321450"/>
            <a:ext cx="5868987" cy="34861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itle 1"/>
          <p:cNvSpPr>
            <a:spLocks noGrp="1"/>
          </p:cNvSpPr>
          <p:nvPr>
            <p:ph type="title"/>
          </p:nvPr>
        </p:nvSpPr>
        <p:spPr>
          <a:xfrm>
            <a:off x="540068" y="274638"/>
            <a:ext cx="9721215" cy="1143000"/>
          </a:xfrm>
        </p:spPr>
        <p:txBody>
          <a:bodyPr>
            <a:normAutofit/>
          </a:bodyPr>
          <a:lstStyle/>
          <a:p>
            <a:pPr rtl="1"/>
            <a:r>
              <a:rPr lang="fa-IR" sz="3600" b="1" dirty="0">
                <a:ln>
                  <a:solidFill>
                    <a:schemeClr val="accent4">
                      <a:lumMod val="50000"/>
                    </a:schemeClr>
                  </a:solidFill>
                </a:ln>
                <a:solidFill>
                  <a:schemeClr val="accent4">
                    <a:lumMod val="75000"/>
                  </a:schemeClr>
                </a:solidFill>
                <a:cs typeface="B Nazanin" panose="00000400000000000000" pitchFamily="2" charset="-78"/>
              </a:rPr>
              <a:t>اثرات سالمندی بر بازار کار</a:t>
            </a:r>
            <a:br>
              <a:rPr lang="fa-IR" sz="4000" b="1" dirty="0">
                <a:ln>
                  <a:solidFill>
                    <a:schemeClr val="accent4">
                      <a:lumMod val="50000"/>
                    </a:schemeClr>
                  </a:solidFill>
                </a:ln>
                <a:solidFill>
                  <a:schemeClr val="accent4">
                    <a:lumMod val="75000"/>
                  </a:schemeClr>
                </a:solidFill>
                <a:cs typeface="B Nazanin" panose="00000400000000000000" pitchFamily="2" charset="-78"/>
              </a:rPr>
            </a:br>
            <a:endParaRPr lang="en-US" sz="2000" b="1" dirty="0">
              <a:ln>
                <a:solidFill>
                  <a:schemeClr val="accent4">
                    <a:lumMod val="50000"/>
                  </a:schemeClr>
                </a:solidFill>
              </a:ln>
              <a:solidFill>
                <a:schemeClr val="accent4">
                  <a:lumMod val="75000"/>
                </a:schemeClr>
              </a:solidFill>
              <a:cs typeface="B Nazanin" panose="00000400000000000000" pitchFamily="2" charset="-78"/>
            </a:endParaRPr>
          </a:p>
        </p:txBody>
      </p:sp>
    </p:spTree>
    <p:extLst>
      <p:ext uri="{BB962C8B-B14F-4D97-AF65-F5344CB8AC3E}">
        <p14:creationId xmlns:p14="http://schemas.microsoft.com/office/powerpoint/2010/main" val="321346639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648147" y="4725144"/>
            <a:ext cx="9793088" cy="1938992"/>
          </a:xfrm>
          <a:prstGeom prst="rect">
            <a:avLst/>
          </a:prstGeom>
          <a:noFill/>
        </p:spPr>
        <p:txBody>
          <a:bodyPr wrap="square" rtlCol="0">
            <a:spAutoFit/>
          </a:bodyPr>
          <a:lstStyle/>
          <a:p>
            <a:pPr algn="r" rtl="1"/>
            <a:r>
              <a:rPr lang="fa-IR" sz="2000" b="1" dirty="0">
                <a:cs typeface="B Nazanin" panose="00000400000000000000" pitchFamily="2" charset="-78"/>
              </a:rPr>
              <a:t>اثر تحولات جمعیت بر اشتغال نیروي کار ماهر</a:t>
            </a:r>
          </a:p>
          <a:p>
            <a:pPr algn="r" rtl="1"/>
            <a:r>
              <a:rPr lang="fa-IR" sz="2000" dirty="0">
                <a:cs typeface="B Nazanin" panose="00000400000000000000" pitchFamily="2" charset="-78"/>
              </a:rPr>
              <a:t>انتظار میرود در دوره جوانی جمعیت، تعداد شاغلین کشور افزایش یابد. در نتیجه اشتغال نیروي کار ماهر افزایش خواهد یافت. با توجه به تفاوت در تغییرات سط ح فعالیت، انتظار میرود درصد تغییر اشتغال در بخشهاي مختلف نیز یکسان نباشد. نتایج تحقیق نشان می دهد که اشتغال نیروي کار ماهر در بخش تولید کشاورزي با 64.8 درصد افزایش مواجه خواهد شد. در بخش نفت و گاز اشتغال نیروي کار ماهر 53.2 درصد و در بخش انرژي 44.9 درصد افزایش مییابد. همچنین در بخش صنعت نیز، اشتغال نیروي کار ماهر در حدود 43.6 درصد افزایش خواهد یافت.</a:t>
            </a:r>
            <a:endParaRPr lang="en-US" sz="2000" dirty="0">
              <a:cs typeface="B Nazanin" panose="00000400000000000000" pitchFamily="2" charset="-78"/>
            </a:endParaRPr>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50232" y="1124744"/>
            <a:ext cx="5524500" cy="34671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itle 1"/>
          <p:cNvSpPr>
            <a:spLocks noGrp="1"/>
          </p:cNvSpPr>
          <p:nvPr>
            <p:ph type="title"/>
          </p:nvPr>
        </p:nvSpPr>
        <p:spPr>
          <a:xfrm>
            <a:off x="540068" y="274638"/>
            <a:ext cx="9721215" cy="1143000"/>
          </a:xfrm>
        </p:spPr>
        <p:txBody>
          <a:bodyPr>
            <a:normAutofit/>
          </a:bodyPr>
          <a:lstStyle/>
          <a:p>
            <a:pPr rtl="1"/>
            <a:r>
              <a:rPr lang="fa-IR" sz="3600" b="1" dirty="0">
                <a:ln>
                  <a:solidFill>
                    <a:schemeClr val="accent4">
                      <a:lumMod val="50000"/>
                    </a:schemeClr>
                  </a:solidFill>
                </a:ln>
                <a:solidFill>
                  <a:schemeClr val="accent4">
                    <a:lumMod val="75000"/>
                  </a:schemeClr>
                </a:solidFill>
                <a:cs typeface="B Nazanin" panose="00000400000000000000" pitchFamily="2" charset="-78"/>
              </a:rPr>
              <a:t>اثرات سالمندی بر بازار کار</a:t>
            </a:r>
            <a:br>
              <a:rPr lang="fa-IR" sz="4000" b="1" dirty="0">
                <a:ln>
                  <a:solidFill>
                    <a:schemeClr val="accent4">
                      <a:lumMod val="50000"/>
                    </a:schemeClr>
                  </a:solidFill>
                </a:ln>
                <a:solidFill>
                  <a:schemeClr val="accent4">
                    <a:lumMod val="75000"/>
                  </a:schemeClr>
                </a:solidFill>
                <a:cs typeface="B Nazanin" panose="00000400000000000000" pitchFamily="2" charset="-78"/>
              </a:rPr>
            </a:br>
            <a:endParaRPr lang="en-US" sz="2000" b="1" dirty="0">
              <a:ln>
                <a:solidFill>
                  <a:schemeClr val="accent4">
                    <a:lumMod val="50000"/>
                  </a:schemeClr>
                </a:solidFill>
              </a:ln>
              <a:solidFill>
                <a:schemeClr val="accent4">
                  <a:lumMod val="75000"/>
                </a:schemeClr>
              </a:solidFill>
              <a:cs typeface="B Nazanin" panose="00000400000000000000" pitchFamily="2" charset="-78"/>
            </a:endParaRPr>
          </a:p>
        </p:txBody>
      </p:sp>
    </p:spTree>
    <p:extLst>
      <p:ext uri="{BB962C8B-B14F-4D97-AF65-F5344CB8AC3E}">
        <p14:creationId xmlns:p14="http://schemas.microsoft.com/office/powerpoint/2010/main" val="312199428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rtl="1"/>
            <a:r>
              <a:rPr lang="fa-IR" sz="3600" b="1" dirty="0">
                <a:ln>
                  <a:solidFill>
                    <a:schemeClr val="accent4">
                      <a:lumMod val="50000"/>
                    </a:schemeClr>
                  </a:solidFill>
                </a:ln>
                <a:solidFill>
                  <a:schemeClr val="accent4">
                    <a:lumMod val="75000"/>
                  </a:schemeClr>
                </a:solidFill>
                <a:cs typeface="B Nazanin" panose="00000400000000000000" pitchFamily="2" charset="-78"/>
              </a:rPr>
              <a:t>علت پیر شدن جمعیت:</a:t>
            </a:r>
            <a:endParaRPr lang="en-US" sz="3600" b="1" dirty="0">
              <a:ln>
                <a:solidFill>
                  <a:schemeClr val="accent4">
                    <a:lumMod val="50000"/>
                  </a:schemeClr>
                </a:solidFill>
              </a:ln>
              <a:solidFill>
                <a:schemeClr val="accent4">
                  <a:lumMod val="75000"/>
                </a:schemeClr>
              </a:solidFill>
              <a:cs typeface="B Nazanin" panose="00000400000000000000" pitchFamily="2" charset="-78"/>
            </a:endParaRPr>
          </a:p>
        </p:txBody>
      </p:sp>
      <p:sp>
        <p:nvSpPr>
          <p:cNvPr id="3" name="Content Placeholder 2"/>
          <p:cNvSpPr>
            <a:spLocks noGrp="1"/>
          </p:cNvSpPr>
          <p:nvPr>
            <p:ph idx="1"/>
          </p:nvPr>
        </p:nvSpPr>
        <p:spPr/>
        <p:txBody>
          <a:bodyPr>
            <a:normAutofit/>
          </a:bodyPr>
          <a:lstStyle/>
          <a:p>
            <a:pPr marL="514350" indent="-514350" algn="r" rtl="1">
              <a:buAutoNum type="arabicPeriod"/>
            </a:pPr>
            <a:r>
              <a:rPr lang="fa-IR" sz="2800" dirty="0">
                <a:cs typeface="B Nazanin" panose="00000400000000000000" pitchFamily="2" charset="-78"/>
              </a:rPr>
              <a:t>افزایش طول عمر  </a:t>
            </a:r>
          </a:p>
          <a:p>
            <a:pPr marL="0" indent="0" algn="r" rtl="1">
              <a:buNone/>
            </a:pPr>
            <a:endParaRPr lang="fa-IR" sz="1400" dirty="0">
              <a:cs typeface="B Nazanin" panose="00000400000000000000" pitchFamily="2" charset="-78"/>
            </a:endParaRPr>
          </a:p>
          <a:p>
            <a:pPr marL="0" indent="0" algn="r" rtl="1">
              <a:buNone/>
            </a:pPr>
            <a:r>
              <a:rPr lang="fa-IR" sz="2400" dirty="0">
                <a:cs typeface="B Nazanin" panose="00000400000000000000" pitchFamily="2" charset="-78"/>
              </a:rPr>
              <a:t>            الف) رشد خدمات بهداشتی و پیشگیری</a:t>
            </a:r>
          </a:p>
          <a:p>
            <a:pPr marL="0" indent="0" algn="r" rtl="1">
              <a:buNone/>
            </a:pPr>
            <a:r>
              <a:rPr lang="fa-IR" sz="2400" dirty="0">
                <a:cs typeface="B Nazanin" panose="00000400000000000000" pitchFamily="2" charset="-78"/>
              </a:rPr>
              <a:t>            ب) پیشرفت روش های درمان بیماریها </a:t>
            </a:r>
          </a:p>
          <a:p>
            <a:pPr marL="0" indent="0" algn="r" rtl="1">
              <a:buNone/>
            </a:pPr>
            <a:endParaRPr lang="fa-IR" dirty="0">
              <a:cs typeface="B Nazanin" panose="00000400000000000000" pitchFamily="2" charset="-78"/>
            </a:endParaRPr>
          </a:p>
          <a:p>
            <a:pPr marL="0" indent="0" algn="r" rtl="1">
              <a:buNone/>
            </a:pPr>
            <a:r>
              <a:rPr lang="fa-IR" sz="2800" dirty="0">
                <a:cs typeface="B Nazanin" panose="00000400000000000000" pitchFamily="2" charset="-78"/>
              </a:rPr>
              <a:t>2. کاهش باروری و به هم خوردن ساختار هرمی جمعیت</a:t>
            </a:r>
          </a:p>
          <a:p>
            <a:pPr marL="514350" indent="-514350" algn="r" rtl="1">
              <a:buAutoNum type="arabicPeriod"/>
            </a:pPr>
            <a:endParaRPr lang="en-US" sz="2800" dirty="0">
              <a:cs typeface="B Nazanin" panose="00000400000000000000" pitchFamily="2" charset="-78"/>
            </a:endParaRPr>
          </a:p>
        </p:txBody>
      </p:sp>
      <p:sp>
        <p:nvSpPr>
          <p:cNvPr id="4" name="Left Brace 3"/>
          <p:cNvSpPr/>
          <p:nvPr/>
        </p:nvSpPr>
        <p:spPr>
          <a:xfrm>
            <a:off x="5519328" y="2060848"/>
            <a:ext cx="255178" cy="1512168"/>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5" name="TextBox 4"/>
          <p:cNvSpPr txBox="1"/>
          <p:nvPr/>
        </p:nvSpPr>
        <p:spPr>
          <a:xfrm>
            <a:off x="288106" y="2003356"/>
            <a:ext cx="5231221" cy="1569660"/>
          </a:xfrm>
          <a:prstGeom prst="rect">
            <a:avLst/>
          </a:prstGeom>
          <a:noFill/>
        </p:spPr>
        <p:txBody>
          <a:bodyPr wrap="square" rtlCol="0">
            <a:spAutoFit/>
          </a:bodyPr>
          <a:lstStyle/>
          <a:p>
            <a:pPr algn="just" rtl="1"/>
            <a:r>
              <a:rPr lang="fa-IR" sz="2400" dirty="0">
                <a:cs typeface="B Nazanin" panose="00000400000000000000" pitchFamily="2" charset="-78"/>
              </a:rPr>
              <a:t>هدایت بار بیماری ها به سمت بیماری های مزمن که پیشگیری مشکل تر و درمان گران تر دارند: بیماریهای فشار خون، بیماری های قلبی، بیماریهای تنفسی، سرطان ها، بیماریهای عضلانی اسکلتی، اختلالات روانی</a:t>
            </a:r>
            <a:endParaRPr lang="en-US" sz="2400" dirty="0">
              <a:cs typeface="B Nazanin" panose="00000400000000000000" pitchFamily="2" charset="-78"/>
            </a:endParaRPr>
          </a:p>
        </p:txBody>
      </p:sp>
    </p:spTree>
    <p:extLst>
      <p:ext uri="{BB962C8B-B14F-4D97-AF65-F5344CB8AC3E}">
        <p14:creationId xmlns:p14="http://schemas.microsoft.com/office/powerpoint/2010/main" val="318546935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720155" y="4815736"/>
            <a:ext cx="9793088" cy="1631216"/>
          </a:xfrm>
          <a:prstGeom prst="rect">
            <a:avLst/>
          </a:prstGeom>
          <a:noFill/>
        </p:spPr>
        <p:txBody>
          <a:bodyPr wrap="square" rtlCol="0">
            <a:spAutoFit/>
          </a:bodyPr>
          <a:lstStyle/>
          <a:p>
            <a:pPr algn="r" rtl="1"/>
            <a:r>
              <a:rPr lang="fa-IR" sz="2000" b="1" dirty="0">
                <a:cs typeface="B Nazanin" panose="00000400000000000000" pitchFamily="2" charset="-78"/>
              </a:rPr>
              <a:t>اثر تحولات جمعیت بر اشتغال نیروي کار ماهر</a:t>
            </a:r>
          </a:p>
          <a:p>
            <a:pPr algn="r" rtl="1"/>
            <a:r>
              <a:rPr lang="fa-IR" sz="2000" dirty="0">
                <a:cs typeface="B Nazanin" panose="00000400000000000000" pitchFamily="2" charset="-78"/>
              </a:rPr>
              <a:t>در دوره سالخوردگی جمعیت، نتایج بهدست آمده حاکی از کاهش جمعیت شاغل در هر بخش نسبت به سال پایه است. در این دوره، اشتغال در بخش کشاورزي 51.4 درصد کاهش خواهد یافت. در بخش نفت و گاز نیز اشتغال نیروي کار ماهر 45.8درصد  کاهش مییابد. اشتغال نیروي کار ماهر در بخش صنعت، انرژي و صنایع غذایی به ترتیب 42.6 ، 41.8 و 41.3 درصد افت پیدا خواهد کرد.</a:t>
            </a:r>
            <a:endParaRPr lang="en-US" sz="2000" dirty="0">
              <a:cs typeface="B Nazanin" panose="00000400000000000000" pitchFamily="2" charset="-78"/>
            </a:endParaRPr>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76525" y="1484784"/>
            <a:ext cx="5448300" cy="31718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itle 1"/>
          <p:cNvSpPr>
            <a:spLocks noGrp="1"/>
          </p:cNvSpPr>
          <p:nvPr>
            <p:ph type="title"/>
          </p:nvPr>
        </p:nvSpPr>
        <p:spPr>
          <a:xfrm>
            <a:off x="540068" y="274638"/>
            <a:ext cx="9721215" cy="1143000"/>
          </a:xfrm>
        </p:spPr>
        <p:txBody>
          <a:bodyPr>
            <a:normAutofit/>
          </a:bodyPr>
          <a:lstStyle/>
          <a:p>
            <a:pPr rtl="1"/>
            <a:r>
              <a:rPr lang="fa-IR" sz="3600" b="1" dirty="0">
                <a:ln>
                  <a:solidFill>
                    <a:schemeClr val="accent4">
                      <a:lumMod val="50000"/>
                    </a:schemeClr>
                  </a:solidFill>
                </a:ln>
                <a:solidFill>
                  <a:schemeClr val="accent4">
                    <a:lumMod val="75000"/>
                  </a:schemeClr>
                </a:solidFill>
                <a:cs typeface="B Nazanin" panose="00000400000000000000" pitchFamily="2" charset="-78"/>
              </a:rPr>
              <a:t>اثرات سالمندی بر بازار کار</a:t>
            </a:r>
            <a:br>
              <a:rPr lang="fa-IR" sz="4000" b="1" dirty="0">
                <a:ln>
                  <a:solidFill>
                    <a:schemeClr val="accent4">
                      <a:lumMod val="50000"/>
                    </a:schemeClr>
                  </a:solidFill>
                </a:ln>
                <a:solidFill>
                  <a:schemeClr val="accent4">
                    <a:lumMod val="75000"/>
                  </a:schemeClr>
                </a:solidFill>
                <a:cs typeface="B Nazanin" panose="00000400000000000000" pitchFamily="2" charset="-78"/>
              </a:rPr>
            </a:br>
            <a:endParaRPr lang="en-US" sz="2000" b="1" dirty="0">
              <a:ln>
                <a:solidFill>
                  <a:schemeClr val="accent4">
                    <a:lumMod val="50000"/>
                  </a:schemeClr>
                </a:solidFill>
              </a:ln>
              <a:solidFill>
                <a:schemeClr val="accent4">
                  <a:lumMod val="75000"/>
                </a:schemeClr>
              </a:solidFill>
              <a:cs typeface="B Nazanin" panose="00000400000000000000" pitchFamily="2" charset="-78"/>
            </a:endParaRPr>
          </a:p>
        </p:txBody>
      </p:sp>
    </p:spTree>
    <p:extLst>
      <p:ext uri="{BB962C8B-B14F-4D97-AF65-F5344CB8AC3E}">
        <p14:creationId xmlns:p14="http://schemas.microsoft.com/office/powerpoint/2010/main" val="54231036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rtl="1"/>
            <a:r>
              <a:rPr lang="fa-IR" sz="3600" b="1" dirty="0">
                <a:ln>
                  <a:solidFill>
                    <a:schemeClr val="accent4">
                      <a:lumMod val="50000"/>
                    </a:schemeClr>
                  </a:solidFill>
                </a:ln>
                <a:solidFill>
                  <a:schemeClr val="accent4">
                    <a:lumMod val="75000"/>
                  </a:schemeClr>
                </a:solidFill>
                <a:cs typeface="B Nazanin" panose="00000400000000000000" pitchFamily="2" charset="-78"/>
              </a:rPr>
              <a:t>اثرات سالمندی بر بازار کار</a:t>
            </a:r>
            <a:br>
              <a:rPr lang="fa-IR" sz="4000" b="1" dirty="0">
                <a:ln>
                  <a:solidFill>
                    <a:schemeClr val="accent4">
                      <a:lumMod val="50000"/>
                    </a:schemeClr>
                  </a:solidFill>
                </a:ln>
                <a:solidFill>
                  <a:schemeClr val="accent4">
                    <a:lumMod val="75000"/>
                  </a:schemeClr>
                </a:solidFill>
                <a:cs typeface="B Nazanin" panose="00000400000000000000" pitchFamily="2" charset="-78"/>
              </a:rPr>
            </a:br>
            <a:r>
              <a:rPr lang="fa-IR" sz="2000" b="1" dirty="0">
                <a:ln>
                  <a:solidFill>
                    <a:schemeClr val="accent4">
                      <a:lumMod val="50000"/>
                    </a:schemeClr>
                  </a:solidFill>
                </a:ln>
                <a:solidFill>
                  <a:schemeClr val="accent4">
                    <a:lumMod val="75000"/>
                  </a:schemeClr>
                </a:solidFill>
                <a:cs typeface="B Nazanin" panose="00000400000000000000" pitchFamily="2" charset="-78"/>
              </a:rPr>
              <a:t>تاثيرات منفي قابل توجه افزايش نسبت جمعيت كهنسال در اقتصاد با افزايش نرخ وابستگي ( تكفل)</a:t>
            </a:r>
            <a:endParaRPr lang="en-US" sz="2000" b="1" dirty="0">
              <a:ln>
                <a:solidFill>
                  <a:schemeClr val="accent4">
                    <a:lumMod val="50000"/>
                  </a:schemeClr>
                </a:solidFill>
              </a:ln>
              <a:solidFill>
                <a:schemeClr val="accent4">
                  <a:lumMod val="75000"/>
                </a:schemeClr>
              </a:solidFill>
              <a:cs typeface="B Nazanin" panose="00000400000000000000" pitchFamily="2" charset="-78"/>
            </a:endParaRPr>
          </a:p>
        </p:txBody>
      </p:sp>
      <p:sp>
        <p:nvSpPr>
          <p:cNvPr id="3" name="Content Placeholder 2"/>
          <p:cNvSpPr>
            <a:spLocks noGrp="1"/>
          </p:cNvSpPr>
          <p:nvPr>
            <p:ph idx="1"/>
          </p:nvPr>
        </p:nvSpPr>
        <p:spPr>
          <a:xfrm>
            <a:off x="576139" y="1916832"/>
            <a:ext cx="9721215" cy="4525963"/>
          </a:xfrm>
        </p:spPr>
        <p:txBody>
          <a:bodyPr>
            <a:normAutofit fontScale="77500" lnSpcReduction="20000"/>
          </a:bodyPr>
          <a:lstStyle/>
          <a:p>
            <a:pPr marL="514350" indent="-514350" algn="r" rtl="1">
              <a:buAutoNum type="arabicPeriod"/>
            </a:pPr>
            <a:r>
              <a:rPr lang="fa-IR" dirty="0">
                <a:cs typeface="B Nazanin" panose="00000400000000000000" pitchFamily="2" charset="-78"/>
              </a:rPr>
              <a:t>کاهش اشتغال نیروي کار ماهر و ساده و کاهش سطح فعالیت بخش ها در اقتصاد</a:t>
            </a:r>
          </a:p>
          <a:p>
            <a:pPr marL="514350" indent="-514350" algn="r" rtl="1">
              <a:buAutoNum type="arabicPeriod"/>
            </a:pPr>
            <a:r>
              <a:rPr lang="fa-IR" dirty="0">
                <a:cs typeface="B Nazanin" panose="00000400000000000000" pitchFamily="2" charset="-78"/>
              </a:rPr>
              <a:t>کاهش درآمدهای مالیاتی</a:t>
            </a:r>
          </a:p>
          <a:p>
            <a:pPr marL="514350" indent="-514350" algn="r" rtl="1">
              <a:buAutoNum type="arabicPeriod"/>
            </a:pPr>
            <a:r>
              <a:rPr lang="fa-IR" dirty="0">
                <a:cs typeface="B Nazanin" panose="00000400000000000000" pitchFamily="2" charset="-78"/>
              </a:rPr>
              <a:t>افزایش نسبی نیاز به بخش های ارائه دهنده خدمات سالمندان (خدمات نگهداری، بیمه و سلامت) و در مقابل کاهش در کشاورزی، آموزش و تولید علم، ساخت و ساز، صنايع و تجارت</a:t>
            </a:r>
          </a:p>
          <a:p>
            <a:pPr marL="514350" indent="-514350" algn="r" rtl="1">
              <a:buAutoNum type="arabicPeriod"/>
            </a:pPr>
            <a:r>
              <a:rPr lang="fa-IR" dirty="0">
                <a:cs typeface="B Nazanin" panose="00000400000000000000" pitchFamily="2" charset="-78"/>
              </a:rPr>
              <a:t>افزایش دستمزدها</a:t>
            </a:r>
          </a:p>
          <a:p>
            <a:pPr marL="0" indent="0" algn="r" rtl="1">
              <a:buNone/>
            </a:pPr>
            <a:endParaRPr lang="fa-IR" dirty="0">
              <a:cs typeface="B Nazanin" panose="00000400000000000000" pitchFamily="2" charset="-78"/>
            </a:endParaRPr>
          </a:p>
          <a:p>
            <a:pPr marL="0" indent="0" algn="r" rtl="1">
              <a:buNone/>
            </a:pPr>
            <a:r>
              <a:rPr lang="fa-IR" b="1" u="sng" dirty="0">
                <a:cs typeface="B Nazanin" panose="00000400000000000000" pitchFamily="2" charset="-78"/>
              </a:rPr>
              <a:t>سیاست ها:</a:t>
            </a:r>
          </a:p>
          <a:p>
            <a:pPr marL="514350" indent="-514350" algn="r" rtl="1">
              <a:buAutoNum type="arabicPeriod"/>
            </a:pPr>
            <a:r>
              <a:rPr lang="fa-IR" dirty="0">
                <a:cs typeface="B Nazanin" panose="00000400000000000000" pitchFamily="2" charset="-78"/>
              </a:rPr>
              <a:t>افزایش مالیات بر نیروی کار (چالش: کاهش انگیزه کار)</a:t>
            </a:r>
          </a:p>
          <a:p>
            <a:pPr marL="514350" indent="-514350" algn="r" rtl="1">
              <a:buAutoNum type="arabicPeriod"/>
            </a:pPr>
            <a:r>
              <a:rPr lang="fa-IR" dirty="0">
                <a:cs typeface="B Nazanin" panose="00000400000000000000" pitchFamily="2" charset="-78"/>
              </a:rPr>
              <a:t>تلاش برای افزایش نرخ باروری (چالش: مقاومت ساختار فرهنگی)</a:t>
            </a:r>
          </a:p>
          <a:p>
            <a:pPr marL="514350" indent="-514350" algn="r" rtl="1">
              <a:buAutoNum type="arabicPeriod"/>
            </a:pPr>
            <a:r>
              <a:rPr lang="fa-IR" dirty="0">
                <a:cs typeface="B Nazanin" panose="00000400000000000000" pitchFamily="2" charset="-78"/>
              </a:rPr>
              <a:t>مهاجرپذیری (چالش: آسیب های فرهنگی و اجتماعی به خصوص در کشورهای در حال توسعه)</a:t>
            </a:r>
          </a:p>
          <a:p>
            <a:pPr marL="514350" indent="-514350" algn="r" rtl="1">
              <a:buAutoNum type="arabicPeriod"/>
            </a:pPr>
            <a:r>
              <a:rPr lang="fa-IR" dirty="0">
                <a:cs typeface="B Nazanin" panose="00000400000000000000" pitchFamily="2" charset="-78"/>
              </a:rPr>
              <a:t>افزایش نرخ مشارکت نیروي کار و بهره وري آن با سیاستهایی نظیر بازنشستگی دیرتر از موعد و انعطاف پذیري بیشتر در قوانین بازنشستگی</a:t>
            </a:r>
          </a:p>
          <a:p>
            <a:pPr marL="514350" indent="-514350" algn="r" rtl="1">
              <a:buAutoNum type="arabicPeriod"/>
            </a:pPr>
            <a:endParaRPr lang="fa-IR" dirty="0">
              <a:cs typeface="B Nazanin" panose="00000400000000000000" pitchFamily="2" charset="-78"/>
            </a:endParaRPr>
          </a:p>
          <a:p>
            <a:pPr marL="514350" indent="-514350" algn="r" rtl="1">
              <a:buAutoNum type="arabicPeriod"/>
            </a:pPr>
            <a:endParaRPr lang="en-US" dirty="0">
              <a:cs typeface="B Nazanin" panose="00000400000000000000" pitchFamily="2" charset="-78"/>
            </a:endParaRPr>
          </a:p>
        </p:txBody>
      </p:sp>
    </p:spTree>
    <p:extLst>
      <p:ext uri="{BB962C8B-B14F-4D97-AF65-F5344CB8AC3E}">
        <p14:creationId xmlns:p14="http://schemas.microsoft.com/office/powerpoint/2010/main" val="22064537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rtl="1"/>
            <a:r>
              <a:rPr lang="fa-IR" sz="3600" b="1" dirty="0">
                <a:ln>
                  <a:solidFill>
                    <a:schemeClr val="accent4">
                      <a:lumMod val="50000"/>
                    </a:schemeClr>
                  </a:solidFill>
                </a:ln>
                <a:solidFill>
                  <a:schemeClr val="accent4">
                    <a:lumMod val="75000"/>
                  </a:schemeClr>
                </a:solidFill>
                <a:cs typeface="B Nazanin" panose="00000400000000000000" pitchFamily="2" charset="-78"/>
              </a:rPr>
              <a:t>اثرات سالمندی بر سیاست های پولی</a:t>
            </a:r>
            <a:br>
              <a:rPr lang="fa-IR" sz="3600" b="1" dirty="0">
                <a:ln>
                  <a:solidFill>
                    <a:schemeClr val="accent4">
                      <a:lumMod val="50000"/>
                    </a:schemeClr>
                  </a:solidFill>
                </a:ln>
                <a:solidFill>
                  <a:schemeClr val="accent4">
                    <a:lumMod val="75000"/>
                  </a:schemeClr>
                </a:solidFill>
                <a:cs typeface="B Nazanin" panose="00000400000000000000" pitchFamily="2" charset="-78"/>
              </a:rPr>
            </a:br>
            <a:r>
              <a:rPr lang="fa-IR" sz="2000" b="1" dirty="0">
                <a:ln>
                  <a:solidFill>
                    <a:schemeClr val="accent4">
                      <a:lumMod val="50000"/>
                    </a:schemeClr>
                  </a:solidFill>
                </a:ln>
                <a:solidFill>
                  <a:schemeClr val="accent4">
                    <a:lumMod val="75000"/>
                  </a:schemeClr>
                </a:solidFill>
                <a:cs typeface="B Nazanin" panose="00000400000000000000" pitchFamily="2" charset="-78"/>
              </a:rPr>
              <a:t>تأثیری سالمندی بر بانک‌های مرکزی </a:t>
            </a:r>
            <a:endParaRPr lang="en-US" sz="2000" b="1" dirty="0">
              <a:ln>
                <a:solidFill>
                  <a:schemeClr val="accent4">
                    <a:lumMod val="50000"/>
                  </a:schemeClr>
                </a:solidFill>
              </a:ln>
              <a:solidFill>
                <a:schemeClr val="accent4">
                  <a:lumMod val="75000"/>
                </a:schemeClr>
              </a:solidFill>
              <a:cs typeface="B Nazanin" panose="00000400000000000000" pitchFamily="2" charset="-78"/>
            </a:endParaRPr>
          </a:p>
        </p:txBody>
      </p:sp>
      <p:sp>
        <p:nvSpPr>
          <p:cNvPr id="3" name="Content Placeholder 2"/>
          <p:cNvSpPr>
            <a:spLocks noGrp="1"/>
          </p:cNvSpPr>
          <p:nvPr>
            <p:ph idx="1"/>
          </p:nvPr>
        </p:nvSpPr>
        <p:spPr>
          <a:xfrm>
            <a:off x="216099" y="1556792"/>
            <a:ext cx="10369287" cy="4824535"/>
          </a:xfrm>
        </p:spPr>
        <p:txBody>
          <a:bodyPr>
            <a:noAutofit/>
          </a:bodyPr>
          <a:lstStyle/>
          <a:p>
            <a:pPr algn="r" rtl="1">
              <a:buFont typeface="Wingdings" panose="05000000000000000000" pitchFamily="2" charset="2"/>
              <a:buChar char="ü"/>
            </a:pPr>
            <a:r>
              <a:rPr lang="fa-IR" sz="2200" dirty="0">
                <a:cs typeface="B Nazanin" panose="00000400000000000000" pitchFamily="2" charset="-78"/>
              </a:rPr>
              <a:t>شاید در نگاه اول نتوان ارتباط مشخصی بین سالمندی و سیاست‌های پولی پیدا کرد</a:t>
            </a:r>
          </a:p>
          <a:p>
            <a:pPr algn="r" rtl="1">
              <a:buFont typeface="Wingdings" panose="05000000000000000000" pitchFamily="2" charset="2"/>
              <a:buChar char="ü"/>
            </a:pPr>
            <a:r>
              <a:rPr lang="fa-IR" sz="2200" dirty="0">
                <a:cs typeface="B Nazanin" panose="00000400000000000000" pitchFamily="2" charset="-78"/>
              </a:rPr>
              <a:t>اکثر بنگاه‌های اقتصادی : با کاهش تقاضا مواجه می‌شوند، بنابراین به‌تدریج سرمایه‌گذاری و همین‌طور، قیمت تولیدات خود را کاهش می‌دهند (کاهش جذب سرمایه‌ فیزیکی)</a:t>
            </a:r>
          </a:p>
          <a:p>
            <a:pPr algn="r" rtl="1">
              <a:buFont typeface="Wingdings" panose="05000000000000000000" pitchFamily="2" charset="2"/>
              <a:buChar char="ü"/>
            </a:pPr>
            <a:r>
              <a:rPr lang="fa-IR" sz="2200" dirty="0">
                <a:cs typeface="B Nazanin" panose="00000400000000000000" pitchFamily="2" charset="-78"/>
              </a:rPr>
              <a:t>کاهش نرخ باروری = کاهش عرضه نیروی کار</a:t>
            </a:r>
          </a:p>
          <a:p>
            <a:pPr algn="r" rtl="1">
              <a:buFont typeface="Wingdings" panose="05000000000000000000" pitchFamily="2" charset="2"/>
              <a:buChar char="ü"/>
            </a:pPr>
            <a:r>
              <a:rPr lang="fa-IR" sz="2200" dirty="0">
                <a:cs typeface="B Nazanin" panose="00000400000000000000" pitchFamily="2" charset="-78"/>
              </a:rPr>
              <a:t>با کمبود نیروی کار، دستمزدهای واقعی افزایش می‌یابند و کاهش تورم</a:t>
            </a:r>
          </a:p>
          <a:p>
            <a:pPr algn="r" rtl="1">
              <a:buFont typeface="Wingdings" panose="05000000000000000000" pitchFamily="2" charset="2"/>
              <a:buChar char="ü"/>
            </a:pPr>
            <a:r>
              <a:rPr lang="fa-IR" sz="2200" dirty="0">
                <a:cs typeface="B Nazanin" panose="00000400000000000000" pitchFamily="2" charset="-78"/>
              </a:rPr>
              <a:t>اینجاست که بانک مرکزی وارد عمل می‌شود. </a:t>
            </a:r>
          </a:p>
          <a:p>
            <a:pPr algn="r" rtl="1">
              <a:buFont typeface="Wingdings" panose="05000000000000000000" pitchFamily="2" charset="2"/>
              <a:buChar char="ü"/>
            </a:pPr>
            <a:r>
              <a:rPr lang="fa-IR" sz="2200" dirty="0">
                <a:cs typeface="B Nazanin" panose="00000400000000000000" pitchFamily="2" charset="-78"/>
              </a:rPr>
              <a:t>در حالت عادی و زمانی که نسبت جمعیت جوان در جامعه بیشتر است، سیاست‌گذار تلاش می‌کند آثار مخرب افزایش تورم را به حداقل برساند، ولی این بار، کاهش تورم (تورم منفی) است که برای اقتصاد، مسئله‌ساز شده است. </a:t>
            </a:r>
          </a:p>
          <a:p>
            <a:pPr algn="r" rtl="1">
              <a:buFont typeface="Wingdings" panose="05000000000000000000" pitchFamily="2" charset="2"/>
              <a:buChar char="ü"/>
            </a:pPr>
            <a:r>
              <a:rPr lang="fa-IR" sz="2200" dirty="0">
                <a:cs typeface="B Nazanin" panose="00000400000000000000" pitchFamily="2" charset="-78"/>
              </a:rPr>
              <a:t>تورم منفی (</a:t>
            </a:r>
            <a:r>
              <a:rPr lang="en-US" sz="2200" dirty="0">
                <a:cs typeface="B Nazanin" panose="00000400000000000000" pitchFamily="2" charset="-78"/>
              </a:rPr>
              <a:t>Deflation) </a:t>
            </a:r>
            <a:r>
              <a:rPr lang="fa-IR" sz="2200" dirty="0">
                <a:cs typeface="B Nazanin" panose="00000400000000000000" pitchFamily="2" charset="-78"/>
              </a:rPr>
              <a:t>به معنای کاهش عمومی در قیمت کالاها و خدمات است. یعنی اگر سبدی از کالاهای مصرفی خانوار را در نظر بگیریم، اغلب کالاهای موجود در سبد به مرور زمان ارزان‌تر می‌شوند. به تعبیر دیگر در شرایط تورم منفی، ارزش پول در مقابل کالاها افزایش پیدا می‌کند.</a:t>
            </a:r>
          </a:p>
          <a:p>
            <a:pPr marL="0" indent="0" algn="r" rtl="1">
              <a:buNone/>
            </a:pPr>
            <a:endParaRPr lang="en-US" sz="2200" dirty="0">
              <a:cs typeface="B Nazanin" panose="00000400000000000000" pitchFamily="2" charset="-78"/>
            </a:endParaRPr>
          </a:p>
        </p:txBody>
      </p:sp>
    </p:spTree>
    <p:extLst>
      <p:ext uri="{BB962C8B-B14F-4D97-AF65-F5344CB8AC3E}">
        <p14:creationId xmlns:p14="http://schemas.microsoft.com/office/powerpoint/2010/main" val="396363004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6939" y="-61168"/>
            <a:ext cx="9721215" cy="1143000"/>
          </a:xfrm>
        </p:spPr>
        <p:txBody>
          <a:bodyPr>
            <a:normAutofit/>
          </a:bodyPr>
          <a:lstStyle/>
          <a:p>
            <a:pPr rtl="1"/>
            <a:r>
              <a:rPr lang="fa-IR" sz="3600" b="1" dirty="0">
                <a:ln>
                  <a:solidFill>
                    <a:schemeClr val="accent4">
                      <a:lumMod val="50000"/>
                    </a:schemeClr>
                  </a:solidFill>
                </a:ln>
                <a:solidFill>
                  <a:schemeClr val="accent4">
                    <a:lumMod val="75000"/>
                  </a:schemeClr>
                </a:solidFill>
                <a:cs typeface="B Nazanin" panose="00000400000000000000" pitchFamily="2" charset="-78"/>
              </a:rPr>
              <a:t>اثرات سالمندی بر سیاست های پولی</a:t>
            </a:r>
            <a:endParaRPr lang="en-US" sz="2000" b="1" dirty="0">
              <a:ln>
                <a:solidFill>
                  <a:schemeClr val="accent4">
                    <a:lumMod val="50000"/>
                  </a:schemeClr>
                </a:solidFill>
              </a:ln>
              <a:solidFill>
                <a:schemeClr val="accent4">
                  <a:lumMod val="75000"/>
                </a:schemeClr>
              </a:solidFill>
              <a:cs typeface="B Nazanin" panose="00000400000000000000" pitchFamily="2" charset="-78"/>
            </a:endParaRPr>
          </a:p>
        </p:txBody>
      </p:sp>
      <p:sp>
        <p:nvSpPr>
          <p:cNvPr id="3" name="Content Placeholder 2"/>
          <p:cNvSpPr>
            <a:spLocks noGrp="1"/>
          </p:cNvSpPr>
          <p:nvPr>
            <p:ph idx="1"/>
          </p:nvPr>
        </p:nvSpPr>
        <p:spPr>
          <a:xfrm>
            <a:off x="144091" y="1196752"/>
            <a:ext cx="10369287" cy="4824535"/>
          </a:xfrm>
        </p:spPr>
        <p:txBody>
          <a:bodyPr>
            <a:noAutofit/>
          </a:bodyPr>
          <a:lstStyle/>
          <a:p>
            <a:pPr algn="just" rtl="1">
              <a:buFont typeface="Wingdings" panose="05000000000000000000" pitchFamily="2" charset="2"/>
              <a:buChar char="ü"/>
            </a:pPr>
            <a:r>
              <a:rPr lang="fa-IR" sz="2200" dirty="0">
                <a:cs typeface="B Nazanin" panose="00000400000000000000" pitchFamily="2" charset="-78"/>
              </a:rPr>
              <a:t>تورم منفی از نظر اینکه کالاها ارزان شده و مردم می‌توانند بیشتر مصرف کنند پدیده‌ی مطلوبی است؛ اما به علت سازوکارهای مخربی که در اقتصاد ایجاد می‌کند، اثر منفی بر رشد اقتصادی و رفاه مردم دارد. </a:t>
            </a:r>
          </a:p>
          <a:p>
            <a:pPr algn="just" rtl="1">
              <a:buFont typeface="Wingdings" panose="05000000000000000000" pitchFamily="2" charset="2"/>
              <a:buChar char="ü"/>
            </a:pPr>
            <a:r>
              <a:rPr lang="fa-IR" sz="2200" dirty="0">
                <a:cs typeface="B Nazanin" panose="00000400000000000000" pitchFamily="2" charset="-78"/>
              </a:rPr>
              <a:t>تنها علت تورم منفی سالخوردگی جمعیت نیست. ولی کشورهایی مانند ژاپن و آلمان با این پدیده در اثر سالمندی دست و پنجه نرم می کنند</a:t>
            </a:r>
            <a:endParaRPr lang="en-US" sz="2200" dirty="0">
              <a:cs typeface="B Nazanin" panose="00000400000000000000" pitchFamily="2" charset="-78"/>
            </a:endParaRPr>
          </a:p>
          <a:p>
            <a:pPr algn="just" rtl="1">
              <a:buFont typeface="Wingdings" panose="05000000000000000000" pitchFamily="2" charset="2"/>
              <a:buChar char="ü"/>
            </a:pPr>
            <a:endParaRPr lang="fa-IR" sz="2200" dirty="0">
              <a:cs typeface="B Nazanin" panose="00000400000000000000" pitchFamily="2" charset="-78"/>
            </a:endParaRPr>
          </a:p>
          <a:p>
            <a:pPr marL="0" indent="0" algn="just" rtl="1">
              <a:buNone/>
            </a:pPr>
            <a:endParaRPr lang="fa-IR" sz="2200" dirty="0">
              <a:cs typeface="B Nazanin" panose="00000400000000000000" pitchFamily="2" charset="-78"/>
            </a:endParaRPr>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40235" y="2924944"/>
            <a:ext cx="7521898" cy="367240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00821825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48147" y="1064492"/>
            <a:ext cx="9721215" cy="5793508"/>
          </a:xfrm>
        </p:spPr>
        <p:txBody>
          <a:bodyPr>
            <a:normAutofit/>
          </a:bodyPr>
          <a:lstStyle/>
          <a:p>
            <a:pPr algn="just" rtl="1"/>
            <a:r>
              <a:rPr lang="fa-IR" sz="2300" dirty="0">
                <a:cs typeface="B Nazanin" panose="00000400000000000000" pitchFamily="2" charset="-78"/>
              </a:rPr>
              <a:t>کاهش قیمت‌ها باعث می‌شود سودآوری فعالیت‌های اقتصادی کاهش یابد؛ چون در فاصله‌ بین خرید نهاده‌های تولید و آماده شدن محصول برای فروش، قیمت محصول کاهش پیدا می‌کند. یعنی تولیدکننده نهاده‌ها را در قیمت بالاتری نسبت به محصولات خریداری کرده است و بنابراین سود کمتری خواهد داشت. این مسأله باعث می‌شود انگیزه‌ کمتری برای سرمایه‌گذاری وجود داشته باشد (که خود باعث کم شدن تقاضای نهاده‌ها شده و تورم را بیشتر کاهش می‌دهد)؛ در نتیجه رشد اقتصادی تضعیف می‌شود. </a:t>
            </a:r>
          </a:p>
          <a:p>
            <a:pPr algn="just" rtl="1"/>
            <a:endParaRPr lang="fa-IR" sz="2300" dirty="0">
              <a:cs typeface="B Nazanin" panose="00000400000000000000" pitchFamily="2" charset="-78"/>
            </a:endParaRPr>
          </a:p>
          <a:p>
            <a:pPr algn="just" rtl="1"/>
            <a:r>
              <a:rPr lang="fa-IR" sz="2300" dirty="0">
                <a:cs typeface="B Nazanin" panose="00000400000000000000" pitchFamily="2" charset="-78"/>
              </a:rPr>
              <a:t>در شرایط فوق، بانک مرکزی نرخ بهره را افزایش می‌دهد تا آثار ناشی از کاهش تورم را جبران کند و به قول معروف، کمک کند تا چرخ اقتصاد، بچرخد. اما این تصمیم، چگونه سایر بخش‌های اقتصاد را تحت تأثیر قرار می‌دهد؟ با افزایش نرخ بهره، بنگاه‌های اقتصادی، سرمایه‌گذاری را به تأخیر می‌اندازند. از طرف دیگر، خانوارها نیز به افزایش پس‌انداز روی می‌آورند. </a:t>
            </a:r>
          </a:p>
          <a:p>
            <a:pPr algn="just" rtl="1"/>
            <a:endParaRPr lang="fa-IR" sz="2300" dirty="0">
              <a:cs typeface="B Nazanin" panose="00000400000000000000" pitchFamily="2" charset="-78"/>
            </a:endParaRPr>
          </a:p>
          <a:p>
            <a:pPr algn="just" rtl="1"/>
            <a:r>
              <a:rPr lang="fa-IR" sz="2300" dirty="0">
                <a:cs typeface="B Nazanin" panose="00000400000000000000" pitchFamily="2" charset="-78"/>
              </a:rPr>
              <a:t> تصمیم بانک مرکزی، تأثیر متفاوتی بر گروه‌های جمعیتی می‌گذارد؛ جمعیت در سن کار با هزینه بیشتری مواجه می‌شود: نرخ بهره بالاتر، هزینه بیشتری به جوانانی که زیر بار قرض و وام هستند، وارد می‌کند و در عین حال، درآمد بالاتری برای بازنشستگان ایجاد می‌کند. </a:t>
            </a:r>
            <a:endParaRPr lang="en-US" sz="2300" dirty="0">
              <a:cs typeface="B Nazanin" panose="00000400000000000000" pitchFamily="2" charset="-78"/>
            </a:endParaRPr>
          </a:p>
        </p:txBody>
      </p:sp>
      <p:sp>
        <p:nvSpPr>
          <p:cNvPr id="4" name="Title 1"/>
          <p:cNvSpPr>
            <a:spLocks noGrp="1"/>
          </p:cNvSpPr>
          <p:nvPr>
            <p:ph type="title"/>
          </p:nvPr>
        </p:nvSpPr>
        <p:spPr>
          <a:xfrm>
            <a:off x="626939" y="-61168"/>
            <a:ext cx="9721215" cy="1143000"/>
          </a:xfrm>
        </p:spPr>
        <p:txBody>
          <a:bodyPr>
            <a:normAutofit/>
          </a:bodyPr>
          <a:lstStyle/>
          <a:p>
            <a:pPr rtl="1"/>
            <a:r>
              <a:rPr lang="fa-IR" sz="3600" b="1" dirty="0">
                <a:ln>
                  <a:solidFill>
                    <a:schemeClr val="accent4">
                      <a:lumMod val="50000"/>
                    </a:schemeClr>
                  </a:solidFill>
                </a:ln>
                <a:solidFill>
                  <a:schemeClr val="accent4">
                    <a:lumMod val="75000"/>
                  </a:schemeClr>
                </a:solidFill>
                <a:cs typeface="B Nazanin" panose="00000400000000000000" pitchFamily="2" charset="-78"/>
              </a:rPr>
              <a:t>اثرات سالمندی بر سیاست های پولی</a:t>
            </a:r>
            <a:endParaRPr lang="en-US" sz="2000" b="1" dirty="0">
              <a:ln>
                <a:solidFill>
                  <a:schemeClr val="accent4">
                    <a:lumMod val="50000"/>
                  </a:schemeClr>
                </a:solidFill>
              </a:ln>
              <a:solidFill>
                <a:schemeClr val="accent4">
                  <a:lumMod val="75000"/>
                </a:schemeClr>
              </a:solidFill>
              <a:cs typeface="B Nazanin" panose="00000400000000000000" pitchFamily="2" charset="-78"/>
            </a:endParaRPr>
          </a:p>
        </p:txBody>
      </p:sp>
    </p:spTree>
    <p:extLst>
      <p:ext uri="{BB962C8B-B14F-4D97-AF65-F5344CB8AC3E}">
        <p14:creationId xmlns:p14="http://schemas.microsoft.com/office/powerpoint/2010/main" val="166083563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544623" y="-90264"/>
            <a:ext cx="5328727" cy="1143000"/>
          </a:xfrm>
        </p:spPr>
        <p:txBody>
          <a:bodyPr>
            <a:normAutofit/>
          </a:bodyPr>
          <a:lstStyle/>
          <a:p>
            <a:r>
              <a:rPr lang="fa-IR" sz="3200" b="1" dirty="0">
                <a:ln>
                  <a:solidFill>
                    <a:schemeClr val="accent4">
                      <a:lumMod val="50000"/>
                    </a:schemeClr>
                  </a:solidFill>
                </a:ln>
                <a:solidFill>
                  <a:schemeClr val="accent4">
                    <a:lumMod val="75000"/>
                  </a:schemeClr>
                </a:solidFill>
                <a:cs typeface="B Nazanin" panose="00000400000000000000" pitchFamily="2" charset="-78"/>
              </a:rPr>
              <a:t>پیری جمعیت و بازار سرمایه</a:t>
            </a:r>
            <a:endParaRPr lang="en-US" sz="3200" b="1" dirty="0">
              <a:ln>
                <a:solidFill>
                  <a:schemeClr val="accent4">
                    <a:lumMod val="50000"/>
                  </a:schemeClr>
                </a:solidFill>
              </a:ln>
              <a:solidFill>
                <a:schemeClr val="accent4">
                  <a:lumMod val="75000"/>
                </a:schemeClr>
              </a:solidFill>
              <a:cs typeface="B Nazanin" panose="00000400000000000000" pitchFamily="2" charset="-78"/>
            </a:endParaRP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884341320"/>
              </p:ext>
            </p:extLst>
          </p:nvPr>
        </p:nvGraphicFramePr>
        <p:xfrm>
          <a:off x="432123" y="2564904"/>
          <a:ext cx="6192687" cy="412217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Multiply 4"/>
          <p:cNvSpPr/>
          <p:nvPr/>
        </p:nvSpPr>
        <p:spPr>
          <a:xfrm rot="19594467">
            <a:off x="2166787" y="2805524"/>
            <a:ext cx="676533" cy="1085037"/>
          </a:xfrm>
          <a:prstGeom prst="mathMultiply">
            <a:avLst>
              <a:gd name="adj1" fmla="val 11782"/>
            </a:avLst>
          </a:prstGeom>
          <a:solidFill>
            <a:srgbClr val="FF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ed Rectangle 6"/>
          <p:cNvSpPr/>
          <p:nvPr/>
        </p:nvSpPr>
        <p:spPr>
          <a:xfrm>
            <a:off x="6696819" y="944298"/>
            <a:ext cx="3744416" cy="1332574"/>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p:cNvSpPr txBox="1"/>
          <p:nvPr/>
        </p:nvSpPr>
        <p:spPr>
          <a:xfrm>
            <a:off x="6840835" y="908720"/>
            <a:ext cx="3417313" cy="1107996"/>
          </a:xfrm>
          <a:prstGeom prst="rect">
            <a:avLst/>
          </a:prstGeom>
          <a:noFill/>
        </p:spPr>
        <p:txBody>
          <a:bodyPr wrap="square" rtlCol="0">
            <a:spAutoFit/>
          </a:bodyPr>
          <a:lstStyle/>
          <a:p>
            <a:pPr algn="r" rtl="1"/>
            <a:r>
              <a:rPr lang="fa-IR" sz="2200" dirty="0">
                <a:cs typeface="B Nazanin" panose="00000400000000000000" pitchFamily="2" charset="-78"/>
              </a:rPr>
              <a:t>آیا سیاست تشویق به  کاهش مصرف و افزایش پس انداز برای دوران بازنشستگی، در یک کشور جوابگوست؟ </a:t>
            </a:r>
            <a:endParaRPr lang="en-US" sz="2200" dirty="0">
              <a:cs typeface="B Nazanin" panose="00000400000000000000" pitchFamily="2" charset="-78"/>
            </a:endParaRPr>
          </a:p>
        </p:txBody>
      </p:sp>
      <p:graphicFrame>
        <p:nvGraphicFramePr>
          <p:cNvPr id="8" name="Diagram 7"/>
          <p:cNvGraphicFramePr/>
          <p:nvPr>
            <p:extLst>
              <p:ext uri="{D42A27DB-BD31-4B8C-83A1-F6EECF244321}">
                <p14:modId xmlns:p14="http://schemas.microsoft.com/office/powerpoint/2010/main" val="116102527"/>
              </p:ext>
            </p:extLst>
          </p:nvPr>
        </p:nvGraphicFramePr>
        <p:xfrm>
          <a:off x="6912843" y="2155371"/>
          <a:ext cx="3447099" cy="4503238"/>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
        <p:nvSpPr>
          <p:cNvPr id="13" name="Rounded Rectangle 12"/>
          <p:cNvSpPr/>
          <p:nvPr/>
        </p:nvSpPr>
        <p:spPr>
          <a:xfrm>
            <a:off x="504131" y="944298"/>
            <a:ext cx="5400600" cy="1332574"/>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p:cNvSpPr txBox="1"/>
          <p:nvPr/>
        </p:nvSpPr>
        <p:spPr>
          <a:xfrm>
            <a:off x="742505" y="830322"/>
            <a:ext cx="4928816" cy="1446550"/>
          </a:xfrm>
          <a:prstGeom prst="rect">
            <a:avLst/>
          </a:prstGeom>
          <a:noFill/>
        </p:spPr>
        <p:txBody>
          <a:bodyPr wrap="square" rtlCol="0">
            <a:spAutoFit/>
          </a:bodyPr>
          <a:lstStyle/>
          <a:p>
            <a:pPr algn="r" rtl="1"/>
            <a:r>
              <a:rPr lang="fa-IR" sz="2200" dirty="0">
                <a:cs typeface="B Nazanin" panose="00000400000000000000" pitchFamily="2" charset="-78"/>
              </a:rPr>
              <a:t>سیاستها:</a:t>
            </a:r>
          </a:p>
          <a:p>
            <a:pPr marL="342900" indent="-342900" algn="r" rtl="1">
              <a:buFontTx/>
              <a:buChar char="-"/>
            </a:pPr>
            <a:r>
              <a:rPr lang="fa-IR" sz="2200" dirty="0">
                <a:cs typeface="B Nazanin" panose="00000400000000000000" pitchFamily="2" charset="-78"/>
              </a:rPr>
              <a:t>مالیات بر کالاهای سرمایه ای </a:t>
            </a:r>
          </a:p>
          <a:p>
            <a:pPr marL="342900" indent="-342900" algn="r" rtl="1">
              <a:buFontTx/>
              <a:buChar char="-"/>
            </a:pPr>
            <a:r>
              <a:rPr lang="fa-IR" sz="2200" dirty="0">
                <a:cs typeface="B Nazanin" panose="00000400000000000000" pitchFamily="2" charset="-78"/>
              </a:rPr>
              <a:t>مالیات بر مصرف</a:t>
            </a:r>
          </a:p>
          <a:p>
            <a:pPr algn="r" rtl="1"/>
            <a:r>
              <a:rPr lang="fa-IR" sz="2200" dirty="0">
                <a:cs typeface="B Nazanin" panose="00000400000000000000" pitchFamily="2" charset="-78"/>
              </a:rPr>
              <a:t>- کاهش مالیات بر تولید و کارهای زیرساختی</a:t>
            </a:r>
            <a:endParaRPr lang="en-US" sz="2200" dirty="0">
              <a:cs typeface="B Nazanin" panose="00000400000000000000" pitchFamily="2" charset="-78"/>
            </a:endParaRPr>
          </a:p>
        </p:txBody>
      </p:sp>
      <p:sp>
        <p:nvSpPr>
          <p:cNvPr id="15" name="Left Arrow 14"/>
          <p:cNvSpPr/>
          <p:nvPr/>
        </p:nvSpPr>
        <p:spPr>
          <a:xfrm>
            <a:off x="6048747" y="1553597"/>
            <a:ext cx="432048" cy="219219"/>
          </a:xfrm>
          <a:prstGeom prst="left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280410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rtl="1"/>
            <a:r>
              <a:rPr lang="fa-IR" sz="3200" b="1" dirty="0">
                <a:ln>
                  <a:solidFill>
                    <a:schemeClr val="accent4">
                      <a:lumMod val="50000"/>
                    </a:schemeClr>
                  </a:solidFill>
                </a:ln>
                <a:solidFill>
                  <a:schemeClr val="accent4">
                    <a:lumMod val="75000"/>
                  </a:schemeClr>
                </a:solidFill>
                <a:cs typeface="B Nazanin" panose="00000400000000000000" pitchFamily="2" charset="-78"/>
              </a:rPr>
              <a:t>اثرات سالمندی بر منابع ومخارج تامين اجتماعي</a:t>
            </a:r>
            <a:endParaRPr lang="en-US" sz="3200" b="1" dirty="0">
              <a:ln>
                <a:solidFill>
                  <a:schemeClr val="accent4">
                    <a:lumMod val="50000"/>
                  </a:schemeClr>
                </a:solidFill>
              </a:ln>
              <a:solidFill>
                <a:schemeClr val="accent4">
                  <a:lumMod val="75000"/>
                </a:schemeClr>
              </a:solidFill>
              <a:cs typeface="B Nazanin" panose="00000400000000000000" pitchFamily="2" charset="-78"/>
            </a:endParaRPr>
          </a:p>
        </p:txBody>
      </p:sp>
      <p:sp>
        <p:nvSpPr>
          <p:cNvPr id="3" name="Content Placeholder 2"/>
          <p:cNvSpPr>
            <a:spLocks noGrp="1"/>
          </p:cNvSpPr>
          <p:nvPr>
            <p:ph idx="1"/>
          </p:nvPr>
        </p:nvSpPr>
        <p:spPr>
          <a:xfrm>
            <a:off x="540068" y="1600201"/>
            <a:ext cx="9721215" cy="4997151"/>
          </a:xfrm>
        </p:spPr>
        <p:txBody>
          <a:bodyPr>
            <a:normAutofit fontScale="85000" lnSpcReduction="20000"/>
          </a:bodyPr>
          <a:lstStyle/>
          <a:p>
            <a:pPr algn="r" rtl="1">
              <a:buFont typeface="Wingdings" panose="05000000000000000000" pitchFamily="2" charset="2"/>
              <a:buChar char="§"/>
            </a:pPr>
            <a:r>
              <a:rPr lang="fa-IR" sz="2400" dirty="0">
                <a:cs typeface="B Nazanin" panose="00000400000000000000" pitchFamily="2" charset="-78"/>
              </a:rPr>
              <a:t>در ایران هجده صندوق بازنشستگی وجود دارد. </a:t>
            </a:r>
          </a:p>
          <a:p>
            <a:pPr algn="r" rtl="1">
              <a:buFont typeface="Wingdings" panose="05000000000000000000" pitchFamily="2" charset="2"/>
              <a:buChar char="§"/>
            </a:pPr>
            <a:r>
              <a:rPr lang="fa-IR" sz="2400" dirty="0">
                <a:cs typeface="B Nazanin" panose="00000400000000000000" pitchFamily="2" charset="-78"/>
              </a:rPr>
              <a:t>برای ثبات این صندوق ها ماهیانه تقریبا باید ده نفر شاغل سهمی را واریز کنند تا یک مستمری بگیر بتواند حقوق ماهیانه دریافت کند. </a:t>
            </a:r>
          </a:p>
          <a:p>
            <a:pPr algn="r" rtl="1">
              <a:buFont typeface="Wingdings" panose="05000000000000000000" pitchFamily="2" charset="2"/>
              <a:buChar char="§"/>
            </a:pPr>
            <a:r>
              <a:rPr lang="fa-IR" sz="2400" dirty="0">
                <a:cs typeface="B Nazanin" panose="00000400000000000000" pitchFamily="2" charset="-78"/>
              </a:rPr>
              <a:t>شرایط فوق در صورت ادامه رویکرد سالمند شدن جمعیت به زودی تغییر خواهد کرد.</a:t>
            </a:r>
          </a:p>
          <a:p>
            <a:pPr algn="r" rtl="1">
              <a:buFont typeface="Wingdings" panose="05000000000000000000" pitchFamily="2" charset="2"/>
              <a:buChar char="§"/>
            </a:pPr>
            <a:r>
              <a:rPr lang="fa-IR" sz="2400" dirty="0">
                <a:cs typeface="B Nazanin" panose="00000400000000000000" pitchFamily="2" charset="-78"/>
              </a:rPr>
              <a:t>از زمانی که این تناسب به جایی برسد که در ازای هر مستمری بگیر کمتر از شش نفر در کشور شاغل باشند، صندوق های بازنشستگی به سمت "ورشکستگی" خواهند رفت و این یعنی جوانان و میانسالان امروز در سنین سالمندی ضمانتی برای درآمد ماهیانه شان نخواهند داشت.</a:t>
            </a:r>
          </a:p>
          <a:p>
            <a:pPr algn="r" rtl="1">
              <a:buFont typeface="Wingdings" panose="05000000000000000000" pitchFamily="2" charset="2"/>
              <a:buChar char="§"/>
            </a:pPr>
            <a:r>
              <a:rPr lang="fa-IR" sz="2400" dirty="0">
                <a:cs typeface="B Nazanin" panose="00000400000000000000" pitchFamily="2" charset="-78"/>
              </a:rPr>
              <a:t>هم اکنون بعضی از این صندوق ها ورشکسته شده یا در آستانه ورشکستگی هستند</a:t>
            </a:r>
          </a:p>
          <a:p>
            <a:pPr marL="0" indent="0" algn="r" rtl="1">
              <a:buNone/>
            </a:pPr>
            <a:endParaRPr lang="fa-IR" sz="2400" b="1" u="sng" dirty="0">
              <a:cs typeface="B Nazanin" panose="00000400000000000000" pitchFamily="2" charset="-78"/>
            </a:endParaRPr>
          </a:p>
          <a:p>
            <a:pPr marL="0" indent="0" algn="r" rtl="1">
              <a:buNone/>
            </a:pPr>
            <a:endParaRPr lang="fa-IR" sz="2400" b="1" u="sng" dirty="0">
              <a:cs typeface="B Nazanin" panose="00000400000000000000" pitchFamily="2" charset="-78"/>
            </a:endParaRPr>
          </a:p>
          <a:p>
            <a:pPr marL="0" indent="0" algn="r" rtl="1">
              <a:buNone/>
            </a:pPr>
            <a:r>
              <a:rPr lang="fa-IR" sz="2400" b="1" u="sng" dirty="0">
                <a:cs typeface="B Nazanin" panose="00000400000000000000" pitchFamily="2" charset="-78"/>
              </a:rPr>
              <a:t>راهکارها:</a:t>
            </a:r>
          </a:p>
          <a:p>
            <a:pPr marL="514350" indent="-514350" algn="r" rtl="1">
              <a:buAutoNum type="arabicPeriod"/>
            </a:pPr>
            <a:r>
              <a:rPr lang="fa-IR" sz="2400" dirty="0">
                <a:cs typeface="B Nazanin" panose="00000400000000000000" pitchFamily="2" charset="-78"/>
              </a:rPr>
              <a:t>افزایش نرخ باروری نسبت به نرخ جایگزینی (حفظ تناسب نیروی کار و بازنشسته ها)</a:t>
            </a:r>
          </a:p>
          <a:p>
            <a:pPr marL="514350" indent="-514350" algn="r" rtl="1">
              <a:buAutoNum type="arabicPeriod"/>
            </a:pPr>
            <a:r>
              <a:rPr lang="fa-IR" sz="2400" dirty="0">
                <a:cs typeface="B Nazanin" panose="00000400000000000000" pitchFamily="2" charset="-78"/>
              </a:rPr>
              <a:t>افزایش سن بازنشستگی (افزیش نیروی کار نسبت به بازنشسته ها)</a:t>
            </a:r>
          </a:p>
          <a:p>
            <a:pPr marL="514350" indent="-514350" algn="r" rtl="1">
              <a:buAutoNum type="arabicPeriod"/>
            </a:pPr>
            <a:r>
              <a:rPr lang="fa-IR" sz="2400" dirty="0">
                <a:cs typeface="B Nazanin" panose="00000400000000000000" pitchFamily="2" charset="-78"/>
              </a:rPr>
              <a:t>افزایش مالیات برای تامین کسری صندوق های بازنشستگی (اشکال: عدم صرفه باقی ماندن در بازار کار برای افراد سنین بازنشستگی با توانایی کار)</a:t>
            </a:r>
          </a:p>
          <a:p>
            <a:pPr marL="514350" indent="-514350" algn="r" rtl="1">
              <a:buAutoNum type="arabicPeriod"/>
            </a:pPr>
            <a:r>
              <a:rPr lang="fa-IR" sz="2400" dirty="0">
                <a:cs typeface="B Nazanin" panose="00000400000000000000" pitchFamily="2" charset="-78"/>
              </a:rPr>
              <a:t>نظام سرمایه گذاری حساب شخصی «اندوخته کامل» (اشکالات متعدد به دلیل عدم پیش بینی آینده)</a:t>
            </a:r>
          </a:p>
          <a:p>
            <a:pPr marL="514350" indent="-514350" algn="r" rtl="1">
              <a:buAutoNum type="arabicPeriod"/>
            </a:pPr>
            <a:endParaRPr lang="fa-IR" sz="2400" dirty="0">
              <a:cs typeface="B Nazanin" panose="00000400000000000000" pitchFamily="2" charset="-78"/>
            </a:endParaRPr>
          </a:p>
          <a:p>
            <a:pPr marL="514350" indent="-514350" algn="r" rtl="1">
              <a:buAutoNum type="arabicPeriod"/>
            </a:pPr>
            <a:endParaRPr lang="en-US" sz="2400" dirty="0">
              <a:cs typeface="B Nazanin" panose="00000400000000000000" pitchFamily="2" charset="-78"/>
            </a:endParaRPr>
          </a:p>
        </p:txBody>
      </p:sp>
    </p:spTree>
    <p:extLst>
      <p:ext uri="{BB962C8B-B14F-4D97-AF65-F5344CB8AC3E}">
        <p14:creationId xmlns:p14="http://schemas.microsoft.com/office/powerpoint/2010/main" val="1196779136"/>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algn="r" rtl="1"/>
            <a:r>
              <a:rPr lang="fa-IR" sz="2800" dirty="0">
                <a:cs typeface="B Nazanin" panose="00000400000000000000" pitchFamily="2" charset="-78"/>
              </a:rPr>
              <a:t>تغییرات در ساختار تقاضای اقتصاد منتهی می‌‌شود و خود مبین تغییر در الگوی مصرف میان گروه‌های سنی است</a:t>
            </a:r>
          </a:p>
          <a:p>
            <a:pPr algn="r" rtl="1"/>
            <a:r>
              <a:rPr lang="fa-IR" sz="2800" dirty="0">
                <a:cs typeface="B Nazanin" panose="00000400000000000000" pitchFamily="2" charset="-78"/>
              </a:rPr>
              <a:t>با توجه به اینکه جمعیت جوان معمولاً تقاضای بیشتری برای کالاهای بادوام مانند ماشین و لوازم الکترونیکی دارد، بنابراین در صورت جوان‌بودن جمعیت، تقاضا در بخش صنعت افزایش می‌یابد. در صورتی که سالمندان معمولاً منابع خود را در بخش خدمات مانند بهداشت و سفر هزینه می‌کنند. </a:t>
            </a:r>
          </a:p>
          <a:p>
            <a:pPr algn="r" rtl="1"/>
            <a:r>
              <a:rPr lang="fa-IR" sz="2800" dirty="0">
                <a:cs typeface="B Nazanin" panose="00000400000000000000" pitchFamily="2" charset="-78"/>
              </a:rPr>
              <a:t>با تغییر در ساختار تقاضای اقتصاد، جابه‌جایی نیروی کار میان صنایع برای تأمین تغییر ساختار تقاضا ضروری است. همچنین، سالمندی جمعیت احتمالاً به جابه‌جایی تقاضا از بخش محصولات صنعتی به سمت بخش غیرصنعتی منجر می‌شود. </a:t>
            </a:r>
            <a:endParaRPr lang="en-US" sz="2800" dirty="0">
              <a:cs typeface="B Nazanin" panose="00000400000000000000" pitchFamily="2" charset="-78"/>
            </a:endParaRPr>
          </a:p>
        </p:txBody>
      </p:sp>
      <p:sp>
        <p:nvSpPr>
          <p:cNvPr id="4" name="Title 1"/>
          <p:cNvSpPr>
            <a:spLocks noGrp="1"/>
          </p:cNvSpPr>
          <p:nvPr>
            <p:ph type="title"/>
          </p:nvPr>
        </p:nvSpPr>
        <p:spPr>
          <a:xfrm>
            <a:off x="648147" y="116632"/>
            <a:ext cx="9721215" cy="1143000"/>
          </a:xfrm>
        </p:spPr>
        <p:txBody>
          <a:bodyPr>
            <a:normAutofit/>
          </a:bodyPr>
          <a:lstStyle/>
          <a:p>
            <a:pPr rtl="1"/>
            <a:r>
              <a:rPr lang="fa-IR" sz="3600" dirty="0">
                <a:ln>
                  <a:solidFill>
                    <a:schemeClr val="accent4">
                      <a:lumMod val="50000"/>
                    </a:schemeClr>
                  </a:solidFill>
                </a:ln>
                <a:solidFill>
                  <a:schemeClr val="accent4">
                    <a:lumMod val="75000"/>
                  </a:schemeClr>
                </a:solidFill>
                <a:cs typeface="B Nazanin" panose="00000400000000000000" pitchFamily="2" charset="-78"/>
              </a:rPr>
              <a:t>الگوی مصرف  سالمندی</a:t>
            </a:r>
            <a:endParaRPr lang="en-US" sz="3600" dirty="0">
              <a:ln>
                <a:solidFill>
                  <a:schemeClr val="accent4">
                    <a:lumMod val="50000"/>
                  </a:schemeClr>
                </a:solidFill>
              </a:ln>
              <a:solidFill>
                <a:schemeClr val="accent4">
                  <a:lumMod val="75000"/>
                </a:schemeClr>
              </a:solidFill>
              <a:cs typeface="B Nazanin" panose="00000400000000000000" pitchFamily="2" charset="-78"/>
            </a:endParaRPr>
          </a:p>
        </p:txBody>
      </p:sp>
    </p:spTree>
    <p:extLst>
      <p:ext uri="{BB962C8B-B14F-4D97-AF65-F5344CB8AC3E}">
        <p14:creationId xmlns:p14="http://schemas.microsoft.com/office/powerpoint/2010/main" val="245159146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rtl="1"/>
            <a:r>
              <a:rPr lang="fa-IR" sz="3600" dirty="0">
                <a:ln>
                  <a:solidFill>
                    <a:schemeClr val="accent4">
                      <a:lumMod val="50000"/>
                    </a:schemeClr>
                  </a:solidFill>
                </a:ln>
                <a:solidFill>
                  <a:schemeClr val="accent4">
                    <a:lumMod val="75000"/>
                  </a:schemeClr>
                </a:solidFill>
                <a:cs typeface="B Nazanin" panose="00000400000000000000" pitchFamily="2" charset="-78"/>
              </a:rPr>
              <a:t>اثرات سالمندی بر توازن بودجه دولت</a:t>
            </a:r>
            <a:endParaRPr lang="en-US" sz="3600" dirty="0">
              <a:ln>
                <a:solidFill>
                  <a:schemeClr val="accent4">
                    <a:lumMod val="50000"/>
                  </a:schemeClr>
                </a:solidFill>
              </a:ln>
              <a:solidFill>
                <a:schemeClr val="accent4">
                  <a:lumMod val="75000"/>
                </a:schemeClr>
              </a:solidFill>
              <a:cs typeface="B Nazanin" panose="00000400000000000000" pitchFamily="2" charset="-78"/>
            </a:endParaRPr>
          </a:p>
        </p:txBody>
      </p:sp>
      <p:sp>
        <p:nvSpPr>
          <p:cNvPr id="3" name="Content Placeholder 2"/>
          <p:cNvSpPr>
            <a:spLocks noGrp="1"/>
          </p:cNvSpPr>
          <p:nvPr>
            <p:ph idx="1"/>
          </p:nvPr>
        </p:nvSpPr>
        <p:spPr>
          <a:xfrm>
            <a:off x="504131" y="1772816"/>
            <a:ext cx="9721215" cy="4525963"/>
          </a:xfrm>
        </p:spPr>
        <p:txBody>
          <a:bodyPr>
            <a:normAutofit/>
          </a:bodyPr>
          <a:lstStyle/>
          <a:p>
            <a:pPr marL="514350" indent="-514350" algn="r" rtl="1">
              <a:buAutoNum type="arabicPeriod"/>
            </a:pPr>
            <a:r>
              <a:rPr lang="fa-IR" sz="2400" dirty="0">
                <a:cs typeface="B Nazanin" panose="00000400000000000000" pitchFamily="2" charset="-78"/>
              </a:rPr>
              <a:t>افزایش مخارج دولت (افزایش مخارج مرتبط با سالمندان)</a:t>
            </a:r>
          </a:p>
          <a:p>
            <a:pPr marL="514350" indent="-514350" algn="r" rtl="1">
              <a:buAutoNum type="arabicPeriod"/>
            </a:pPr>
            <a:r>
              <a:rPr lang="fa-IR" sz="2400" dirty="0">
                <a:cs typeface="B Nazanin" panose="00000400000000000000" pitchFamily="2" charset="-78"/>
              </a:rPr>
              <a:t>کاهش منابع مالی دولت (کاهش مالیات)</a:t>
            </a:r>
          </a:p>
          <a:p>
            <a:pPr marL="514350" indent="-514350" algn="r" rtl="1">
              <a:buAutoNum type="arabicPeriod"/>
            </a:pPr>
            <a:r>
              <a:rPr lang="fa-IR" sz="2400" dirty="0">
                <a:cs typeface="B Nazanin" panose="00000400000000000000" pitchFamily="2" charset="-78"/>
              </a:rPr>
              <a:t>افزایش هزینه های سلامت و بازنشستگی بر هزینه های مربوط به سرمایه گذاری دولت در حوزه زیرساخت ها</a:t>
            </a:r>
            <a:endParaRPr lang="en-US" sz="2400" dirty="0">
              <a:cs typeface="B Nazanin" panose="00000400000000000000" pitchFamily="2" charset="-78"/>
            </a:endParaRPr>
          </a:p>
        </p:txBody>
      </p:sp>
      <p:graphicFrame>
        <p:nvGraphicFramePr>
          <p:cNvPr id="4" name="Table 3"/>
          <p:cNvGraphicFramePr>
            <a:graphicFrameLocks noGrp="1"/>
          </p:cNvGraphicFramePr>
          <p:nvPr>
            <p:extLst>
              <p:ext uri="{D42A27DB-BD31-4B8C-83A1-F6EECF244321}">
                <p14:modId xmlns:p14="http://schemas.microsoft.com/office/powerpoint/2010/main" val="1021604481"/>
              </p:ext>
            </p:extLst>
          </p:nvPr>
        </p:nvGraphicFramePr>
        <p:xfrm>
          <a:off x="1800275" y="4077072"/>
          <a:ext cx="7200900" cy="2123440"/>
        </p:xfrm>
        <a:graphic>
          <a:graphicData uri="http://schemas.openxmlformats.org/drawingml/2006/table">
            <a:tbl>
              <a:tblPr firstRow="1" bandRow="1">
                <a:tableStyleId>{775DCB02-9BB8-47FD-8907-85C794F793BA}</a:tableStyleId>
              </a:tblPr>
              <a:tblGrid>
                <a:gridCol w="2808312">
                  <a:extLst>
                    <a:ext uri="{9D8B030D-6E8A-4147-A177-3AD203B41FA5}">
                      <a16:colId xmlns:a16="http://schemas.microsoft.com/office/drawing/2014/main" val="20000"/>
                    </a:ext>
                  </a:extLst>
                </a:gridCol>
                <a:gridCol w="3024336">
                  <a:extLst>
                    <a:ext uri="{9D8B030D-6E8A-4147-A177-3AD203B41FA5}">
                      <a16:colId xmlns:a16="http://schemas.microsoft.com/office/drawing/2014/main" val="20001"/>
                    </a:ext>
                  </a:extLst>
                </a:gridCol>
                <a:gridCol w="1368252">
                  <a:extLst>
                    <a:ext uri="{9D8B030D-6E8A-4147-A177-3AD203B41FA5}">
                      <a16:colId xmlns:a16="http://schemas.microsoft.com/office/drawing/2014/main" val="20002"/>
                    </a:ext>
                  </a:extLst>
                </a:gridCol>
              </a:tblGrid>
              <a:tr h="370840">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r>
                        <a:rPr lang="fa-IR" dirty="0">
                          <a:cs typeface="B Nazanin" panose="00000400000000000000" pitchFamily="2" charset="-78"/>
                        </a:rPr>
                        <a:t>سهم هزینه های بازنشستگی در بودجه دولت در سال 2000</a:t>
                      </a:r>
                      <a:endParaRPr lang="en-US" b="1" dirty="0">
                        <a:cs typeface="B Nazanin" panose="00000400000000000000" pitchFamily="2" charset="-78"/>
                      </a:endParaRPr>
                    </a:p>
                  </a:txBody>
                  <a:tcPr/>
                </a:tc>
                <a:tc>
                  <a:txBody>
                    <a:bodyPr/>
                    <a:lstStyle/>
                    <a:p>
                      <a:pPr algn="ctr" rtl="1"/>
                      <a:r>
                        <a:rPr lang="fa-IR" dirty="0">
                          <a:cs typeface="B Nazanin" panose="00000400000000000000" pitchFamily="2" charset="-78"/>
                        </a:rPr>
                        <a:t>سهم هزینه های بازنشستگی در بودجه دولت در سال 1960</a:t>
                      </a:r>
                      <a:endParaRPr lang="en-US" b="1" dirty="0">
                        <a:cs typeface="B Nazanin" panose="00000400000000000000" pitchFamily="2" charset="-78"/>
                      </a:endParaRPr>
                    </a:p>
                  </a:txBody>
                  <a:tcPr/>
                </a:tc>
                <a:tc>
                  <a:txBody>
                    <a:bodyPr/>
                    <a:lstStyle/>
                    <a:p>
                      <a:pPr algn="ctr" rtl="1"/>
                      <a:r>
                        <a:rPr lang="fa-IR" dirty="0">
                          <a:cs typeface="B Nazanin" panose="00000400000000000000" pitchFamily="2" charset="-78"/>
                        </a:rPr>
                        <a:t>کشور</a:t>
                      </a:r>
                      <a:endParaRPr lang="en-US" b="1" dirty="0">
                        <a:cs typeface="B Nazanin" panose="00000400000000000000" pitchFamily="2" charset="-78"/>
                      </a:endParaRPr>
                    </a:p>
                  </a:txBody>
                  <a:tcPr/>
                </a:tc>
                <a:extLst>
                  <a:ext uri="{0D108BD9-81ED-4DB2-BD59-A6C34878D82A}">
                    <a16:rowId xmlns:a16="http://schemas.microsoft.com/office/drawing/2014/main" val="10000"/>
                  </a:ext>
                </a:extLst>
              </a:tr>
              <a:tr h="370840">
                <a:tc>
                  <a:txBody>
                    <a:bodyPr/>
                    <a:lstStyle/>
                    <a:p>
                      <a:pPr algn="ctr" rtl="1"/>
                      <a:r>
                        <a:rPr lang="fa-IR" dirty="0"/>
                        <a:t>7%</a:t>
                      </a:r>
                      <a:endParaRPr lang="en-US" b="1" dirty="0">
                        <a:cs typeface="B Nazanin" panose="00000400000000000000" pitchFamily="2" charset="-78"/>
                      </a:endParaRPr>
                    </a:p>
                  </a:txBody>
                  <a:tcPr/>
                </a:tc>
                <a:tc>
                  <a:txBody>
                    <a:bodyPr/>
                    <a:lstStyle/>
                    <a:p>
                      <a:pPr algn="ctr" rtl="1"/>
                      <a:r>
                        <a:rPr lang="fa-IR" dirty="0"/>
                        <a:t>%4</a:t>
                      </a:r>
                      <a:endParaRPr lang="en-US" b="1" dirty="0">
                        <a:cs typeface="B Nazanin" panose="00000400000000000000" pitchFamily="2" charset="-78"/>
                      </a:endParaRPr>
                    </a:p>
                  </a:txBody>
                  <a:tcPr/>
                </a:tc>
                <a:tc>
                  <a:txBody>
                    <a:bodyPr/>
                    <a:lstStyle/>
                    <a:p>
                      <a:pPr algn="ctr" rtl="1"/>
                      <a:r>
                        <a:rPr lang="fa-IR" dirty="0"/>
                        <a:t>امریکا</a:t>
                      </a:r>
                      <a:endParaRPr lang="en-US" b="1" dirty="0">
                        <a:cs typeface="B Nazanin" panose="00000400000000000000" pitchFamily="2" charset="-78"/>
                      </a:endParaRPr>
                    </a:p>
                  </a:txBody>
                  <a:tcPr/>
                </a:tc>
                <a:extLst>
                  <a:ext uri="{0D108BD9-81ED-4DB2-BD59-A6C34878D82A}">
                    <a16:rowId xmlns:a16="http://schemas.microsoft.com/office/drawing/2014/main" val="10001"/>
                  </a:ext>
                </a:extLst>
              </a:tr>
              <a:tr h="370840">
                <a:tc>
                  <a:txBody>
                    <a:bodyPr/>
                    <a:lstStyle/>
                    <a:p>
                      <a:pPr algn="ctr" rtl="1"/>
                      <a:r>
                        <a:rPr lang="fa-IR" dirty="0"/>
                        <a:t>12%</a:t>
                      </a:r>
                      <a:endParaRPr lang="en-US" b="1" dirty="0">
                        <a:cs typeface="B Nazanin" panose="00000400000000000000" pitchFamily="2" charset="-78"/>
                      </a:endParaRPr>
                    </a:p>
                  </a:txBody>
                  <a:tcPr/>
                </a:tc>
                <a:tc>
                  <a:txBody>
                    <a:bodyPr/>
                    <a:lstStyle/>
                    <a:p>
                      <a:pPr algn="ctr" rtl="1"/>
                      <a:r>
                        <a:rPr lang="fa-IR" dirty="0"/>
                        <a:t>%10</a:t>
                      </a:r>
                      <a:endParaRPr lang="en-US" b="1" dirty="0">
                        <a:cs typeface="B Nazanin" panose="00000400000000000000" pitchFamily="2" charset="-78"/>
                      </a:endParaRPr>
                    </a:p>
                  </a:txBody>
                  <a:tcPr/>
                </a:tc>
                <a:tc>
                  <a:txBody>
                    <a:bodyPr/>
                    <a:lstStyle/>
                    <a:p>
                      <a:pPr algn="ctr" rtl="1"/>
                      <a:r>
                        <a:rPr lang="fa-IR" dirty="0"/>
                        <a:t>آلمان</a:t>
                      </a:r>
                      <a:endParaRPr lang="en-US" b="1" dirty="0">
                        <a:cs typeface="B Nazanin" panose="00000400000000000000" pitchFamily="2" charset="-78"/>
                      </a:endParaRPr>
                    </a:p>
                  </a:txBody>
                  <a:tcPr/>
                </a:tc>
                <a:extLst>
                  <a:ext uri="{0D108BD9-81ED-4DB2-BD59-A6C34878D82A}">
                    <a16:rowId xmlns:a16="http://schemas.microsoft.com/office/drawing/2014/main" val="10002"/>
                  </a:ext>
                </a:extLst>
              </a:tr>
              <a:tr h="370840">
                <a:tc>
                  <a:txBody>
                    <a:bodyPr/>
                    <a:lstStyle/>
                    <a:p>
                      <a:pPr algn="ctr" rtl="1"/>
                      <a:r>
                        <a:rPr lang="fa-IR" dirty="0"/>
                        <a:t>13%</a:t>
                      </a:r>
                      <a:endParaRPr lang="en-US" b="1" dirty="0">
                        <a:cs typeface="B Nazanin" panose="00000400000000000000" pitchFamily="2" charset="-78"/>
                      </a:endParaRPr>
                    </a:p>
                  </a:txBody>
                  <a:tcPr/>
                </a:tc>
                <a:tc>
                  <a:txBody>
                    <a:bodyPr/>
                    <a:lstStyle/>
                    <a:p>
                      <a:pPr algn="ctr" rtl="1"/>
                      <a:r>
                        <a:rPr lang="fa-IR" dirty="0"/>
                        <a:t>%6</a:t>
                      </a:r>
                      <a:endParaRPr lang="en-US" b="1" dirty="0">
                        <a:cs typeface="B Nazanin" panose="00000400000000000000" pitchFamily="2" charset="-78"/>
                      </a:endParaRPr>
                    </a:p>
                  </a:txBody>
                  <a:tcPr/>
                </a:tc>
                <a:tc>
                  <a:txBody>
                    <a:bodyPr/>
                    <a:lstStyle/>
                    <a:p>
                      <a:pPr algn="ctr" rtl="1"/>
                      <a:r>
                        <a:rPr lang="fa-IR" dirty="0"/>
                        <a:t>فرانسه</a:t>
                      </a:r>
                      <a:endParaRPr lang="en-US" b="1" dirty="0">
                        <a:cs typeface="B Nazanin" panose="00000400000000000000" pitchFamily="2" charset="-78"/>
                      </a:endParaRPr>
                    </a:p>
                  </a:txBody>
                  <a:tcPr/>
                </a:tc>
                <a:extLst>
                  <a:ext uri="{0D108BD9-81ED-4DB2-BD59-A6C34878D82A}">
                    <a16:rowId xmlns:a16="http://schemas.microsoft.com/office/drawing/2014/main" val="10003"/>
                  </a:ext>
                </a:extLst>
              </a:tr>
              <a:tr h="370840">
                <a:tc>
                  <a:txBody>
                    <a:bodyPr/>
                    <a:lstStyle/>
                    <a:p>
                      <a:pPr algn="ctr" rtl="1"/>
                      <a:r>
                        <a:rPr lang="fa-IR" dirty="0"/>
                        <a:t>8%</a:t>
                      </a:r>
                      <a:endParaRPr lang="en-US" b="1" dirty="0">
                        <a:cs typeface="B Nazanin" panose="00000400000000000000" pitchFamily="2" charset="-78"/>
                      </a:endParaRPr>
                    </a:p>
                  </a:txBody>
                  <a:tcPr/>
                </a:tc>
                <a:tc>
                  <a:txBody>
                    <a:bodyPr/>
                    <a:lstStyle/>
                    <a:p>
                      <a:pPr algn="ctr" rtl="1"/>
                      <a:r>
                        <a:rPr lang="fa-IR" dirty="0"/>
                        <a:t>%1</a:t>
                      </a:r>
                      <a:endParaRPr lang="en-US" b="1" dirty="0">
                        <a:cs typeface="B Nazanin" panose="00000400000000000000" pitchFamily="2" charset="-78"/>
                      </a:endParaRPr>
                    </a:p>
                  </a:txBody>
                  <a:tcPr/>
                </a:tc>
                <a:tc>
                  <a:txBody>
                    <a:bodyPr/>
                    <a:lstStyle/>
                    <a:p>
                      <a:pPr algn="ctr" rtl="1"/>
                      <a:r>
                        <a:rPr lang="fa-IR" dirty="0"/>
                        <a:t>ژاپن</a:t>
                      </a:r>
                      <a:endParaRPr lang="en-US" b="1" dirty="0">
                        <a:cs typeface="B Nazanin" panose="00000400000000000000" pitchFamily="2" charset="-78"/>
                      </a:endParaRPr>
                    </a:p>
                  </a:txBody>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2599083166"/>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Autofit/>
          </a:bodyPr>
          <a:lstStyle/>
          <a:p>
            <a:pPr algn="r" rtl="1"/>
            <a:r>
              <a:rPr lang="fa-IR" sz="2400" dirty="0">
                <a:cs typeface="B Nazanin" panose="00000400000000000000" pitchFamily="2" charset="-78"/>
              </a:rPr>
              <a:t>وانگ و همکاران 2013 چین/   پدیده پیر شدن جمعیت، رشد اقتصادي را کاهش داده و هزینه نیروي کار را در تولید افزایش خواهد داد. این پدیده نه تنها ساختار مصرف خانوارها را تغییر خواهد داد، بلکه الگوي پس انداز و سرمایه گذاري را نیز تحت تاثیر قرار میدهد. در نهایت این پدیده به تشدید شاخصهاي نابرابري نیز منجر خواهد شد. در نتیجه لازم است براي تقویت نظام تامین اجتماعی برنامهریزي شود.</a:t>
            </a:r>
          </a:p>
          <a:p>
            <a:pPr algn="r" rtl="1"/>
            <a:endParaRPr lang="fa-IR" sz="2400" dirty="0">
              <a:cs typeface="B Nazanin" panose="00000400000000000000" pitchFamily="2" charset="-78"/>
            </a:endParaRPr>
          </a:p>
          <a:p>
            <a:pPr algn="r" rtl="1"/>
            <a:r>
              <a:rPr lang="fa-IR" sz="2400" dirty="0">
                <a:cs typeface="B Nazanin" panose="00000400000000000000" pitchFamily="2" charset="-78"/>
              </a:rPr>
              <a:t>کولیش و همکاران 2006 استرالیا/ سالخوردگی جمعیت منجر به سرمایهبري تولید در بلندمدت میشود. همچنین نتابج مطالعه آنها نشان داد در صورتی که سالخوردگی جمعیت از هر دو دلیل کاهش باروري و افزایش طول عمر تاثیر پذیرد، سرمایهبري تشدید خواهد شد</a:t>
            </a:r>
            <a:endParaRPr lang="en-US" sz="2400" dirty="0">
              <a:cs typeface="B Nazanin" panose="00000400000000000000" pitchFamily="2" charset="-78"/>
            </a:endParaRPr>
          </a:p>
        </p:txBody>
      </p:sp>
      <p:sp>
        <p:nvSpPr>
          <p:cNvPr id="4" name="Title 1"/>
          <p:cNvSpPr>
            <a:spLocks noGrp="1"/>
          </p:cNvSpPr>
          <p:nvPr>
            <p:ph type="title"/>
          </p:nvPr>
        </p:nvSpPr>
        <p:spPr>
          <a:xfrm>
            <a:off x="2952403" y="188640"/>
            <a:ext cx="5328727" cy="1143000"/>
          </a:xfrm>
        </p:spPr>
        <p:txBody>
          <a:bodyPr>
            <a:normAutofit/>
          </a:bodyPr>
          <a:lstStyle/>
          <a:p>
            <a:pPr rtl="1"/>
            <a:r>
              <a:rPr lang="fa-IR" sz="3200" b="1" dirty="0">
                <a:ln>
                  <a:solidFill>
                    <a:schemeClr val="accent4">
                      <a:lumMod val="50000"/>
                    </a:schemeClr>
                  </a:solidFill>
                </a:ln>
                <a:solidFill>
                  <a:schemeClr val="accent4">
                    <a:lumMod val="75000"/>
                  </a:schemeClr>
                </a:solidFill>
                <a:cs typeface="B Nazanin" panose="00000400000000000000" pitchFamily="2" charset="-78"/>
              </a:rPr>
              <a:t> تبعات اقتصادی پیری جمعیت</a:t>
            </a:r>
            <a:endParaRPr lang="en-US" sz="3200" b="1" dirty="0">
              <a:ln>
                <a:solidFill>
                  <a:schemeClr val="accent4">
                    <a:lumMod val="50000"/>
                  </a:schemeClr>
                </a:solidFill>
              </a:ln>
              <a:solidFill>
                <a:schemeClr val="accent4">
                  <a:lumMod val="75000"/>
                </a:schemeClr>
              </a:solidFill>
              <a:cs typeface="B Nazanin" panose="00000400000000000000" pitchFamily="2" charset="-78"/>
            </a:endParaRPr>
          </a:p>
        </p:txBody>
      </p:sp>
    </p:spTree>
    <p:extLst>
      <p:ext uri="{BB962C8B-B14F-4D97-AF65-F5344CB8AC3E}">
        <p14:creationId xmlns:p14="http://schemas.microsoft.com/office/powerpoint/2010/main" val="63369380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03780" y="620688"/>
            <a:ext cx="4644584" cy="1210146"/>
          </a:xfrm>
        </p:spPr>
        <p:txBody>
          <a:bodyPr>
            <a:normAutofit/>
          </a:bodyPr>
          <a:lstStyle/>
          <a:p>
            <a:pPr algn="r" rtl="1"/>
            <a:r>
              <a:rPr lang="fa-IR" sz="3600" b="1" dirty="0">
                <a:ln>
                  <a:solidFill>
                    <a:schemeClr val="accent4">
                      <a:lumMod val="50000"/>
                    </a:schemeClr>
                  </a:solidFill>
                </a:ln>
                <a:solidFill>
                  <a:schemeClr val="accent4">
                    <a:lumMod val="75000"/>
                  </a:schemeClr>
                </a:solidFill>
                <a:cs typeface="B Nazanin" panose="00000400000000000000" pitchFamily="2" charset="-78"/>
              </a:rPr>
              <a:t> سالمندی جمعیت در جهان</a:t>
            </a:r>
            <a:endParaRPr lang="en-US" sz="3600" b="1" dirty="0">
              <a:ln>
                <a:solidFill>
                  <a:schemeClr val="accent4">
                    <a:lumMod val="50000"/>
                  </a:schemeClr>
                </a:solidFill>
              </a:ln>
              <a:solidFill>
                <a:schemeClr val="accent4">
                  <a:lumMod val="75000"/>
                </a:schemeClr>
              </a:solidFill>
              <a:cs typeface="B Nazanin" panose="00000400000000000000" pitchFamily="2" charset="-78"/>
            </a:endParaRPr>
          </a:p>
        </p:txBody>
      </p:sp>
      <p:graphicFrame>
        <p:nvGraphicFramePr>
          <p:cNvPr id="4" name="Table 3"/>
          <p:cNvGraphicFramePr>
            <a:graphicFrameLocks noGrp="1"/>
          </p:cNvGraphicFramePr>
          <p:nvPr>
            <p:extLst>
              <p:ext uri="{D42A27DB-BD31-4B8C-83A1-F6EECF244321}">
                <p14:modId xmlns:p14="http://schemas.microsoft.com/office/powerpoint/2010/main" val="102126894"/>
              </p:ext>
            </p:extLst>
          </p:nvPr>
        </p:nvGraphicFramePr>
        <p:xfrm>
          <a:off x="6480795" y="3717032"/>
          <a:ext cx="4032548" cy="2123440"/>
        </p:xfrm>
        <a:graphic>
          <a:graphicData uri="http://schemas.openxmlformats.org/drawingml/2006/table">
            <a:tbl>
              <a:tblPr firstRow="1" bandRow="1">
                <a:tableStyleId>{3C2FFA5D-87B4-456A-9821-1D502468CF0F}</a:tableStyleId>
              </a:tblPr>
              <a:tblGrid>
                <a:gridCol w="2233363">
                  <a:extLst>
                    <a:ext uri="{9D8B030D-6E8A-4147-A177-3AD203B41FA5}">
                      <a16:colId xmlns:a16="http://schemas.microsoft.com/office/drawing/2014/main" val="20000"/>
                    </a:ext>
                  </a:extLst>
                </a:gridCol>
                <a:gridCol w="1079005">
                  <a:extLst>
                    <a:ext uri="{9D8B030D-6E8A-4147-A177-3AD203B41FA5}">
                      <a16:colId xmlns:a16="http://schemas.microsoft.com/office/drawing/2014/main" val="20001"/>
                    </a:ext>
                  </a:extLst>
                </a:gridCol>
                <a:gridCol w="720180">
                  <a:extLst>
                    <a:ext uri="{9D8B030D-6E8A-4147-A177-3AD203B41FA5}">
                      <a16:colId xmlns:a16="http://schemas.microsoft.com/office/drawing/2014/main" val="20002"/>
                    </a:ext>
                  </a:extLst>
                </a:gridCol>
              </a:tblGrid>
              <a:tr h="370840">
                <a:tc>
                  <a:txBody>
                    <a:bodyPr/>
                    <a:lstStyle/>
                    <a:p>
                      <a:pPr algn="ctr" rtl="1"/>
                      <a:r>
                        <a:rPr lang="fa-IR" dirty="0">
                          <a:cs typeface="B Nazanin" panose="00000400000000000000" pitchFamily="2" charset="-78"/>
                        </a:rPr>
                        <a:t>جمعیت</a:t>
                      </a:r>
                    </a:p>
                    <a:p>
                      <a:pPr algn="ctr" rtl="1"/>
                      <a:r>
                        <a:rPr lang="fa-IR" dirty="0">
                          <a:cs typeface="B Nazanin" panose="00000400000000000000" pitchFamily="2" charset="-78"/>
                        </a:rPr>
                        <a:t> سالمندان</a:t>
                      </a:r>
                      <a:endParaRPr lang="en-US" b="1" dirty="0">
                        <a:cs typeface="B Nazanin" panose="00000400000000000000" pitchFamily="2" charset="-78"/>
                      </a:endParaRPr>
                    </a:p>
                  </a:txBody>
                  <a:tcPr>
                    <a:solidFill>
                      <a:schemeClr val="accent1">
                        <a:lumMod val="75000"/>
                      </a:schemeClr>
                    </a:solidFill>
                  </a:tcPr>
                </a:tc>
                <a:tc>
                  <a:txBody>
                    <a:bodyPr/>
                    <a:lstStyle/>
                    <a:p>
                      <a:pPr algn="ctr" rtl="1"/>
                      <a:r>
                        <a:rPr lang="fa-IR" dirty="0">
                          <a:cs typeface="B Nazanin" panose="00000400000000000000" pitchFamily="2" charset="-78"/>
                        </a:rPr>
                        <a:t>جمعیت</a:t>
                      </a:r>
                      <a:r>
                        <a:rPr lang="fa-IR" baseline="0" dirty="0">
                          <a:cs typeface="B Nazanin" panose="00000400000000000000" pitchFamily="2" charset="-78"/>
                        </a:rPr>
                        <a:t> جهان</a:t>
                      </a:r>
                      <a:endParaRPr lang="en-US" b="1" dirty="0">
                        <a:cs typeface="B Nazanin" panose="00000400000000000000" pitchFamily="2" charset="-78"/>
                      </a:endParaRPr>
                    </a:p>
                  </a:txBody>
                  <a:tcPr>
                    <a:solidFill>
                      <a:schemeClr val="accent1">
                        <a:lumMod val="75000"/>
                      </a:schemeClr>
                    </a:solidFill>
                  </a:tcPr>
                </a:tc>
                <a:tc>
                  <a:txBody>
                    <a:bodyPr/>
                    <a:lstStyle/>
                    <a:p>
                      <a:pPr algn="ctr" rtl="1"/>
                      <a:r>
                        <a:rPr lang="fa-IR" dirty="0">
                          <a:cs typeface="B Nazanin" panose="00000400000000000000" pitchFamily="2" charset="-78"/>
                        </a:rPr>
                        <a:t>سال</a:t>
                      </a:r>
                      <a:endParaRPr lang="en-US" b="1" dirty="0">
                        <a:cs typeface="B Nazanin" panose="00000400000000000000" pitchFamily="2" charset="-78"/>
                      </a:endParaRPr>
                    </a:p>
                  </a:txBody>
                  <a:tcPr>
                    <a:solidFill>
                      <a:schemeClr val="accent1">
                        <a:lumMod val="75000"/>
                      </a:schemeClr>
                    </a:solidFill>
                  </a:tcPr>
                </a:tc>
                <a:extLst>
                  <a:ext uri="{0D108BD9-81ED-4DB2-BD59-A6C34878D82A}">
                    <a16:rowId xmlns:a16="http://schemas.microsoft.com/office/drawing/2014/main" val="10000"/>
                  </a:ext>
                </a:extLst>
              </a:tr>
              <a:tr h="370840">
                <a:tc>
                  <a:txBody>
                    <a:bodyPr/>
                    <a:lstStyle/>
                    <a:p>
                      <a:pPr algn="ctr" rtl="1"/>
                      <a:r>
                        <a:rPr lang="fa-IR" b="1" dirty="0">
                          <a:cs typeface="B Nazanin" panose="00000400000000000000" pitchFamily="2" charset="-78"/>
                        </a:rPr>
                        <a:t>200میلیون (7.69%)</a:t>
                      </a:r>
                      <a:endParaRPr lang="en-US" b="1" dirty="0">
                        <a:cs typeface="B Nazanin" panose="00000400000000000000" pitchFamily="2" charset="-78"/>
                      </a:endParaRPr>
                    </a:p>
                  </a:txBody>
                  <a:tcPr/>
                </a:tc>
                <a:tc>
                  <a:txBody>
                    <a:bodyPr/>
                    <a:lstStyle/>
                    <a:p>
                      <a:pPr algn="ctr" rtl="1"/>
                      <a:r>
                        <a:rPr lang="fa-IR" b="1" dirty="0">
                          <a:cs typeface="B Nazanin" panose="00000400000000000000" pitchFamily="2" charset="-78"/>
                        </a:rPr>
                        <a:t>2.6 میلیارد</a:t>
                      </a:r>
                      <a:endParaRPr lang="en-US" b="1" dirty="0">
                        <a:cs typeface="B Nazanin" panose="00000400000000000000" pitchFamily="2" charset="-78"/>
                      </a:endParaRPr>
                    </a:p>
                  </a:txBody>
                  <a:tcPr/>
                </a:tc>
                <a:tc>
                  <a:txBody>
                    <a:bodyPr/>
                    <a:lstStyle/>
                    <a:p>
                      <a:pPr algn="ctr" rtl="1"/>
                      <a:r>
                        <a:rPr lang="fa-IR" b="1" dirty="0">
                          <a:cs typeface="B Nazanin" panose="00000400000000000000" pitchFamily="2" charset="-78"/>
                        </a:rPr>
                        <a:t>1950</a:t>
                      </a:r>
                      <a:endParaRPr lang="en-US" b="1" dirty="0">
                        <a:cs typeface="B Nazanin" panose="00000400000000000000" pitchFamily="2" charset="-78"/>
                      </a:endParaRPr>
                    </a:p>
                  </a:txBody>
                  <a:tcPr/>
                </a:tc>
                <a:extLst>
                  <a:ext uri="{0D108BD9-81ED-4DB2-BD59-A6C34878D82A}">
                    <a16:rowId xmlns:a16="http://schemas.microsoft.com/office/drawing/2014/main" val="10001"/>
                  </a:ext>
                </a:extLst>
              </a:tr>
              <a:tr h="370840">
                <a:tc>
                  <a:txBody>
                    <a:bodyPr/>
                    <a:lstStyle/>
                    <a:p>
                      <a:pPr algn="ctr" rtl="1"/>
                      <a:r>
                        <a:rPr lang="fa-IR" b="1" dirty="0">
                          <a:cs typeface="B Nazanin" panose="00000400000000000000" pitchFamily="2" charset="-78"/>
                        </a:rPr>
                        <a:t>524میلیون (7.59%)</a:t>
                      </a:r>
                      <a:endParaRPr lang="en-US" b="1" dirty="0">
                        <a:cs typeface="B Nazanin" panose="00000400000000000000" pitchFamily="2" charset="-78"/>
                      </a:endParaRPr>
                    </a:p>
                  </a:txBody>
                  <a:tcPr/>
                </a:tc>
                <a:tc>
                  <a:txBody>
                    <a:bodyPr/>
                    <a:lstStyle/>
                    <a:p>
                      <a:pPr algn="ctr" rtl="1"/>
                      <a:r>
                        <a:rPr lang="fa-IR" b="1" dirty="0">
                          <a:cs typeface="B Nazanin" panose="00000400000000000000" pitchFamily="2" charset="-78"/>
                        </a:rPr>
                        <a:t>6.9 میلیارد</a:t>
                      </a:r>
                      <a:endParaRPr lang="en-US" b="1" dirty="0">
                        <a:cs typeface="B Nazanin" panose="00000400000000000000" pitchFamily="2" charset="-78"/>
                      </a:endParaRPr>
                    </a:p>
                  </a:txBody>
                  <a:tcPr/>
                </a:tc>
                <a:tc>
                  <a:txBody>
                    <a:bodyPr/>
                    <a:lstStyle/>
                    <a:p>
                      <a:pPr algn="ctr" rtl="1"/>
                      <a:r>
                        <a:rPr lang="fa-IR" b="1" dirty="0">
                          <a:cs typeface="B Nazanin" panose="00000400000000000000" pitchFamily="2" charset="-78"/>
                        </a:rPr>
                        <a:t>2010</a:t>
                      </a:r>
                      <a:endParaRPr lang="en-US" b="1" dirty="0">
                        <a:cs typeface="B Nazanin" panose="00000400000000000000" pitchFamily="2" charset="-78"/>
                      </a:endParaRPr>
                    </a:p>
                  </a:txBody>
                  <a:tcPr/>
                </a:tc>
                <a:extLst>
                  <a:ext uri="{0D108BD9-81ED-4DB2-BD59-A6C34878D82A}">
                    <a16:rowId xmlns:a16="http://schemas.microsoft.com/office/drawing/2014/main" val="10002"/>
                  </a:ext>
                </a:extLst>
              </a:tr>
              <a:tr h="370840">
                <a:tc>
                  <a:txBody>
                    <a:bodyPr/>
                    <a:lstStyle/>
                    <a:p>
                      <a:pPr algn="ctr" rtl="1"/>
                      <a:r>
                        <a:rPr lang="fa-IR" b="1" dirty="0">
                          <a:cs typeface="B Nazanin" panose="00000400000000000000" pitchFamily="2" charset="-78"/>
                        </a:rPr>
                        <a:t>1.1 میلیارد (13.75%)</a:t>
                      </a:r>
                      <a:endParaRPr lang="en-US" b="1" dirty="0">
                        <a:cs typeface="B Nazanin" panose="00000400000000000000" pitchFamily="2" charset="-78"/>
                      </a:endParaRPr>
                    </a:p>
                  </a:txBody>
                  <a:tcPr/>
                </a:tc>
                <a:tc>
                  <a:txBody>
                    <a:bodyPr/>
                    <a:lstStyle/>
                    <a:p>
                      <a:pPr algn="ctr" rtl="1"/>
                      <a:r>
                        <a:rPr lang="fa-IR" b="1" dirty="0">
                          <a:cs typeface="B Nazanin" panose="00000400000000000000" pitchFamily="2" charset="-78"/>
                        </a:rPr>
                        <a:t>8 میلیارد</a:t>
                      </a:r>
                      <a:endParaRPr lang="en-US" b="1" dirty="0">
                        <a:cs typeface="B Nazanin" panose="00000400000000000000" pitchFamily="2" charset="-78"/>
                      </a:endParaRPr>
                    </a:p>
                  </a:txBody>
                  <a:tcPr/>
                </a:tc>
                <a:tc>
                  <a:txBody>
                    <a:bodyPr/>
                    <a:lstStyle/>
                    <a:p>
                      <a:pPr algn="ctr" rtl="1"/>
                      <a:r>
                        <a:rPr lang="fa-IR" b="1" dirty="0">
                          <a:cs typeface="B Nazanin" panose="00000400000000000000" pitchFamily="2" charset="-78"/>
                        </a:rPr>
                        <a:t>2025</a:t>
                      </a:r>
                      <a:endParaRPr lang="en-US" b="1" dirty="0">
                        <a:cs typeface="B Nazanin" panose="00000400000000000000" pitchFamily="2" charset="-78"/>
                      </a:endParaRPr>
                    </a:p>
                  </a:txBody>
                  <a:tcPr/>
                </a:tc>
                <a:extLst>
                  <a:ext uri="{0D108BD9-81ED-4DB2-BD59-A6C34878D82A}">
                    <a16:rowId xmlns:a16="http://schemas.microsoft.com/office/drawing/2014/main" val="10003"/>
                  </a:ext>
                </a:extLst>
              </a:tr>
              <a:tr h="370840">
                <a:tc>
                  <a:txBody>
                    <a:bodyPr/>
                    <a:lstStyle/>
                    <a:p>
                      <a:pPr algn="ctr" rtl="1"/>
                      <a:r>
                        <a:rPr lang="fa-IR" b="1" dirty="0">
                          <a:cs typeface="B Nazanin" panose="00000400000000000000" pitchFamily="2" charset="-78"/>
                        </a:rPr>
                        <a:t>1.5 میلیارد (15.95%)</a:t>
                      </a:r>
                      <a:endParaRPr lang="en-US" b="1" dirty="0">
                        <a:cs typeface="B Nazanin" panose="00000400000000000000" pitchFamily="2" charset="-78"/>
                      </a:endParaRPr>
                    </a:p>
                  </a:txBody>
                  <a:tcPr/>
                </a:tc>
                <a:tc>
                  <a:txBody>
                    <a:bodyPr/>
                    <a:lstStyle/>
                    <a:p>
                      <a:pPr algn="ctr" rtl="1"/>
                      <a:r>
                        <a:rPr lang="fa-IR" b="1" dirty="0">
                          <a:cs typeface="B Nazanin" panose="00000400000000000000" pitchFamily="2" charset="-78"/>
                        </a:rPr>
                        <a:t>9.4 میلیارد</a:t>
                      </a:r>
                      <a:endParaRPr lang="en-US" b="1" dirty="0">
                        <a:cs typeface="B Nazanin" panose="00000400000000000000" pitchFamily="2" charset="-78"/>
                      </a:endParaRPr>
                    </a:p>
                  </a:txBody>
                  <a:tcPr/>
                </a:tc>
                <a:tc>
                  <a:txBody>
                    <a:bodyPr/>
                    <a:lstStyle/>
                    <a:p>
                      <a:pPr algn="ctr" rtl="1"/>
                      <a:r>
                        <a:rPr lang="fa-IR" b="1" dirty="0">
                          <a:cs typeface="B Nazanin" panose="00000400000000000000" pitchFamily="2" charset="-78"/>
                        </a:rPr>
                        <a:t>2050</a:t>
                      </a:r>
                      <a:endParaRPr lang="en-US" b="1" dirty="0">
                        <a:cs typeface="B Nazanin" panose="00000400000000000000" pitchFamily="2" charset="-78"/>
                      </a:endParaRPr>
                    </a:p>
                  </a:txBody>
                  <a:tcPr/>
                </a:tc>
                <a:extLst>
                  <a:ext uri="{0D108BD9-81ED-4DB2-BD59-A6C34878D82A}">
                    <a16:rowId xmlns:a16="http://schemas.microsoft.com/office/drawing/2014/main" val="10004"/>
                  </a:ext>
                </a:extLst>
              </a:tr>
            </a:tbl>
          </a:graphicData>
        </a:graphic>
      </p:graphicFrame>
      <p:pic>
        <p:nvPicPr>
          <p:cNvPr id="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t="376"/>
          <a:stretch/>
        </p:blipFill>
        <p:spPr bwMode="auto">
          <a:xfrm>
            <a:off x="42616" y="836712"/>
            <a:ext cx="5987172" cy="505137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039547085"/>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60115" y="1268760"/>
            <a:ext cx="10225136" cy="5256584"/>
          </a:xfrm>
        </p:spPr>
        <p:txBody>
          <a:bodyPr>
            <a:noAutofit/>
          </a:bodyPr>
          <a:lstStyle/>
          <a:p>
            <a:pPr algn="just" rtl="1"/>
            <a:r>
              <a:rPr lang="fa-IR" sz="2800" dirty="0">
                <a:cs typeface="B Nazanin" panose="00000400000000000000" pitchFamily="2" charset="-78"/>
              </a:rPr>
              <a:t>بررسي اثرتغيير ساختار سني جمعيت بر رشد اقتصادي ايران در دوره </a:t>
            </a:r>
            <a:r>
              <a:rPr lang="fa-IR" sz="2000" dirty="0">
                <a:cs typeface="B Nazanin" panose="00000400000000000000" pitchFamily="2" charset="-78"/>
              </a:rPr>
              <a:t>۱۳۳۸-۱۳۸۱(عرب مازار و کشوري شاد-۱۳۸۴)</a:t>
            </a:r>
            <a:r>
              <a:rPr lang="fa-IR" sz="2800" dirty="0">
                <a:cs typeface="B Nazanin" panose="00000400000000000000" pitchFamily="2" charset="-78"/>
              </a:rPr>
              <a:t> : نرخ رشد 15-64 ساله به کل جمعیت در بلند مدت، درآمد سرانه را 1.27 درصد رشد خواهد داد </a:t>
            </a:r>
          </a:p>
          <a:p>
            <a:pPr algn="just" rtl="1"/>
            <a:endParaRPr lang="en-US" sz="2800" dirty="0">
              <a:cs typeface="B Nazanin" panose="00000400000000000000" pitchFamily="2" charset="-78"/>
            </a:endParaRPr>
          </a:p>
          <a:p>
            <a:pPr algn="just" rtl="1"/>
            <a:r>
              <a:rPr lang="fa-IR" sz="2800" dirty="0">
                <a:cs typeface="B Nazanin" panose="00000400000000000000" pitchFamily="2" charset="-78"/>
              </a:rPr>
              <a:t>بررسی اثر سالمندی بر رشد اقتصادی</a:t>
            </a:r>
            <a:r>
              <a:rPr lang="fa-IR" sz="2000" dirty="0">
                <a:cs typeface="B Nazanin" panose="00000400000000000000" pitchFamily="2" charset="-78"/>
              </a:rPr>
              <a:t>( میری و همکاران 2018)  : </a:t>
            </a:r>
            <a:r>
              <a:rPr lang="fa-IR" sz="2800" dirty="0">
                <a:cs typeface="B Nazanin" panose="00000400000000000000" pitchFamily="2" charset="-78"/>
              </a:rPr>
              <a:t>ساختار سنی بر رشد اقتصادی در کوتاه مدت بی اثر بوده ولی در بلند مدت هرچه گروه سنی 15-64 ساله بیشتر باشند رشد اقتصادی بیشتر است</a:t>
            </a:r>
          </a:p>
          <a:p>
            <a:pPr algn="just" rtl="1"/>
            <a:endParaRPr lang="fa-IR" sz="2800" dirty="0">
              <a:cs typeface="B Nazanin" panose="00000400000000000000" pitchFamily="2" charset="-78"/>
            </a:endParaRPr>
          </a:p>
          <a:p>
            <a:pPr algn="just" rtl="1"/>
            <a:r>
              <a:rPr lang="fa-IR" sz="2800" dirty="0">
                <a:cs typeface="B Nazanin" panose="00000400000000000000" pitchFamily="2" charset="-78"/>
              </a:rPr>
              <a:t>بررسی تأثیر سالمندی بر مخارج سلامت و تولید ناخالص داخلی</a:t>
            </a:r>
            <a:r>
              <a:rPr lang="fa-IR" sz="2000" dirty="0">
                <a:cs typeface="B Nazanin" panose="00000400000000000000" pitchFamily="2" charset="-78"/>
              </a:rPr>
              <a:t>(یوسف محمدزاده و همکاران 1398) </a:t>
            </a:r>
            <a:r>
              <a:rPr lang="fa-IR" sz="2800" dirty="0">
                <a:cs typeface="B Nazanin" panose="00000400000000000000" pitchFamily="2" charset="-78"/>
              </a:rPr>
              <a:t>: یک درصد افزایش جمعیت سالمندان منجر به 2.17درصد کاهش رشد تولید ناخالص داخلی / کاهش تولید ناخالص داخلی با جذب مخارج سلامت در سالمندی</a:t>
            </a:r>
          </a:p>
          <a:p>
            <a:pPr algn="just" rtl="1"/>
            <a:endParaRPr lang="fa-IR" sz="2800" dirty="0">
              <a:cs typeface="B Nazanin" panose="00000400000000000000" pitchFamily="2" charset="-78"/>
            </a:endParaRPr>
          </a:p>
        </p:txBody>
      </p:sp>
      <p:sp>
        <p:nvSpPr>
          <p:cNvPr id="4" name="Title 1"/>
          <p:cNvSpPr>
            <a:spLocks noGrp="1"/>
          </p:cNvSpPr>
          <p:nvPr>
            <p:ph type="title"/>
          </p:nvPr>
        </p:nvSpPr>
        <p:spPr>
          <a:xfrm>
            <a:off x="2952403" y="188640"/>
            <a:ext cx="5328727" cy="1143000"/>
          </a:xfrm>
        </p:spPr>
        <p:txBody>
          <a:bodyPr>
            <a:normAutofit/>
          </a:bodyPr>
          <a:lstStyle/>
          <a:p>
            <a:pPr rtl="1"/>
            <a:r>
              <a:rPr lang="fa-IR" sz="3200" b="1" dirty="0">
                <a:ln>
                  <a:solidFill>
                    <a:schemeClr val="accent4">
                      <a:lumMod val="50000"/>
                    </a:schemeClr>
                  </a:solidFill>
                </a:ln>
                <a:solidFill>
                  <a:schemeClr val="accent4">
                    <a:lumMod val="75000"/>
                  </a:schemeClr>
                </a:solidFill>
                <a:cs typeface="B Nazanin" panose="00000400000000000000" pitchFamily="2" charset="-78"/>
              </a:rPr>
              <a:t> تبعات اقتصادی پیری جمعیت</a:t>
            </a:r>
            <a:endParaRPr lang="en-US" sz="3200" b="1" dirty="0">
              <a:ln>
                <a:solidFill>
                  <a:schemeClr val="accent4">
                    <a:lumMod val="50000"/>
                  </a:schemeClr>
                </a:solidFill>
              </a:ln>
              <a:solidFill>
                <a:schemeClr val="accent4">
                  <a:lumMod val="75000"/>
                </a:schemeClr>
              </a:solidFill>
              <a:cs typeface="B Nazanin" panose="00000400000000000000" pitchFamily="2" charset="-78"/>
            </a:endParaRPr>
          </a:p>
        </p:txBody>
      </p:sp>
    </p:spTree>
    <p:extLst>
      <p:ext uri="{BB962C8B-B14F-4D97-AF65-F5344CB8AC3E}">
        <p14:creationId xmlns:p14="http://schemas.microsoft.com/office/powerpoint/2010/main" val="320821148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gdp.gif"/>
          <p:cNvPicPr>
            <a:picLocks noChangeAspect="1" noChangeArrowheads="1"/>
          </p:cNvPicPr>
          <p:nvPr/>
        </p:nvPicPr>
        <p:blipFill>
          <a:blip r:embed="rId2" cstate="print"/>
          <a:srcRect/>
          <a:stretch>
            <a:fillRect/>
          </a:stretch>
        </p:blipFill>
        <p:spPr bwMode="auto">
          <a:xfrm>
            <a:off x="648147" y="620688"/>
            <a:ext cx="8279829" cy="5353021"/>
          </a:xfrm>
          <a:prstGeom prst="rect">
            <a:avLst/>
          </a:prstGeom>
          <a:noFill/>
        </p:spPr>
      </p:pic>
    </p:spTree>
    <p:extLst>
      <p:ext uri="{BB962C8B-B14F-4D97-AF65-F5344CB8AC3E}">
        <p14:creationId xmlns:p14="http://schemas.microsoft.com/office/powerpoint/2010/main" val="352234998"/>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4"/>
          <p:cNvSpPr txBox="1"/>
          <p:nvPr/>
        </p:nvSpPr>
        <p:spPr>
          <a:xfrm>
            <a:off x="-8707" y="2786593"/>
            <a:ext cx="634305" cy="307777"/>
          </a:xfrm>
          <a:prstGeom prst="rect">
            <a:avLst/>
          </a:prstGeom>
          <a:solidFill>
            <a:schemeClr val="bg1"/>
          </a:solidFill>
          <a:ln>
            <a:solidFill>
              <a:schemeClr val="tx1"/>
            </a:solidFill>
          </a:ln>
        </p:spPr>
        <p:txBody>
          <a:bodyPr wrap="square" rtlCol="0">
            <a:spAutoFit/>
          </a:bodyPr>
          <a:lstStyle/>
          <a:p>
            <a:r>
              <a:rPr lang="fa-IR" sz="1400" dirty="0"/>
              <a:t>2.22</a:t>
            </a:r>
            <a:endParaRPr lang="en-US" sz="1400" dirty="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43707" y="0"/>
            <a:ext cx="8425011" cy="6672008"/>
          </a:xfrm>
          <a:prstGeom prst="rect">
            <a:avLst/>
          </a:prstGeom>
        </p:spPr>
      </p:pic>
      <p:sp>
        <p:nvSpPr>
          <p:cNvPr id="8" name="TextBox 7"/>
          <p:cNvSpPr txBox="1"/>
          <p:nvPr/>
        </p:nvSpPr>
        <p:spPr>
          <a:xfrm>
            <a:off x="695" y="1268760"/>
            <a:ext cx="643012" cy="307777"/>
          </a:xfrm>
          <a:prstGeom prst="rect">
            <a:avLst/>
          </a:prstGeom>
          <a:solidFill>
            <a:schemeClr val="bg1"/>
          </a:solidFill>
          <a:ln>
            <a:solidFill>
              <a:schemeClr val="tx1"/>
            </a:solidFill>
          </a:ln>
        </p:spPr>
        <p:txBody>
          <a:bodyPr wrap="square" rtlCol="0">
            <a:spAutoFit/>
          </a:bodyPr>
          <a:lstStyle/>
          <a:p>
            <a:r>
              <a:rPr lang="fa-IR" sz="1400" dirty="0"/>
              <a:t>2.14</a:t>
            </a:r>
            <a:endParaRPr lang="en-US" sz="1400" dirty="0"/>
          </a:p>
        </p:txBody>
      </p:sp>
      <p:sp>
        <p:nvSpPr>
          <p:cNvPr id="13" name="TextBox 12"/>
          <p:cNvSpPr txBox="1"/>
          <p:nvPr/>
        </p:nvSpPr>
        <p:spPr>
          <a:xfrm>
            <a:off x="0" y="3013168"/>
            <a:ext cx="634305" cy="307777"/>
          </a:xfrm>
          <a:prstGeom prst="rect">
            <a:avLst/>
          </a:prstGeom>
          <a:solidFill>
            <a:schemeClr val="bg1"/>
          </a:solidFill>
          <a:ln>
            <a:solidFill>
              <a:schemeClr val="tx1"/>
            </a:solidFill>
          </a:ln>
        </p:spPr>
        <p:txBody>
          <a:bodyPr wrap="square" rtlCol="0">
            <a:spAutoFit/>
          </a:bodyPr>
          <a:lstStyle/>
          <a:p>
            <a:r>
              <a:rPr lang="fa-IR" sz="1400" dirty="0"/>
              <a:t>1.99</a:t>
            </a:r>
            <a:endParaRPr lang="en-US" sz="1400" dirty="0"/>
          </a:p>
        </p:txBody>
      </p:sp>
      <p:sp>
        <p:nvSpPr>
          <p:cNvPr id="16" name="TextBox 15"/>
          <p:cNvSpPr txBox="1"/>
          <p:nvPr/>
        </p:nvSpPr>
        <p:spPr>
          <a:xfrm>
            <a:off x="-8707" y="4699149"/>
            <a:ext cx="643012" cy="307777"/>
          </a:xfrm>
          <a:prstGeom prst="rect">
            <a:avLst/>
          </a:prstGeom>
          <a:solidFill>
            <a:schemeClr val="bg1"/>
          </a:solidFill>
          <a:ln>
            <a:solidFill>
              <a:schemeClr val="tx1"/>
            </a:solidFill>
          </a:ln>
        </p:spPr>
        <p:txBody>
          <a:bodyPr wrap="square" rtlCol="0">
            <a:spAutoFit/>
          </a:bodyPr>
          <a:lstStyle/>
          <a:p>
            <a:r>
              <a:rPr lang="fa-IR" sz="1400" dirty="0"/>
              <a:t>5.08</a:t>
            </a:r>
            <a:endParaRPr lang="en-US" sz="1400" dirty="0"/>
          </a:p>
        </p:txBody>
      </p:sp>
      <p:sp>
        <p:nvSpPr>
          <p:cNvPr id="17" name="TextBox 16"/>
          <p:cNvSpPr txBox="1"/>
          <p:nvPr/>
        </p:nvSpPr>
        <p:spPr>
          <a:xfrm>
            <a:off x="2592363" y="5112415"/>
            <a:ext cx="643012" cy="307777"/>
          </a:xfrm>
          <a:prstGeom prst="rect">
            <a:avLst/>
          </a:prstGeom>
          <a:solidFill>
            <a:schemeClr val="bg1"/>
          </a:solidFill>
          <a:ln>
            <a:solidFill>
              <a:schemeClr val="tx1"/>
            </a:solidFill>
          </a:ln>
        </p:spPr>
        <p:txBody>
          <a:bodyPr wrap="square" rtlCol="0">
            <a:spAutoFit/>
          </a:bodyPr>
          <a:lstStyle/>
          <a:p>
            <a:r>
              <a:rPr lang="fa-IR" sz="1400" dirty="0"/>
              <a:t>2.45</a:t>
            </a:r>
            <a:endParaRPr lang="en-US" sz="1400" dirty="0"/>
          </a:p>
        </p:txBody>
      </p:sp>
      <p:sp>
        <p:nvSpPr>
          <p:cNvPr id="18" name="TextBox 17"/>
          <p:cNvSpPr txBox="1"/>
          <p:nvPr/>
        </p:nvSpPr>
        <p:spPr>
          <a:xfrm>
            <a:off x="4856212" y="5006926"/>
            <a:ext cx="643012" cy="307777"/>
          </a:xfrm>
          <a:prstGeom prst="rect">
            <a:avLst/>
          </a:prstGeom>
          <a:solidFill>
            <a:schemeClr val="bg1"/>
          </a:solidFill>
          <a:ln>
            <a:solidFill>
              <a:schemeClr val="tx1"/>
            </a:solidFill>
          </a:ln>
        </p:spPr>
        <p:txBody>
          <a:bodyPr wrap="square" rtlCol="0">
            <a:spAutoFit/>
          </a:bodyPr>
          <a:lstStyle/>
          <a:p>
            <a:r>
              <a:rPr lang="fa-IR" sz="1400" dirty="0"/>
              <a:t>2.93</a:t>
            </a:r>
            <a:endParaRPr lang="en-US" sz="1400" dirty="0"/>
          </a:p>
        </p:txBody>
      </p:sp>
      <p:sp>
        <p:nvSpPr>
          <p:cNvPr id="19" name="TextBox 18"/>
          <p:cNvSpPr txBox="1"/>
          <p:nvPr/>
        </p:nvSpPr>
        <p:spPr>
          <a:xfrm>
            <a:off x="4856212" y="5302666"/>
            <a:ext cx="643012" cy="307777"/>
          </a:xfrm>
          <a:prstGeom prst="rect">
            <a:avLst/>
          </a:prstGeom>
          <a:solidFill>
            <a:schemeClr val="bg1"/>
          </a:solidFill>
          <a:ln>
            <a:solidFill>
              <a:schemeClr val="tx1"/>
            </a:solidFill>
          </a:ln>
        </p:spPr>
        <p:txBody>
          <a:bodyPr wrap="square" rtlCol="0">
            <a:spAutoFit/>
          </a:bodyPr>
          <a:lstStyle/>
          <a:p>
            <a:r>
              <a:rPr lang="fa-IR" sz="1400" dirty="0"/>
              <a:t>3.45</a:t>
            </a:r>
            <a:endParaRPr lang="en-US" sz="1400" dirty="0"/>
          </a:p>
        </p:txBody>
      </p:sp>
      <p:sp>
        <p:nvSpPr>
          <p:cNvPr id="20" name="TextBox 19"/>
          <p:cNvSpPr txBox="1"/>
          <p:nvPr/>
        </p:nvSpPr>
        <p:spPr>
          <a:xfrm>
            <a:off x="4856212" y="5593426"/>
            <a:ext cx="643012" cy="307777"/>
          </a:xfrm>
          <a:prstGeom prst="rect">
            <a:avLst/>
          </a:prstGeom>
          <a:solidFill>
            <a:schemeClr val="bg1"/>
          </a:solidFill>
          <a:ln>
            <a:solidFill>
              <a:schemeClr val="tx1"/>
            </a:solidFill>
          </a:ln>
        </p:spPr>
        <p:txBody>
          <a:bodyPr wrap="square" rtlCol="0">
            <a:spAutoFit/>
          </a:bodyPr>
          <a:lstStyle/>
          <a:p>
            <a:r>
              <a:rPr lang="fa-IR" sz="1400" dirty="0"/>
              <a:t>3.13</a:t>
            </a:r>
            <a:endParaRPr lang="en-US" sz="1400" dirty="0"/>
          </a:p>
        </p:txBody>
      </p:sp>
      <p:sp>
        <p:nvSpPr>
          <p:cNvPr id="21" name="TextBox 20"/>
          <p:cNvSpPr txBox="1"/>
          <p:nvPr/>
        </p:nvSpPr>
        <p:spPr>
          <a:xfrm>
            <a:off x="-8707" y="2348880"/>
            <a:ext cx="643012" cy="307777"/>
          </a:xfrm>
          <a:prstGeom prst="rect">
            <a:avLst/>
          </a:prstGeom>
          <a:solidFill>
            <a:srgbClr val="FFFF00"/>
          </a:solidFill>
          <a:ln>
            <a:solidFill>
              <a:schemeClr val="tx1"/>
            </a:solidFill>
          </a:ln>
        </p:spPr>
        <p:txBody>
          <a:bodyPr wrap="square" rtlCol="0">
            <a:spAutoFit/>
          </a:bodyPr>
          <a:lstStyle/>
          <a:p>
            <a:r>
              <a:rPr lang="fa-IR" sz="1400" dirty="0"/>
              <a:t>1.39</a:t>
            </a:r>
            <a:endParaRPr lang="en-US" sz="1400" dirty="0"/>
          </a:p>
        </p:txBody>
      </p:sp>
      <p:sp>
        <p:nvSpPr>
          <p:cNvPr id="22" name="TextBox 21"/>
          <p:cNvSpPr txBox="1"/>
          <p:nvPr/>
        </p:nvSpPr>
        <p:spPr>
          <a:xfrm>
            <a:off x="-8707" y="1700808"/>
            <a:ext cx="643012" cy="307777"/>
          </a:xfrm>
          <a:prstGeom prst="rect">
            <a:avLst/>
          </a:prstGeom>
          <a:solidFill>
            <a:srgbClr val="FFFF00"/>
          </a:solidFill>
          <a:ln>
            <a:solidFill>
              <a:schemeClr val="tx1"/>
            </a:solidFill>
          </a:ln>
        </p:spPr>
        <p:txBody>
          <a:bodyPr wrap="square" rtlCol="0">
            <a:spAutoFit/>
          </a:bodyPr>
          <a:lstStyle/>
          <a:p>
            <a:r>
              <a:rPr lang="fa-IR" sz="1400" dirty="0"/>
              <a:t>1.29</a:t>
            </a:r>
            <a:endParaRPr lang="en-US" sz="1400" dirty="0"/>
          </a:p>
        </p:txBody>
      </p:sp>
      <p:sp>
        <p:nvSpPr>
          <p:cNvPr id="23" name="TextBox 22"/>
          <p:cNvSpPr txBox="1"/>
          <p:nvPr/>
        </p:nvSpPr>
        <p:spPr>
          <a:xfrm>
            <a:off x="3298" y="4005064"/>
            <a:ext cx="643012" cy="307777"/>
          </a:xfrm>
          <a:prstGeom prst="rect">
            <a:avLst/>
          </a:prstGeom>
          <a:solidFill>
            <a:srgbClr val="FFFF00"/>
          </a:solidFill>
          <a:ln>
            <a:solidFill>
              <a:schemeClr val="tx1"/>
            </a:solidFill>
          </a:ln>
        </p:spPr>
        <p:txBody>
          <a:bodyPr wrap="square" rtlCol="0">
            <a:spAutoFit/>
          </a:bodyPr>
          <a:lstStyle/>
          <a:p>
            <a:r>
              <a:rPr lang="fa-IR" sz="1400" dirty="0"/>
              <a:t>1.47</a:t>
            </a:r>
            <a:endParaRPr lang="en-US" sz="1400" dirty="0"/>
          </a:p>
        </p:txBody>
      </p:sp>
      <p:sp>
        <p:nvSpPr>
          <p:cNvPr id="3" name="Rounded Rectangle 2"/>
          <p:cNvSpPr/>
          <p:nvPr/>
        </p:nvSpPr>
        <p:spPr>
          <a:xfrm>
            <a:off x="9217099" y="2132856"/>
            <a:ext cx="1512168" cy="2304255"/>
          </a:xfrm>
          <a:prstGeom prst="roundRect">
            <a:avLst/>
          </a:prstGeom>
          <a:solidFill>
            <a:schemeClr val="accent5">
              <a:lumMod val="20000"/>
              <a:lumOff val="80000"/>
            </a:schemeClr>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p:cNvSpPr txBox="1"/>
          <p:nvPr/>
        </p:nvSpPr>
        <p:spPr>
          <a:xfrm>
            <a:off x="9145091" y="2289893"/>
            <a:ext cx="1512168" cy="2031325"/>
          </a:xfrm>
          <a:prstGeom prst="rect">
            <a:avLst/>
          </a:prstGeom>
          <a:noFill/>
        </p:spPr>
        <p:txBody>
          <a:bodyPr wrap="square" rtlCol="0">
            <a:spAutoFit/>
          </a:bodyPr>
          <a:lstStyle/>
          <a:p>
            <a:pPr algn="r" rtl="1"/>
            <a:r>
              <a:rPr lang="fa-IR" dirty="0">
                <a:solidFill>
                  <a:schemeClr val="accent4">
                    <a:lumMod val="50000"/>
                  </a:schemeClr>
                </a:solidFill>
                <a:cs typeface="B Titr" panose="00000700000000000000" pitchFamily="2" charset="-78"/>
              </a:rPr>
              <a:t>مقایسه الگوی باروری کشورها  و </a:t>
            </a:r>
          </a:p>
          <a:p>
            <a:pPr algn="r" rtl="1"/>
            <a:r>
              <a:rPr lang="fa-IR" dirty="0">
                <a:solidFill>
                  <a:schemeClr val="accent4">
                    <a:lumMod val="50000"/>
                  </a:schemeClr>
                </a:solidFill>
                <a:cs typeface="B Titr" panose="00000700000000000000" pitchFamily="2" charset="-78"/>
              </a:rPr>
              <a:t>پیش بینی ها از تغییرات تولید ناخالص داخلی آنها</a:t>
            </a:r>
            <a:endParaRPr lang="en-US" dirty="0">
              <a:solidFill>
                <a:schemeClr val="accent4">
                  <a:lumMod val="50000"/>
                </a:schemeClr>
              </a:solidFill>
              <a:cs typeface="B Titr" panose="00000700000000000000" pitchFamily="2" charset="-78"/>
            </a:endParaRPr>
          </a:p>
        </p:txBody>
      </p:sp>
    </p:spTree>
    <p:extLst>
      <p:ext uri="{BB962C8B-B14F-4D97-AF65-F5344CB8AC3E}">
        <p14:creationId xmlns:p14="http://schemas.microsoft.com/office/powerpoint/2010/main" val="2408333470"/>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a:srcRect l="22882" t="24406" r="36718" b="17516"/>
          <a:stretch/>
        </p:blipFill>
        <p:spPr>
          <a:xfrm>
            <a:off x="6375" y="1065265"/>
            <a:ext cx="5018902" cy="5784847"/>
          </a:xfrm>
          <a:prstGeom prst="rect">
            <a:avLst/>
          </a:prstGeom>
        </p:spPr>
      </p:pic>
      <p:sp>
        <p:nvSpPr>
          <p:cNvPr id="5" name="Rectangle 4"/>
          <p:cNvSpPr/>
          <p:nvPr/>
        </p:nvSpPr>
        <p:spPr>
          <a:xfrm>
            <a:off x="229790" y="188640"/>
            <a:ext cx="10189715" cy="584775"/>
          </a:xfrm>
          <a:prstGeom prst="rect">
            <a:avLst/>
          </a:prstGeom>
        </p:spPr>
        <p:txBody>
          <a:bodyPr wrap="square">
            <a:spAutoFit/>
          </a:bodyPr>
          <a:lstStyle/>
          <a:p>
            <a:pPr algn="ctr" rtl="1"/>
            <a:r>
              <a:rPr lang="ar-SA" sz="3200" b="1" dirty="0">
                <a:latin typeface="IRANSansPN"/>
                <a:ea typeface="Calibri" panose="020F0502020204030204" pitchFamily="34" charset="0"/>
                <a:cs typeface="B Nazanin" panose="00000400000000000000" pitchFamily="2" charset="-78"/>
              </a:rPr>
              <a:t>گزارش موسسه</a:t>
            </a:r>
            <a:r>
              <a:rPr lang="en-US" sz="3200" b="1" dirty="0">
                <a:latin typeface="IRANSansPN"/>
                <a:ea typeface="Calibri" panose="020F0502020204030204" pitchFamily="34" charset="0"/>
                <a:cs typeface="B Nazanin" panose="00000400000000000000" pitchFamily="2" charset="-78"/>
              </a:rPr>
              <a:t>PWC </a:t>
            </a:r>
            <a:r>
              <a:rPr lang="ar-SA" sz="3200" b="1" dirty="0">
                <a:latin typeface="IRANSansPN"/>
                <a:ea typeface="Calibri" panose="020F0502020204030204" pitchFamily="34" charset="0"/>
                <a:cs typeface="B Nazanin" panose="00000400000000000000" pitchFamily="2" charset="-78"/>
              </a:rPr>
              <a:t> در مورد تغییر نظم اقتصاد جهانی تا سال  2050</a:t>
            </a:r>
            <a:endParaRPr lang="en-US" sz="3200" b="1" dirty="0"/>
          </a:p>
        </p:txBody>
      </p:sp>
      <p:pic>
        <p:nvPicPr>
          <p:cNvPr id="6" name="Picture 5"/>
          <p:cNvPicPr>
            <a:picLocks noChangeAspect="1"/>
          </p:cNvPicPr>
          <p:nvPr/>
        </p:nvPicPr>
        <p:blipFill rotWithShape="1">
          <a:blip r:embed="rId3"/>
          <a:srcRect l="12920" t="21455" r="59268" b="5703"/>
          <a:stretch/>
        </p:blipFill>
        <p:spPr>
          <a:xfrm>
            <a:off x="6471592" y="908720"/>
            <a:ext cx="3919536" cy="5952976"/>
          </a:xfrm>
          <a:prstGeom prst="rect">
            <a:avLst/>
          </a:prstGeom>
        </p:spPr>
      </p:pic>
    </p:spTree>
    <p:extLst>
      <p:ext uri="{BB962C8B-B14F-4D97-AF65-F5344CB8AC3E}">
        <p14:creationId xmlns:p14="http://schemas.microsoft.com/office/powerpoint/2010/main" val="4280791405"/>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a:srcRect l="26424" t="31886" r="28416" b="14533"/>
          <a:stretch/>
        </p:blipFill>
        <p:spPr>
          <a:xfrm>
            <a:off x="1779786" y="603548"/>
            <a:ext cx="7925919" cy="5832648"/>
          </a:xfrm>
          <a:prstGeom prst="rect">
            <a:avLst/>
          </a:prstGeom>
        </p:spPr>
      </p:pic>
    </p:spTree>
    <p:extLst>
      <p:ext uri="{BB962C8B-B14F-4D97-AF65-F5344CB8AC3E}">
        <p14:creationId xmlns:p14="http://schemas.microsoft.com/office/powerpoint/2010/main" val="2022407336"/>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p:nvPr/>
        </p:nvPicPr>
        <p:blipFill>
          <a:blip r:embed="rId2"/>
          <a:stretch>
            <a:fillRect/>
          </a:stretch>
        </p:blipFill>
        <p:spPr>
          <a:xfrm>
            <a:off x="1438" y="0"/>
            <a:ext cx="6335341" cy="5661248"/>
          </a:xfrm>
          <a:prstGeom prst="rect">
            <a:avLst/>
          </a:prstGeom>
        </p:spPr>
      </p:pic>
      <p:pic>
        <p:nvPicPr>
          <p:cNvPr id="5" name="Picture 4"/>
          <p:cNvPicPr>
            <a:picLocks noChangeAspect="1"/>
          </p:cNvPicPr>
          <p:nvPr/>
        </p:nvPicPr>
        <p:blipFill rotWithShape="1">
          <a:blip r:embed="rId3"/>
          <a:srcRect l="28969" t="64695" r="27311" b="25391"/>
          <a:stretch/>
        </p:blipFill>
        <p:spPr>
          <a:xfrm>
            <a:off x="-26664" y="5865256"/>
            <a:ext cx="6507459" cy="992744"/>
          </a:xfrm>
          <a:prstGeom prst="rect">
            <a:avLst/>
          </a:prstGeom>
        </p:spPr>
      </p:pic>
      <p:sp>
        <p:nvSpPr>
          <p:cNvPr id="6" name="Rectangle 5"/>
          <p:cNvSpPr/>
          <p:nvPr/>
        </p:nvSpPr>
        <p:spPr>
          <a:xfrm>
            <a:off x="6624811" y="404664"/>
            <a:ext cx="3900562" cy="6186309"/>
          </a:xfrm>
          <a:prstGeom prst="rect">
            <a:avLst/>
          </a:prstGeom>
        </p:spPr>
        <p:txBody>
          <a:bodyPr wrap="square">
            <a:spAutoFit/>
          </a:bodyPr>
          <a:lstStyle/>
          <a:p>
            <a:pPr algn="just" rtl="1"/>
            <a:r>
              <a:rPr lang="ar-SA" b="1" dirty="0">
                <a:latin typeface="Calibri" panose="020F0502020204030204" pitchFamily="34" charset="0"/>
                <a:ea typeface="Calibri" panose="020F0502020204030204" pitchFamily="34" charset="0"/>
                <a:cs typeface="B Nazanin" panose="00000400000000000000" pitchFamily="2" charset="-78"/>
              </a:rPr>
              <a:t>در صفحه 25 گزارش اینگونه آمده است: همانطور که قبلا اشاره شد، رشد جمعیت بالا </a:t>
            </a:r>
            <a:r>
              <a:rPr lang="fa-IR" dirty="0">
                <a:latin typeface="Calibri" panose="020F0502020204030204" pitchFamily="34" charset="0"/>
                <a:ea typeface="Calibri" panose="020F0502020204030204" pitchFamily="34" charset="0"/>
                <a:cs typeface="B Nazanin" panose="00000400000000000000" pitchFamily="2" charset="-78"/>
              </a:rPr>
              <a:t>( البته </a:t>
            </a:r>
            <a:r>
              <a:rPr lang="ar-SA" dirty="0">
                <a:latin typeface="Calibri" panose="020F0502020204030204" pitchFamily="34" charset="0"/>
                <a:ea typeface="Calibri" panose="020F0502020204030204" pitchFamily="34" charset="0"/>
                <a:cs typeface="B Nazanin" panose="00000400000000000000" pitchFamily="2" charset="-78"/>
              </a:rPr>
              <a:t>این امر باید با سرمایه گذاری در آموزش و پرورش و بهبود اصول اقتصاد کلان تکمیل شود</a:t>
            </a:r>
            <a:r>
              <a:rPr lang="fa-IR" dirty="0">
                <a:latin typeface="Calibri" panose="020F0502020204030204" pitchFamily="34" charset="0"/>
                <a:ea typeface="Calibri" panose="020F0502020204030204" pitchFamily="34" charset="0"/>
                <a:cs typeface="B Nazanin" panose="00000400000000000000" pitchFamily="2" charset="-78"/>
              </a:rPr>
              <a:t>،</a:t>
            </a:r>
            <a:r>
              <a:rPr lang="ar-SA" dirty="0">
                <a:latin typeface="Calibri" panose="020F0502020204030204" pitchFamily="34" charset="0"/>
                <a:ea typeface="Calibri" panose="020F0502020204030204" pitchFamily="34" charset="0"/>
                <a:cs typeface="B Nazanin" panose="00000400000000000000" pitchFamily="2" charset="-78"/>
              </a:rPr>
              <a:t> تا اطمینان حاصل شود که شغل کافی برای افزایش تعداد جوانان در این کشورها وجود دارد</a:t>
            </a:r>
            <a:r>
              <a:rPr lang="fa-IR" dirty="0">
                <a:latin typeface="Calibri" panose="020F0502020204030204" pitchFamily="34" charset="0"/>
                <a:ea typeface="Calibri" panose="020F0502020204030204" pitchFamily="34" charset="0"/>
                <a:cs typeface="B Nazanin" panose="00000400000000000000" pitchFamily="2" charset="-78"/>
              </a:rPr>
              <a:t> ) </a:t>
            </a:r>
            <a:r>
              <a:rPr lang="ar-SA" b="1" dirty="0">
                <a:latin typeface="Calibri" panose="020F0502020204030204" pitchFamily="34" charset="0"/>
                <a:ea typeface="Calibri" panose="020F0502020204030204" pitchFamily="34" charset="0"/>
                <a:cs typeface="B Nazanin" panose="00000400000000000000" pitchFamily="2" charset="-78"/>
              </a:rPr>
              <a:t>به عنوان یک عامل کلیدی در رشد کل تولید ناخالص داخلی در بسیاری از بازارهای نوظهور امروز و کشورهای در حال توسعه عمل کرده است و باعث افزایش نیروی کار بالقوه و گسترش بازارهای مصرف داخلی آنها خواهد شد. نمودار شماره </a:t>
            </a:r>
            <a:r>
              <a:rPr lang="fa-IR" b="1" dirty="0">
                <a:latin typeface="Calibri" panose="020F0502020204030204" pitchFamily="34" charset="0"/>
                <a:ea typeface="Calibri" panose="020F0502020204030204" pitchFamily="34" charset="0"/>
                <a:cs typeface="B Nazanin" panose="00000400000000000000" pitchFamily="2" charset="-78"/>
              </a:rPr>
              <a:t>1</a:t>
            </a:r>
            <a:r>
              <a:rPr lang="ar-SA" b="1" dirty="0">
                <a:latin typeface="Calibri" panose="020F0502020204030204" pitchFamily="34" charset="0"/>
                <a:ea typeface="Calibri" panose="020F0502020204030204" pitchFamily="34" charset="0"/>
                <a:cs typeface="B Nazanin" panose="00000400000000000000" pitchFamily="2" charset="-78"/>
              </a:rPr>
              <a:t>3 نشان می دهد که رشد جمعیت در سن  کار در بسیاری از بازارهای نوظهور، از جمله نیجریه، پاکستان و هند، از رشد جمعیت کل فراتر رفته است. در مقابل، بسیاری از اقتصادهای پیشرفته مانند ژاپن، ایتالیا و آلمان، جمعیت شان تا سال 2050 به میزان قابل توجهی کاهش می یابد. این انقباض عمدتا  از کاهش جمعیت در سن کار ناشی می شود؛ در میان اقتصادهای </a:t>
            </a:r>
            <a:r>
              <a:rPr lang="en-US" b="1" dirty="0">
                <a:latin typeface="Calibri" panose="020F0502020204030204" pitchFamily="34" charset="0"/>
                <a:ea typeface="Calibri" panose="020F0502020204030204" pitchFamily="34" charset="0"/>
                <a:cs typeface="B Nazanin" panose="00000400000000000000" pitchFamily="2" charset="-78"/>
              </a:rPr>
              <a:t>G7</a:t>
            </a:r>
            <a:r>
              <a:rPr lang="ar-SA" b="1" dirty="0">
                <a:latin typeface="Calibri" panose="020F0502020204030204" pitchFamily="34" charset="0"/>
                <a:ea typeface="Calibri" panose="020F0502020204030204" pitchFamily="34" charset="0"/>
                <a:cs typeface="B Nazanin" panose="00000400000000000000" pitchFamily="2" charset="-78"/>
              </a:rPr>
              <a:t>،  جمعیت در سن کار در طول دوره زمانی 2016-2050 رشد منفی 0.3٪ در سال را شاهد خواهد بود. </a:t>
            </a:r>
            <a:endParaRPr lang="en-US" b="1" dirty="0">
              <a:latin typeface="Calibri" panose="020F0502020204030204" pitchFamily="34" charset="0"/>
              <a:ea typeface="Calibri" panose="020F0502020204030204" pitchFamily="34" charset="0"/>
              <a:cs typeface="B Nazanin" panose="00000400000000000000" pitchFamily="2" charset="-78"/>
            </a:endParaRPr>
          </a:p>
        </p:txBody>
      </p:sp>
    </p:spTree>
    <p:extLst>
      <p:ext uri="{BB962C8B-B14F-4D97-AF65-F5344CB8AC3E}">
        <p14:creationId xmlns:p14="http://schemas.microsoft.com/office/powerpoint/2010/main" val="1950906031"/>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17248" t="9333" r="17395" b="14167"/>
          <a:stretch/>
        </p:blipFill>
        <p:spPr bwMode="auto">
          <a:xfrm>
            <a:off x="288107" y="260648"/>
            <a:ext cx="6853064" cy="5013467"/>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pic>
        <p:nvPicPr>
          <p:cNvPr id="5" name="Picture 4" descr="One Billion Americans: The Case for Thinking Bigger by Matthew Yglesias"/>
          <p:cNvPicPr/>
          <p:nvPr/>
        </p:nvPicPr>
        <p:blipFill rotWithShape="1">
          <a:blip r:embed="rId3">
            <a:extLst>
              <a:ext uri="{28A0092B-C50C-407E-A947-70E740481C1C}">
                <a14:useLocalDpi xmlns:a14="http://schemas.microsoft.com/office/drawing/2010/main" val="0"/>
              </a:ext>
            </a:extLst>
          </a:blip>
          <a:srcRect l="31998" r="31891"/>
          <a:stretch/>
        </p:blipFill>
        <p:spPr bwMode="auto">
          <a:xfrm>
            <a:off x="6161150" y="1052736"/>
            <a:ext cx="4624275" cy="5688632"/>
          </a:xfrm>
          <a:prstGeom prst="rect">
            <a:avLst/>
          </a:prstGeom>
          <a:noFill/>
          <a:ln>
            <a:noFill/>
          </a:ln>
        </p:spPr>
      </p:pic>
    </p:spTree>
    <p:extLst>
      <p:ext uri="{BB962C8B-B14F-4D97-AF65-F5344CB8AC3E}">
        <p14:creationId xmlns:p14="http://schemas.microsoft.com/office/powerpoint/2010/main" val="4043098118"/>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2500" t="9333" r="13750" b="8000"/>
          <a:stretch/>
        </p:blipFill>
        <p:spPr bwMode="auto">
          <a:xfrm>
            <a:off x="576139" y="404664"/>
            <a:ext cx="9219381" cy="568757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8" name="Picture 4"/>
          <p:cNvPicPr>
            <a:picLocks noChangeAspect="1" noChangeArrowheads="1"/>
          </p:cNvPicPr>
          <p:nvPr/>
        </p:nvPicPr>
        <p:blipFill rotWithShape="1">
          <a:blip r:embed="rId3">
            <a:extLst>
              <a:ext uri="{28A0092B-C50C-407E-A947-70E740481C1C}">
                <a14:useLocalDpi xmlns:a14="http://schemas.microsoft.com/office/drawing/2010/main" val="0"/>
              </a:ext>
            </a:extLst>
          </a:blip>
          <a:srcRect t="10750" r="1666" b="78500"/>
          <a:stretch/>
        </p:blipFill>
        <p:spPr bwMode="auto">
          <a:xfrm>
            <a:off x="576140" y="404663"/>
            <a:ext cx="9234388" cy="82048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803073772"/>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7" name="Picture 3"/>
          <p:cNvPicPr>
            <a:picLocks noChangeAspect="1" noChangeArrowheads="1"/>
          </p:cNvPicPr>
          <p:nvPr/>
        </p:nvPicPr>
        <p:blipFill rotWithShape="1">
          <a:blip r:embed="rId2">
            <a:extLst>
              <a:ext uri="{28A0092B-C50C-407E-A947-70E740481C1C}">
                <a14:useLocalDpi xmlns:a14="http://schemas.microsoft.com/office/drawing/2010/main" val="0"/>
              </a:ext>
            </a:extLst>
          </a:blip>
          <a:srcRect l="22083" t="23167" r="35313" b="12333"/>
          <a:stretch/>
        </p:blipFill>
        <p:spPr bwMode="auto">
          <a:xfrm>
            <a:off x="101848" y="188639"/>
            <a:ext cx="5298827" cy="5013805"/>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pic>
        <p:nvPicPr>
          <p:cNvPr id="11266"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7708" t="12333" r="32814" b="24500"/>
          <a:stretch/>
        </p:blipFill>
        <p:spPr bwMode="auto">
          <a:xfrm>
            <a:off x="4752603" y="2852936"/>
            <a:ext cx="5904656" cy="3919202"/>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2639161722"/>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879" y="2492896"/>
            <a:ext cx="9289107" cy="1584176"/>
          </a:xfrm>
          <a:prstGeom prst="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360115" y="2713484"/>
            <a:ext cx="9721215" cy="1143000"/>
          </a:xfrm>
        </p:spPr>
        <p:txBody>
          <a:bodyPr>
            <a:noAutofit/>
          </a:bodyPr>
          <a:lstStyle/>
          <a:p>
            <a:r>
              <a:rPr lang="fa-IR" sz="3200" dirty="0">
                <a:cs typeface="B Titr" panose="00000700000000000000" pitchFamily="2" charset="-78"/>
              </a:rPr>
              <a:t>عواقب سالمندی جمعیت بر نظام سلامت</a:t>
            </a:r>
          </a:p>
        </p:txBody>
      </p:sp>
    </p:spTree>
    <p:extLst>
      <p:ext uri="{BB962C8B-B14F-4D97-AF65-F5344CB8AC3E}">
        <p14:creationId xmlns:p14="http://schemas.microsoft.com/office/powerpoint/2010/main" val="112101076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t="8181"/>
          <a:stretch/>
        </p:blipFill>
        <p:spPr bwMode="auto">
          <a:xfrm>
            <a:off x="1090909" y="474801"/>
            <a:ext cx="8630246" cy="630482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970271136"/>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4082466469"/>
              </p:ext>
            </p:extLst>
          </p:nvPr>
        </p:nvGraphicFramePr>
        <p:xfrm>
          <a:off x="331715" y="1954743"/>
          <a:ext cx="5184575" cy="2590800"/>
        </p:xfrm>
        <a:graphic>
          <a:graphicData uri="http://schemas.openxmlformats.org/drawingml/2006/table">
            <a:tbl>
              <a:tblPr firstRow="1" bandRow="1">
                <a:tableStyleId>{775DCB02-9BB8-47FD-8907-85C794F793BA}</a:tableStyleId>
              </a:tblPr>
              <a:tblGrid>
                <a:gridCol w="1273990">
                  <a:extLst>
                    <a:ext uri="{9D8B030D-6E8A-4147-A177-3AD203B41FA5}">
                      <a16:colId xmlns:a16="http://schemas.microsoft.com/office/drawing/2014/main" val="20000"/>
                    </a:ext>
                  </a:extLst>
                </a:gridCol>
                <a:gridCol w="1409454">
                  <a:extLst>
                    <a:ext uri="{9D8B030D-6E8A-4147-A177-3AD203B41FA5}">
                      <a16:colId xmlns:a16="http://schemas.microsoft.com/office/drawing/2014/main" val="20001"/>
                    </a:ext>
                  </a:extLst>
                </a:gridCol>
                <a:gridCol w="2501131">
                  <a:extLst>
                    <a:ext uri="{9D8B030D-6E8A-4147-A177-3AD203B41FA5}">
                      <a16:colId xmlns:a16="http://schemas.microsoft.com/office/drawing/2014/main" val="20002"/>
                    </a:ext>
                  </a:extLst>
                </a:gridCol>
              </a:tblGrid>
              <a:tr h="625070">
                <a:tc>
                  <a:txBody>
                    <a:bodyPr/>
                    <a:lstStyle/>
                    <a:p>
                      <a:pPr algn="ctr" rtl="1"/>
                      <a:r>
                        <a:rPr lang="fa-IR" sz="2000" b="1" dirty="0">
                          <a:cs typeface="B Nazanin" panose="00000400000000000000" pitchFamily="2" charset="-78"/>
                        </a:rPr>
                        <a:t>کشورهای توسعه یافته</a:t>
                      </a:r>
                      <a:endParaRPr lang="en-US" sz="2000" b="1" dirty="0">
                        <a:cs typeface="B Nazanin" panose="00000400000000000000" pitchFamily="2" charset="-78"/>
                      </a:endParaRPr>
                    </a:p>
                  </a:txBody>
                  <a:tcPr marL="108013" marR="108013"/>
                </a:tc>
                <a:tc>
                  <a:txBody>
                    <a:bodyPr/>
                    <a:lstStyle/>
                    <a:p>
                      <a:pPr algn="ctr" rtl="1"/>
                      <a:r>
                        <a:rPr lang="fa-IR" sz="2000" b="1" dirty="0">
                          <a:cs typeface="B Nazanin" panose="00000400000000000000" pitchFamily="2" charset="-78"/>
                        </a:rPr>
                        <a:t>کشورهای در حال توسعه</a:t>
                      </a:r>
                      <a:endParaRPr lang="en-US" sz="2000" b="1" dirty="0">
                        <a:cs typeface="B Nazanin" panose="00000400000000000000" pitchFamily="2" charset="-78"/>
                      </a:endParaRPr>
                    </a:p>
                  </a:txBody>
                  <a:tcPr marL="108013" marR="108013"/>
                </a:tc>
                <a:tc>
                  <a:txBody>
                    <a:bodyPr/>
                    <a:lstStyle/>
                    <a:p>
                      <a:pPr algn="ctr" rtl="1"/>
                      <a:endParaRPr lang="en-US" sz="2000" b="1" dirty="0">
                        <a:cs typeface="B Nazanin" panose="00000400000000000000" pitchFamily="2" charset="-78"/>
                      </a:endParaRPr>
                    </a:p>
                  </a:txBody>
                  <a:tcPr marL="108013" marR="108013"/>
                </a:tc>
                <a:extLst>
                  <a:ext uri="{0D108BD9-81ED-4DB2-BD59-A6C34878D82A}">
                    <a16:rowId xmlns:a16="http://schemas.microsoft.com/office/drawing/2014/main" val="10000"/>
                  </a:ext>
                </a:extLst>
              </a:tr>
              <a:tr h="342780">
                <a:tc>
                  <a:txBody>
                    <a:bodyPr/>
                    <a:lstStyle/>
                    <a:p>
                      <a:pPr algn="ctr" rtl="1"/>
                      <a:r>
                        <a:rPr lang="fa-IR" sz="2000" b="1" dirty="0">
                          <a:cs typeface="B Nazanin" panose="00000400000000000000" pitchFamily="2" charset="-78"/>
                        </a:rPr>
                        <a:t>15%</a:t>
                      </a:r>
                      <a:endParaRPr lang="en-US" sz="2000" b="1" dirty="0">
                        <a:cs typeface="B Nazanin" panose="00000400000000000000" pitchFamily="2" charset="-78"/>
                      </a:endParaRPr>
                    </a:p>
                  </a:txBody>
                  <a:tcPr marL="108013" marR="108013"/>
                </a:tc>
                <a:tc>
                  <a:txBody>
                    <a:bodyPr/>
                    <a:lstStyle/>
                    <a:p>
                      <a:pPr algn="ctr" rtl="1"/>
                      <a:r>
                        <a:rPr lang="fa-IR" sz="2000" b="1" dirty="0">
                          <a:cs typeface="B Nazanin" panose="00000400000000000000" pitchFamily="2" charset="-78"/>
                        </a:rPr>
                        <a:t>85%</a:t>
                      </a:r>
                      <a:endParaRPr lang="en-US" sz="2000" b="1" dirty="0">
                        <a:cs typeface="B Nazanin" panose="00000400000000000000" pitchFamily="2" charset="-78"/>
                      </a:endParaRPr>
                    </a:p>
                  </a:txBody>
                  <a:tcPr marL="108013" marR="108013"/>
                </a:tc>
                <a:tc>
                  <a:txBody>
                    <a:bodyPr/>
                    <a:lstStyle/>
                    <a:p>
                      <a:pPr algn="ctr" rtl="1"/>
                      <a:r>
                        <a:rPr lang="fa-IR" sz="2000" b="1" dirty="0">
                          <a:cs typeface="B Nazanin" panose="00000400000000000000" pitchFamily="2" charset="-78"/>
                        </a:rPr>
                        <a:t>درصد از جمعیت</a:t>
                      </a:r>
                      <a:r>
                        <a:rPr lang="fa-IR" sz="2000" b="1" baseline="0" dirty="0">
                          <a:cs typeface="B Nazanin" panose="00000400000000000000" pitchFamily="2" charset="-78"/>
                        </a:rPr>
                        <a:t> جهان</a:t>
                      </a:r>
                      <a:endParaRPr lang="en-US" sz="2000" b="1" dirty="0">
                        <a:cs typeface="B Nazanin" panose="00000400000000000000" pitchFamily="2" charset="-78"/>
                      </a:endParaRPr>
                    </a:p>
                  </a:txBody>
                  <a:tcPr marL="108013" marR="108013"/>
                </a:tc>
                <a:extLst>
                  <a:ext uri="{0D108BD9-81ED-4DB2-BD59-A6C34878D82A}">
                    <a16:rowId xmlns:a16="http://schemas.microsoft.com/office/drawing/2014/main" val="10001"/>
                  </a:ext>
                </a:extLst>
              </a:tr>
              <a:tr h="342780">
                <a:tc>
                  <a:txBody>
                    <a:bodyPr/>
                    <a:lstStyle/>
                    <a:p>
                      <a:pPr algn="ctr" rtl="1"/>
                      <a:r>
                        <a:rPr lang="fa-IR" sz="2000" b="1" dirty="0">
                          <a:cs typeface="B Nazanin" panose="00000400000000000000" pitchFamily="2" charset="-78"/>
                        </a:rPr>
                        <a:t>7%</a:t>
                      </a:r>
                      <a:endParaRPr lang="en-US" sz="2000" b="1" dirty="0">
                        <a:cs typeface="B Nazanin" panose="00000400000000000000" pitchFamily="2" charset="-78"/>
                      </a:endParaRPr>
                    </a:p>
                  </a:txBody>
                  <a:tcPr marL="108013" marR="108013"/>
                </a:tc>
                <a:tc>
                  <a:txBody>
                    <a:bodyPr/>
                    <a:lstStyle/>
                    <a:p>
                      <a:pPr algn="ctr" rtl="1"/>
                      <a:r>
                        <a:rPr lang="fa-IR" sz="2000" b="1" dirty="0">
                          <a:cs typeface="B Nazanin" panose="00000400000000000000" pitchFamily="2" charset="-78"/>
                        </a:rPr>
                        <a:t>93%</a:t>
                      </a:r>
                      <a:endParaRPr lang="en-US" sz="2000" b="1" dirty="0">
                        <a:cs typeface="B Nazanin" panose="00000400000000000000" pitchFamily="2" charset="-78"/>
                      </a:endParaRPr>
                    </a:p>
                  </a:txBody>
                  <a:tcPr marL="108013" marR="108013"/>
                </a:tc>
                <a:tc>
                  <a:txBody>
                    <a:bodyPr/>
                    <a:lstStyle/>
                    <a:p>
                      <a:pPr algn="ctr" rtl="1"/>
                      <a:r>
                        <a:rPr lang="fa-IR" sz="2000" b="1" dirty="0">
                          <a:cs typeface="B Nazanin" panose="00000400000000000000" pitchFamily="2" charset="-78"/>
                        </a:rPr>
                        <a:t>درصد بار بیماریهای جهان</a:t>
                      </a:r>
                      <a:endParaRPr lang="en-US" sz="2000" b="1" dirty="0">
                        <a:cs typeface="B Nazanin" panose="00000400000000000000" pitchFamily="2" charset="-78"/>
                      </a:endParaRPr>
                    </a:p>
                  </a:txBody>
                  <a:tcPr marL="108013" marR="108013"/>
                </a:tc>
                <a:extLst>
                  <a:ext uri="{0D108BD9-81ED-4DB2-BD59-A6C34878D82A}">
                    <a16:rowId xmlns:a16="http://schemas.microsoft.com/office/drawing/2014/main" val="10002"/>
                  </a:ext>
                </a:extLst>
              </a:tr>
              <a:tr h="342780">
                <a:tc>
                  <a:txBody>
                    <a:bodyPr/>
                    <a:lstStyle/>
                    <a:p>
                      <a:pPr algn="ctr" rtl="1"/>
                      <a:r>
                        <a:rPr lang="fa-IR" sz="2000" b="1" dirty="0">
                          <a:cs typeface="B Nazanin" panose="00000400000000000000" pitchFamily="2" charset="-78"/>
                        </a:rPr>
                        <a:t>82%</a:t>
                      </a:r>
                      <a:endParaRPr lang="en-US" sz="2000" b="1" dirty="0">
                        <a:cs typeface="B Nazanin" panose="00000400000000000000" pitchFamily="2" charset="-78"/>
                      </a:endParaRPr>
                    </a:p>
                  </a:txBody>
                  <a:tcPr marL="108013" marR="108013"/>
                </a:tc>
                <a:tc>
                  <a:txBody>
                    <a:bodyPr/>
                    <a:lstStyle/>
                    <a:p>
                      <a:pPr algn="ctr" rtl="1"/>
                      <a:r>
                        <a:rPr lang="fa-IR" sz="2000" b="1" dirty="0">
                          <a:cs typeface="B Nazanin" panose="00000400000000000000" pitchFamily="2" charset="-78"/>
                        </a:rPr>
                        <a:t>18%</a:t>
                      </a:r>
                      <a:endParaRPr lang="en-US" sz="2000" b="1" dirty="0">
                        <a:cs typeface="B Nazanin" panose="00000400000000000000" pitchFamily="2" charset="-78"/>
                      </a:endParaRPr>
                    </a:p>
                  </a:txBody>
                  <a:tcPr marL="108013" marR="108013"/>
                </a:tc>
                <a:tc>
                  <a:txBody>
                    <a:bodyPr/>
                    <a:lstStyle/>
                    <a:p>
                      <a:pPr algn="ctr" rtl="1"/>
                      <a:r>
                        <a:rPr lang="fa-IR" sz="2000" b="1" dirty="0">
                          <a:cs typeface="B Nazanin" panose="00000400000000000000" pitchFamily="2" charset="-78"/>
                        </a:rPr>
                        <a:t>درصد درآمدهای جهان</a:t>
                      </a:r>
                      <a:endParaRPr lang="en-US" sz="2000" b="1" dirty="0">
                        <a:cs typeface="B Nazanin" panose="00000400000000000000" pitchFamily="2" charset="-78"/>
                      </a:endParaRPr>
                    </a:p>
                  </a:txBody>
                  <a:tcPr marL="108013" marR="108013"/>
                </a:tc>
                <a:extLst>
                  <a:ext uri="{0D108BD9-81ED-4DB2-BD59-A6C34878D82A}">
                    <a16:rowId xmlns:a16="http://schemas.microsoft.com/office/drawing/2014/main" val="10003"/>
                  </a:ext>
                </a:extLst>
              </a:tr>
              <a:tr h="342780">
                <a:tc>
                  <a:txBody>
                    <a:bodyPr/>
                    <a:lstStyle/>
                    <a:p>
                      <a:pPr algn="ctr" rtl="1"/>
                      <a:r>
                        <a:rPr lang="fa-IR" sz="2000" b="1" dirty="0">
                          <a:cs typeface="B Nazanin" panose="00000400000000000000" pitchFamily="2" charset="-78"/>
                        </a:rPr>
                        <a:t>89%</a:t>
                      </a:r>
                      <a:endParaRPr lang="en-US" sz="2000" b="1" dirty="0">
                        <a:cs typeface="B Nazanin" panose="00000400000000000000" pitchFamily="2" charset="-78"/>
                      </a:endParaRPr>
                    </a:p>
                  </a:txBody>
                  <a:tcPr marL="108013" marR="108013"/>
                </a:tc>
                <a:tc>
                  <a:txBody>
                    <a:bodyPr/>
                    <a:lstStyle/>
                    <a:p>
                      <a:pPr algn="ctr" rtl="1"/>
                      <a:r>
                        <a:rPr lang="fa-IR" sz="2000" b="1" dirty="0">
                          <a:cs typeface="B Nazanin" panose="00000400000000000000" pitchFamily="2" charset="-78"/>
                        </a:rPr>
                        <a:t>11%</a:t>
                      </a:r>
                      <a:endParaRPr lang="en-US" sz="2000" b="1" dirty="0">
                        <a:cs typeface="B Nazanin" panose="00000400000000000000" pitchFamily="2" charset="-78"/>
                      </a:endParaRPr>
                    </a:p>
                  </a:txBody>
                  <a:tcPr marL="108013" marR="108013"/>
                </a:tc>
                <a:tc>
                  <a:txBody>
                    <a:bodyPr/>
                    <a:lstStyle/>
                    <a:p>
                      <a:pPr algn="ctr" rtl="1"/>
                      <a:r>
                        <a:rPr lang="fa-IR" sz="2000" b="1" dirty="0">
                          <a:cs typeface="B Nazanin" panose="00000400000000000000" pitchFamily="2" charset="-78"/>
                        </a:rPr>
                        <a:t>درصد</a:t>
                      </a:r>
                      <a:r>
                        <a:rPr lang="fa-IR" sz="2000" b="1" baseline="0" dirty="0">
                          <a:cs typeface="B Nazanin" panose="00000400000000000000" pitchFamily="2" charset="-78"/>
                        </a:rPr>
                        <a:t> هزینه های بهداشتی جهان</a:t>
                      </a:r>
                      <a:endParaRPr lang="en-US" sz="2000" b="1" dirty="0">
                        <a:cs typeface="B Nazanin" panose="00000400000000000000" pitchFamily="2" charset="-78"/>
                      </a:endParaRPr>
                    </a:p>
                  </a:txBody>
                  <a:tcPr marL="108013" marR="108013"/>
                </a:tc>
                <a:extLst>
                  <a:ext uri="{0D108BD9-81ED-4DB2-BD59-A6C34878D82A}">
                    <a16:rowId xmlns:a16="http://schemas.microsoft.com/office/drawing/2014/main" val="10004"/>
                  </a:ext>
                </a:extLst>
              </a:tr>
            </a:tbl>
          </a:graphicData>
        </a:graphic>
      </p:graphicFrame>
      <p:sp>
        <p:nvSpPr>
          <p:cNvPr id="3" name="Title 1"/>
          <p:cNvSpPr>
            <a:spLocks noGrp="1"/>
          </p:cNvSpPr>
          <p:nvPr>
            <p:ph type="title"/>
          </p:nvPr>
        </p:nvSpPr>
        <p:spPr>
          <a:xfrm>
            <a:off x="648147" y="116632"/>
            <a:ext cx="9721215" cy="1143000"/>
          </a:xfrm>
        </p:spPr>
        <p:txBody>
          <a:bodyPr>
            <a:normAutofit/>
          </a:bodyPr>
          <a:lstStyle/>
          <a:p>
            <a:pPr rtl="1"/>
            <a:r>
              <a:rPr lang="fa-IR" sz="3600" dirty="0">
                <a:ln>
                  <a:solidFill>
                    <a:schemeClr val="accent4">
                      <a:lumMod val="50000"/>
                    </a:schemeClr>
                  </a:solidFill>
                </a:ln>
                <a:solidFill>
                  <a:schemeClr val="accent4">
                    <a:lumMod val="75000"/>
                  </a:schemeClr>
                </a:solidFill>
                <a:cs typeface="B Nazanin" panose="00000400000000000000" pitchFamily="2" charset="-78"/>
              </a:rPr>
              <a:t>اثرات سالمندی بر هزینه های سلامت</a:t>
            </a:r>
            <a:endParaRPr lang="en-US" sz="3600" dirty="0">
              <a:ln>
                <a:solidFill>
                  <a:schemeClr val="accent4">
                    <a:lumMod val="50000"/>
                  </a:schemeClr>
                </a:solidFill>
              </a:ln>
              <a:solidFill>
                <a:schemeClr val="accent4">
                  <a:lumMod val="75000"/>
                </a:schemeClr>
              </a:solidFill>
              <a:cs typeface="B Nazanin" panose="00000400000000000000" pitchFamily="2" charset="-78"/>
            </a:endParaRPr>
          </a:p>
        </p:txBody>
      </p:sp>
      <p:sp>
        <p:nvSpPr>
          <p:cNvPr id="5" name="TextBox 4"/>
          <p:cNvSpPr txBox="1"/>
          <p:nvPr/>
        </p:nvSpPr>
        <p:spPr>
          <a:xfrm>
            <a:off x="5544691" y="1124744"/>
            <a:ext cx="4968552" cy="4832092"/>
          </a:xfrm>
          <a:prstGeom prst="rect">
            <a:avLst/>
          </a:prstGeom>
          <a:noFill/>
        </p:spPr>
        <p:txBody>
          <a:bodyPr wrap="square" rtlCol="0">
            <a:spAutoFit/>
          </a:bodyPr>
          <a:lstStyle/>
          <a:p>
            <a:pPr marL="514350" indent="-514350" algn="r" rtl="1">
              <a:buAutoNum type="arabicPeriod"/>
            </a:pPr>
            <a:r>
              <a:rPr lang="fa-IR" sz="2800" dirty="0">
                <a:cs typeface="B Nazanin" panose="00000400000000000000" pitchFamily="2" charset="-78"/>
              </a:rPr>
              <a:t>افزایش هزینه های درمانی:</a:t>
            </a:r>
            <a:endParaRPr lang="en-US" sz="2800" dirty="0">
              <a:cs typeface="B Nazanin" panose="00000400000000000000" pitchFamily="2" charset="-78"/>
            </a:endParaRPr>
          </a:p>
          <a:p>
            <a:pPr marL="514350" indent="-514350" algn="r" rtl="1">
              <a:buAutoNum type="arabicPeriod"/>
            </a:pPr>
            <a:endParaRPr lang="en-US" sz="1600" dirty="0">
              <a:cs typeface="B Nazanin" panose="00000400000000000000" pitchFamily="2" charset="-78"/>
            </a:endParaRPr>
          </a:p>
          <a:p>
            <a:pPr marL="514350" indent="-514350" algn="r" rtl="1">
              <a:buAutoNum type="arabicPeriod"/>
            </a:pPr>
            <a:endParaRPr lang="en-US" sz="2800" dirty="0">
              <a:cs typeface="B Nazanin" panose="00000400000000000000" pitchFamily="2" charset="-78"/>
            </a:endParaRPr>
          </a:p>
          <a:p>
            <a:pPr marL="514350" indent="-514350" algn="r" rtl="1">
              <a:buAutoNum type="arabicPeriod"/>
            </a:pPr>
            <a:endParaRPr lang="en-US" sz="2800" dirty="0">
              <a:cs typeface="B Nazanin" panose="00000400000000000000" pitchFamily="2" charset="-78"/>
            </a:endParaRPr>
          </a:p>
          <a:p>
            <a:pPr marL="514350" indent="-514350" algn="r" rtl="1">
              <a:buAutoNum type="arabicPeriod"/>
            </a:pPr>
            <a:endParaRPr lang="en-US" sz="2800" dirty="0">
              <a:cs typeface="B Nazanin" panose="00000400000000000000" pitchFamily="2" charset="-78"/>
            </a:endParaRPr>
          </a:p>
          <a:p>
            <a:pPr marL="514350" indent="-514350" algn="r" rtl="1">
              <a:buAutoNum type="arabicPeriod"/>
            </a:pPr>
            <a:endParaRPr lang="en-US" sz="2800" dirty="0">
              <a:cs typeface="B Nazanin" panose="00000400000000000000" pitchFamily="2" charset="-78"/>
            </a:endParaRPr>
          </a:p>
          <a:p>
            <a:pPr marL="514350" indent="-514350" algn="r" rtl="1">
              <a:buAutoNum type="arabicPeriod"/>
            </a:pPr>
            <a:endParaRPr lang="en-US" sz="2800" dirty="0">
              <a:cs typeface="B Nazanin" panose="00000400000000000000" pitchFamily="2" charset="-78"/>
            </a:endParaRPr>
          </a:p>
          <a:p>
            <a:pPr marL="514350" indent="-514350" algn="r" rtl="1">
              <a:buAutoNum type="arabicPeriod"/>
            </a:pPr>
            <a:endParaRPr lang="fa-IR" sz="2800" dirty="0">
              <a:cs typeface="B Nazanin" panose="00000400000000000000" pitchFamily="2" charset="-78"/>
            </a:endParaRPr>
          </a:p>
          <a:p>
            <a:pPr algn="r" rtl="1"/>
            <a:r>
              <a:rPr lang="fa-IR" sz="2800" dirty="0">
                <a:cs typeface="B Nazanin" panose="00000400000000000000" pitchFamily="2" charset="-78"/>
              </a:rPr>
              <a:t>2. افزایش هزینه های نگهداری</a:t>
            </a:r>
          </a:p>
          <a:p>
            <a:pPr algn="r" rtl="1">
              <a:buFontTx/>
              <a:buChar char="-"/>
            </a:pPr>
            <a:endParaRPr lang="en-US" sz="2800" dirty="0">
              <a:cs typeface="B Nazanin" panose="00000400000000000000" pitchFamily="2" charset="-78"/>
            </a:endParaRPr>
          </a:p>
          <a:p>
            <a:endParaRPr lang="en-US" sz="2800" dirty="0"/>
          </a:p>
        </p:txBody>
      </p:sp>
      <p:sp>
        <p:nvSpPr>
          <p:cNvPr id="2" name="TextBox 1"/>
          <p:cNvSpPr txBox="1"/>
          <p:nvPr/>
        </p:nvSpPr>
        <p:spPr>
          <a:xfrm>
            <a:off x="5544691" y="1772816"/>
            <a:ext cx="4176464" cy="2954655"/>
          </a:xfrm>
          <a:prstGeom prst="rect">
            <a:avLst/>
          </a:prstGeom>
          <a:noFill/>
        </p:spPr>
        <p:txBody>
          <a:bodyPr wrap="square" rtlCol="0">
            <a:spAutoFit/>
          </a:bodyPr>
          <a:lstStyle/>
          <a:p>
            <a:pPr algn="r" rtl="1">
              <a:buFontTx/>
              <a:buChar char="-"/>
            </a:pPr>
            <a:r>
              <a:rPr lang="fa-IR" sz="2400" dirty="0">
                <a:cs typeface="B Nazanin" panose="00000400000000000000" pitchFamily="2" charset="-78"/>
              </a:rPr>
              <a:t>بستری سالمندان 28% کل </a:t>
            </a:r>
            <a:r>
              <a:rPr lang="fa-IR" dirty="0">
                <a:cs typeface="B Nazanin" panose="00000400000000000000" pitchFamily="2" charset="-78"/>
              </a:rPr>
              <a:t>(زندی و همکاران 1395)</a:t>
            </a:r>
            <a:endParaRPr lang="fa-IR" sz="2400" dirty="0">
              <a:cs typeface="B Nazanin" panose="00000400000000000000" pitchFamily="2" charset="-78"/>
            </a:endParaRPr>
          </a:p>
          <a:p>
            <a:pPr algn="r" rtl="1">
              <a:buFontTx/>
              <a:buChar char="-"/>
            </a:pPr>
            <a:r>
              <a:rPr lang="fa-IR" sz="2400" dirty="0">
                <a:cs typeface="B Nazanin" panose="00000400000000000000" pitchFamily="2" charset="-78"/>
              </a:rPr>
              <a:t>  افزایش هزینه های سلامت در سالمندی </a:t>
            </a:r>
            <a:r>
              <a:rPr lang="fa-IR" dirty="0">
                <a:cs typeface="B Nazanin" panose="00000400000000000000" pitchFamily="2" charset="-78"/>
              </a:rPr>
              <a:t>(کاوسی 2009، مهرآرا 2010)</a:t>
            </a:r>
          </a:p>
          <a:p>
            <a:pPr algn="r" rtl="1">
              <a:buFontTx/>
              <a:buChar char="-"/>
            </a:pPr>
            <a:r>
              <a:rPr lang="fa-IR" sz="2400" dirty="0">
                <a:cs typeface="B Nazanin" panose="00000400000000000000" pitchFamily="2" charset="-78"/>
              </a:rPr>
              <a:t>  سرانه هزینه های سلامت در افراد 65سال و بیشتر حدود 7.25برابر افراد 25ساله </a:t>
            </a:r>
            <a:r>
              <a:rPr lang="fa-IR" dirty="0">
                <a:cs typeface="B Nazanin" panose="00000400000000000000" pitchFamily="2" charset="-78"/>
              </a:rPr>
              <a:t>(لی و همکاران 2020)</a:t>
            </a:r>
            <a:endParaRPr lang="fa-IR" sz="2400" dirty="0">
              <a:cs typeface="B Nazanin" panose="00000400000000000000" pitchFamily="2" charset="-78"/>
            </a:endParaRPr>
          </a:p>
          <a:p>
            <a:endParaRPr lang="en-US" sz="2400" dirty="0"/>
          </a:p>
        </p:txBody>
      </p:sp>
      <p:pic>
        <p:nvPicPr>
          <p:cNvPr id="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41983" t="54882" r="22485" b="32765"/>
          <a:stretch/>
        </p:blipFill>
        <p:spPr bwMode="auto">
          <a:xfrm>
            <a:off x="417786" y="5486189"/>
            <a:ext cx="4370294" cy="94129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Left Arrow 8"/>
          <p:cNvSpPr/>
          <p:nvPr/>
        </p:nvSpPr>
        <p:spPr>
          <a:xfrm>
            <a:off x="5040635" y="5605739"/>
            <a:ext cx="1656184" cy="702193"/>
          </a:xfrm>
          <a:prstGeom prst="leftArrow">
            <a:avLst/>
          </a:prstGeom>
          <a:solidFill>
            <a:srgbClr val="00B0F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Iran</a:t>
            </a:r>
          </a:p>
        </p:txBody>
      </p:sp>
    </p:spTree>
    <p:extLst>
      <p:ext uri="{BB962C8B-B14F-4D97-AF65-F5344CB8AC3E}">
        <p14:creationId xmlns:p14="http://schemas.microsoft.com/office/powerpoint/2010/main" val="3255200801"/>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91" y="1052736"/>
            <a:ext cx="10801350" cy="5716270"/>
          </a:xfrm>
          <a:prstGeom prst="rect">
            <a:avLst/>
          </a:prstGeom>
        </p:spPr>
      </p:pic>
      <p:sp>
        <p:nvSpPr>
          <p:cNvPr id="5" name="TextBox 4"/>
          <p:cNvSpPr txBox="1"/>
          <p:nvPr/>
        </p:nvSpPr>
        <p:spPr>
          <a:xfrm>
            <a:off x="2160315" y="281978"/>
            <a:ext cx="6768752" cy="461665"/>
          </a:xfrm>
          <a:prstGeom prst="rect">
            <a:avLst/>
          </a:prstGeom>
          <a:noFill/>
        </p:spPr>
        <p:txBody>
          <a:bodyPr wrap="square" rtlCol="0">
            <a:spAutoFit/>
          </a:bodyPr>
          <a:lstStyle/>
          <a:p>
            <a:pPr algn="r" rtl="1"/>
            <a:r>
              <a:rPr lang="fa-IR" sz="2400" b="1" dirty="0">
                <a:solidFill>
                  <a:schemeClr val="accent1">
                    <a:lumMod val="75000"/>
                  </a:schemeClr>
                </a:solidFill>
                <a:cs typeface="B Nazanin" panose="00000400000000000000" pitchFamily="2" charset="-78"/>
              </a:rPr>
              <a:t>هزینه های سلامت</a:t>
            </a:r>
            <a:r>
              <a:rPr lang="fa-IR" sz="2400" b="1" dirty="0">
                <a:cs typeface="B Nazanin" panose="00000400000000000000" pitchFamily="2" charset="-78"/>
              </a:rPr>
              <a:t>2019 </a:t>
            </a:r>
            <a:r>
              <a:rPr lang="fa-IR" sz="2400" b="1" dirty="0">
                <a:solidFill>
                  <a:schemeClr val="accent1">
                    <a:lumMod val="75000"/>
                  </a:schemeClr>
                </a:solidFill>
                <a:cs typeface="B Nazanin" panose="00000400000000000000" pitchFamily="2" charset="-78"/>
              </a:rPr>
              <a:t>  </a:t>
            </a:r>
            <a:r>
              <a:rPr lang="fa-IR" b="1" dirty="0">
                <a:cs typeface="B Nazanin" panose="00000400000000000000" pitchFamily="2" charset="-78"/>
              </a:rPr>
              <a:t>کل :      دولتی/اجباری:       دواطلبانه:</a:t>
            </a:r>
            <a:endParaRPr lang="en-US" b="1" dirty="0">
              <a:cs typeface="B Nazanin" panose="00000400000000000000" pitchFamily="2" charset="-78"/>
            </a:endParaRPr>
          </a:p>
        </p:txBody>
      </p:sp>
      <p:sp>
        <p:nvSpPr>
          <p:cNvPr id="6" name="Oval 5"/>
          <p:cNvSpPr/>
          <p:nvPr/>
        </p:nvSpPr>
        <p:spPr>
          <a:xfrm>
            <a:off x="5760715" y="448207"/>
            <a:ext cx="144016" cy="129209"/>
          </a:xfrm>
          <a:prstGeom prst="ellipse">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Diamond 6"/>
          <p:cNvSpPr/>
          <p:nvPr/>
        </p:nvSpPr>
        <p:spPr>
          <a:xfrm>
            <a:off x="4248547" y="448207"/>
            <a:ext cx="144016" cy="129209"/>
          </a:xfrm>
          <a:prstGeom prst="diamond">
            <a:avLst/>
          </a:prstGeom>
          <a:no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Multiply 7"/>
          <p:cNvSpPr/>
          <p:nvPr/>
        </p:nvSpPr>
        <p:spPr>
          <a:xfrm>
            <a:off x="3240435" y="395373"/>
            <a:ext cx="144016" cy="225315"/>
          </a:xfrm>
          <a:prstGeom prst="mathMultiply">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058776199"/>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6" name="Picture 4"/>
          <p:cNvPicPr>
            <a:picLocks noChangeAspect="1" noChangeArrowheads="1"/>
          </p:cNvPicPr>
          <p:nvPr/>
        </p:nvPicPr>
        <p:blipFill rotWithShape="1">
          <a:blip r:embed="rId2">
            <a:extLst>
              <a:ext uri="{28A0092B-C50C-407E-A947-70E740481C1C}">
                <a14:useLocalDpi xmlns:a14="http://schemas.microsoft.com/office/drawing/2010/main" val="0"/>
              </a:ext>
            </a:extLst>
          </a:blip>
          <a:srcRect l="1733" t="9059" r="2202" b="79295"/>
          <a:stretch/>
        </p:blipFill>
        <p:spPr bwMode="auto">
          <a:xfrm>
            <a:off x="792162" y="0"/>
            <a:ext cx="9361041" cy="88747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Rectangle 1"/>
          <p:cNvSpPr/>
          <p:nvPr/>
        </p:nvSpPr>
        <p:spPr>
          <a:xfrm>
            <a:off x="834145" y="887470"/>
            <a:ext cx="9361040" cy="5970530"/>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urved Up Arrow 2"/>
          <p:cNvSpPr/>
          <p:nvPr/>
        </p:nvSpPr>
        <p:spPr>
          <a:xfrm>
            <a:off x="3528467" y="5517232"/>
            <a:ext cx="576064" cy="216024"/>
          </a:xfrm>
          <a:prstGeom prst="curvedUp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5" name="Curved Up Arrow 4"/>
          <p:cNvSpPr/>
          <p:nvPr/>
        </p:nvSpPr>
        <p:spPr>
          <a:xfrm>
            <a:off x="4061443" y="5517232"/>
            <a:ext cx="576064" cy="216024"/>
          </a:xfrm>
          <a:prstGeom prst="curvedUp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6" name="Curved Up Arrow 5"/>
          <p:cNvSpPr/>
          <p:nvPr/>
        </p:nvSpPr>
        <p:spPr>
          <a:xfrm>
            <a:off x="4608587" y="5517232"/>
            <a:ext cx="576064" cy="216024"/>
          </a:xfrm>
          <a:prstGeom prst="curvedUp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4" name="TextBox 3"/>
          <p:cNvSpPr txBox="1"/>
          <p:nvPr/>
        </p:nvSpPr>
        <p:spPr>
          <a:xfrm>
            <a:off x="3528467" y="5661248"/>
            <a:ext cx="1872208" cy="276999"/>
          </a:xfrm>
          <a:prstGeom prst="rect">
            <a:avLst/>
          </a:prstGeom>
          <a:noFill/>
        </p:spPr>
        <p:txBody>
          <a:bodyPr wrap="square" rtlCol="0">
            <a:spAutoFit/>
          </a:bodyPr>
          <a:lstStyle/>
          <a:p>
            <a:r>
              <a:rPr lang="en-US" sz="1200" b="1" dirty="0"/>
              <a:t>-1.5          +6.5        +5.8</a:t>
            </a:r>
          </a:p>
        </p:txBody>
      </p:sp>
      <p:sp>
        <p:nvSpPr>
          <p:cNvPr id="8" name="Curved Up Arrow 7"/>
          <p:cNvSpPr/>
          <p:nvPr/>
        </p:nvSpPr>
        <p:spPr>
          <a:xfrm>
            <a:off x="3558576" y="6309320"/>
            <a:ext cx="576064" cy="216024"/>
          </a:xfrm>
          <a:prstGeom prst="curvedUp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9" name="Curved Up Arrow 8"/>
          <p:cNvSpPr/>
          <p:nvPr/>
        </p:nvSpPr>
        <p:spPr>
          <a:xfrm>
            <a:off x="4091552" y="6309320"/>
            <a:ext cx="576064" cy="216024"/>
          </a:xfrm>
          <a:prstGeom prst="curvedUp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0" name="Curved Up Arrow 9"/>
          <p:cNvSpPr/>
          <p:nvPr/>
        </p:nvSpPr>
        <p:spPr>
          <a:xfrm>
            <a:off x="4638696" y="6309320"/>
            <a:ext cx="576064" cy="216024"/>
          </a:xfrm>
          <a:prstGeom prst="curvedUp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1" name="TextBox 10"/>
          <p:cNvSpPr txBox="1"/>
          <p:nvPr/>
        </p:nvSpPr>
        <p:spPr>
          <a:xfrm>
            <a:off x="3558576" y="6453336"/>
            <a:ext cx="1872208" cy="276999"/>
          </a:xfrm>
          <a:prstGeom prst="rect">
            <a:avLst/>
          </a:prstGeom>
          <a:noFill/>
        </p:spPr>
        <p:txBody>
          <a:bodyPr wrap="square" rtlCol="0">
            <a:spAutoFit/>
          </a:bodyPr>
          <a:lstStyle/>
          <a:p>
            <a:r>
              <a:rPr lang="en-US" sz="1200" b="1" dirty="0"/>
              <a:t>+2.135   +4.077    +2.329</a:t>
            </a:r>
          </a:p>
        </p:txBody>
      </p:sp>
      <p:sp>
        <p:nvSpPr>
          <p:cNvPr id="12" name="Curved Up Arrow 11"/>
          <p:cNvSpPr/>
          <p:nvPr/>
        </p:nvSpPr>
        <p:spPr>
          <a:xfrm>
            <a:off x="3558576" y="3212976"/>
            <a:ext cx="576064" cy="216024"/>
          </a:xfrm>
          <a:prstGeom prst="curvedUp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3" name="Curved Up Arrow 12"/>
          <p:cNvSpPr/>
          <p:nvPr/>
        </p:nvSpPr>
        <p:spPr>
          <a:xfrm>
            <a:off x="4091552" y="3212976"/>
            <a:ext cx="576064" cy="216024"/>
          </a:xfrm>
          <a:prstGeom prst="curvedUp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4" name="Curved Up Arrow 13"/>
          <p:cNvSpPr/>
          <p:nvPr/>
        </p:nvSpPr>
        <p:spPr>
          <a:xfrm>
            <a:off x="4638696" y="3212976"/>
            <a:ext cx="576064" cy="216024"/>
          </a:xfrm>
          <a:prstGeom prst="curvedUp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5" name="TextBox 14"/>
          <p:cNvSpPr txBox="1"/>
          <p:nvPr/>
        </p:nvSpPr>
        <p:spPr>
          <a:xfrm>
            <a:off x="3558576" y="3356992"/>
            <a:ext cx="1872208" cy="276999"/>
          </a:xfrm>
          <a:prstGeom prst="rect">
            <a:avLst/>
          </a:prstGeom>
          <a:noFill/>
        </p:spPr>
        <p:txBody>
          <a:bodyPr wrap="square" rtlCol="0">
            <a:spAutoFit/>
          </a:bodyPr>
          <a:lstStyle/>
          <a:p>
            <a:r>
              <a:rPr lang="en-US" sz="1200" b="1" dirty="0"/>
              <a:t>+118.9   +325.8    -41.3</a:t>
            </a:r>
          </a:p>
        </p:txBody>
      </p:sp>
    </p:spTree>
    <p:extLst>
      <p:ext uri="{BB962C8B-B14F-4D97-AF65-F5344CB8AC3E}">
        <p14:creationId xmlns:p14="http://schemas.microsoft.com/office/powerpoint/2010/main" val="1731212384"/>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6" name="Picture 4"/>
          <p:cNvPicPr>
            <a:picLocks noChangeAspect="1" noChangeArrowheads="1"/>
          </p:cNvPicPr>
          <p:nvPr/>
        </p:nvPicPr>
        <p:blipFill rotWithShape="1">
          <a:blip r:embed="rId2">
            <a:extLst>
              <a:ext uri="{28A0092B-C50C-407E-A947-70E740481C1C}">
                <a14:useLocalDpi xmlns:a14="http://schemas.microsoft.com/office/drawing/2010/main" val="0"/>
              </a:ext>
            </a:extLst>
          </a:blip>
          <a:srcRect l="1733" t="9059" r="2202" b="79295"/>
          <a:stretch/>
        </p:blipFill>
        <p:spPr bwMode="auto">
          <a:xfrm>
            <a:off x="792162" y="0"/>
            <a:ext cx="9361041" cy="88747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Rectangle 1"/>
          <p:cNvSpPr/>
          <p:nvPr/>
        </p:nvSpPr>
        <p:spPr>
          <a:xfrm>
            <a:off x="792163" y="887470"/>
            <a:ext cx="9361040" cy="5970530"/>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357247368"/>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6" name="Picture 4"/>
          <p:cNvPicPr>
            <a:picLocks noChangeAspect="1" noChangeArrowheads="1"/>
          </p:cNvPicPr>
          <p:nvPr/>
        </p:nvPicPr>
        <p:blipFill rotWithShape="1">
          <a:blip r:embed="rId2">
            <a:extLst>
              <a:ext uri="{28A0092B-C50C-407E-A947-70E740481C1C}">
                <a14:useLocalDpi xmlns:a14="http://schemas.microsoft.com/office/drawing/2010/main" val="0"/>
              </a:ext>
            </a:extLst>
          </a:blip>
          <a:srcRect l="1733" t="9059" r="2202" b="79295"/>
          <a:stretch/>
        </p:blipFill>
        <p:spPr bwMode="auto">
          <a:xfrm>
            <a:off x="792162" y="0"/>
            <a:ext cx="9361041" cy="88747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Rectangle 1"/>
          <p:cNvSpPr/>
          <p:nvPr/>
        </p:nvSpPr>
        <p:spPr>
          <a:xfrm>
            <a:off x="792163" y="887470"/>
            <a:ext cx="9361040" cy="5970530"/>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357247368"/>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6" name="Picture 4"/>
          <p:cNvPicPr>
            <a:picLocks noChangeAspect="1" noChangeArrowheads="1"/>
          </p:cNvPicPr>
          <p:nvPr/>
        </p:nvPicPr>
        <p:blipFill rotWithShape="1">
          <a:blip r:embed="rId2">
            <a:extLst>
              <a:ext uri="{28A0092B-C50C-407E-A947-70E740481C1C}">
                <a14:useLocalDpi xmlns:a14="http://schemas.microsoft.com/office/drawing/2010/main" val="0"/>
              </a:ext>
            </a:extLst>
          </a:blip>
          <a:srcRect l="1733" t="9059" r="2202" b="79295"/>
          <a:stretch/>
        </p:blipFill>
        <p:spPr bwMode="auto">
          <a:xfrm>
            <a:off x="792162" y="0"/>
            <a:ext cx="9361041" cy="88747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Rectangle 1"/>
          <p:cNvSpPr/>
          <p:nvPr/>
        </p:nvSpPr>
        <p:spPr>
          <a:xfrm>
            <a:off x="792163" y="887470"/>
            <a:ext cx="9361040" cy="5970530"/>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357247368"/>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13456" t="19235" r="15735" b="13353"/>
          <a:stretch/>
        </p:blipFill>
        <p:spPr bwMode="auto">
          <a:xfrm>
            <a:off x="1008187" y="1052736"/>
            <a:ext cx="8633012" cy="513677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301926091"/>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277378" y="1600200"/>
            <a:ext cx="8246594" cy="4525963"/>
          </a:xfrm>
        </p:spPr>
      </p:pic>
      <p:sp>
        <p:nvSpPr>
          <p:cNvPr id="5" name="Title 1"/>
          <p:cNvSpPr>
            <a:spLocks noGrp="1"/>
          </p:cNvSpPr>
          <p:nvPr>
            <p:ph type="title"/>
          </p:nvPr>
        </p:nvSpPr>
        <p:spPr>
          <a:xfrm>
            <a:off x="540068" y="274638"/>
            <a:ext cx="9721215" cy="1143000"/>
          </a:xfrm>
        </p:spPr>
        <p:txBody>
          <a:bodyPr>
            <a:normAutofit/>
          </a:bodyPr>
          <a:lstStyle/>
          <a:p>
            <a:pPr rtl="1"/>
            <a:r>
              <a:rPr lang="fa-IR" sz="3600" dirty="0">
                <a:ln>
                  <a:solidFill>
                    <a:schemeClr val="accent4">
                      <a:lumMod val="50000"/>
                    </a:schemeClr>
                  </a:solidFill>
                </a:ln>
                <a:solidFill>
                  <a:schemeClr val="accent4">
                    <a:lumMod val="75000"/>
                  </a:schemeClr>
                </a:solidFill>
                <a:cs typeface="B Nazanin" panose="00000400000000000000" pitchFamily="2" charset="-78"/>
              </a:rPr>
              <a:t>هزینه های تصاعدی سلامت در سالمندی</a:t>
            </a:r>
            <a:endParaRPr lang="en-US" sz="3600" dirty="0">
              <a:ln>
                <a:solidFill>
                  <a:schemeClr val="accent4">
                    <a:lumMod val="50000"/>
                  </a:schemeClr>
                </a:solidFill>
              </a:ln>
              <a:solidFill>
                <a:schemeClr val="accent4">
                  <a:lumMod val="75000"/>
                </a:schemeClr>
              </a:solidFill>
              <a:cs typeface="B Nazanin" panose="00000400000000000000" pitchFamily="2" charset="-78"/>
            </a:endParaRPr>
          </a:p>
        </p:txBody>
      </p:sp>
    </p:spTree>
    <p:extLst>
      <p:ext uri="{BB962C8B-B14F-4D97-AF65-F5344CB8AC3E}">
        <p14:creationId xmlns:p14="http://schemas.microsoft.com/office/powerpoint/2010/main" val="3883706349"/>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872283" y="548680"/>
            <a:ext cx="7446340" cy="5577483"/>
          </a:xfrm>
        </p:spPr>
      </p:pic>
    </p:spTree>
    <p:extLst>
      <p:ext uri="{BB962C8B-B14F-4D97-AF65-F5344CB8AC3E}">
        <p14:creationId xmlns:p14="http://schemas.microsoft.com/office/powerpoint/2010/main" val="3091487832"/>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944291" y="0"/>
            <a:ext cx="6324600" cy="4058963"/>
          </a:xfr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44291" y="3883893"/>
            <a:ext cx="6324600" cy="2962275"/>
          </a:xfrm>
          <a:prstGeom prst="rect">
            <a:avLst/>
          </a:prstGeom>
        </p:spPr>
      </p:pic>
    </p:spTree>
    <p:extLst>
      <p:ext uri="{BB962C8B-B14F-4D97-AF65-F5344CB8AC3E}">
        <p14:creationId xmlns:p14="http://schemas.microsoft.com/office/powerpoint/2010/main" val="333235235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t="8132"/>
          <a:stretch/>
        </p:blipFill>
        <p:spPr bwMode="auto">
          <a:xfrm>
            <a:off x="418853" y="332656"/>
            <a:ext cx="10221539" cy="619821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272738383"/>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71008" y="0"/>
            <a:ext cx="9059333" cy="6858000"/>
          </a:xfrm>
          <a:prstGeom prst="rect">
            <a:avLst/>
          </a:prstGeom>
        </p:spPr>
      </p:pic>
    </p:spTree>
    <p:extLst>
      <p:ext uri="{BB962C8B-B14F-4D97-AF65-F5344CB8AC3E}">
        <p14:creationId xmlns:p14="http://schemas.microsoft.com/office/powerpoint/2010/main" val="2029144047"/>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864171" y="22324"/>
            <a:ext cx="9073008" cy="6803429"/>
          </a:xfrm>
        </p:spPr>
      </p:pic>
    </p:spTree>
    <p:extLst>
      <p:ext uri="{BB962C8B-B14F-4D97-AF65-F5344CB8AC3E}">
        <p14:creationId xmlns:p14="http://schemas.microsoft.com/office/powerpoint/2010/main" val="3135297170"/>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1738" t="2226" r="2048" b="3432"/>
          <a:stretch/>
        </p:blipFill>
        <p:spPr bwMode="auto">
          <a:xfrm>
            <a:off x="1584251" y="780486"/>
            <a:ext cx="7615645" cy="4088674"/>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4" name="TextBox 3"/>
          <p:cNvSpPr txBox="1"/>
          <p:nvPr/>
        </p:nvSpPr>
        <p:spPr>
          <a:xfrm>
            <a:off x="2223721" y="5445224"/>
            <a:ext cx="6336704" cy="369332"/>
          </a:xfrm>
          <a:prstGeom prst="rect">
            <a:avLst/>
          </a:prstGeom>
          <a:noFill/>
        </p:spPr>
        <p:txBody>
          <a:bodyPr wrap="square" rtlCol="0">
            <a:spAutoFit/>
          </a:bodyPr>
          <a:lstStyle/>
          <a:p>
            <a:pPr algn="ctr" rtl="1"/>
            <a:r>
              <a:rPr lang="fa-IR" b="1" dirty="0">
                <a:cs typeface="B Nazanin" panose="00000400000000000000" pitchFamily="2" charset="-78"/>
              </a:rPr>
              <a:t>افزایش هزینه های نگهداری و درمان با افزایش سن در امریکا</a:t>
            </a:r>
            <a:endParaRPr lang="en-US" b="1" dirty="0">
              <a:cs typeface="B Nazanin" panose="00000400000000000000" pitchFamily="2" charset="-78"/>
            </a:endParaRPr>
          </a:p>
        </p:txBody>
      </p:sp>
    </p:spTree>
    <p:extLst>
      <p:ext uri="{BB962C8B-B14F-4D97-AF65-F5344CB8AC3E}">
        <p14:creationId xmlns:p14="http://schemas.microsoft.com/office/powerpoint/2010/main" val="2718493079"/>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637811" y="1600200"/>
            <a:ext cx="7525728" cy="4525963"/>
          </a:xfrm>
        </p:spPr>
      </p:pic>
    </p:spTree>
    <p:extLst>
      <p:ext uri="{BB962C8B-B14F-4D97-AF65-F5344CB8AC3E}">
        <p14:creationId xmlns:p14="http://schemas.microsoft.com/office/powerpoint/2010/main" val="3753426375"/>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2" name="Picture 4"/>
          <p:cNvPicPr>
            <a:picLocks noChangeAspect="1" noChangeArrowheads="1"/>
          </p:cNvPicPr>
          <p:nvPr/>
        </p:nvPicPr>
        <p:blipFill rotWithShape="1">
          <a:blip r:embed="rId2">
            <a:extLst>
              <a:ext uri="{28A0092B-C50C-407E-A947-70E740481C1C}">
                <a14:useLocalDpi xmlns:a14="http://schemas.microsoft.com/office/drawing/2010/main" val="0"/>
              </a:ext>
            </a:extLst>
          </a:blip>
          <a:srcRect t="87039" r="1491"/>
          <a:stretch/>
        </p:blipFill>
        <p:spPr bwMode="auto">
          <a:xfrm>
            <a:off x="6048747" y="2780928"/>
            <a:ext cx="4752603" cy="86788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229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81" t="7786" r="81" b="12413"/>
          <a:stretch/>
        </p:blipFill>
        <p:spPr bwMode="auto">
          <a:xfrm>
            <a:off x="144091" y="332655"/>
            <a:ext cx="5813550" cy="612068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2291" name="Picture 3"/>
          <p:cNvPicPr>
            <a:picLocks noChangeAspect="1" noChangeArrowheads="1"/>
          </p:cNvPicPr>
          <p:nvPr/>
        </p:nvPicPr>
        <p:blipFill rotWithShape="1">
          <a:blip r:embed="rId2">
            <a:extLst>
              <a:ext uri="{28A0092B-C50C-407E-A947-70E740481C1C}">
                <a14:useLocalDpi xmlns:a14="http://schemas.microsoft.com/office/drawing/2010/main" val="0"/>
              </a:ext>
            </a:extLst>
          </a:blip>
          <a:srcRect b="92135"/>
          <a:stretch/>
        </p:blipFill>
        <p:spPr bwMode="auto">
          <a:xfrm>
            <a:off x="6048747" y="2197113"/>
            <a:ext cx="4442692" cy="52665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031720399"/>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fa-IR" b="1" dirty="0">
                <a:cs typeface="B Nazanin" panose="00000400000000000000" pitchFamily="2" charset="-78"/>
              </a:rPr>
              <a:t>منابع:</a:t>
            </a:r>
            <a:br>
              <a:rPr lang="fa-IR" b="1" dirty="0">
                <a:cs typeface="B Nazanin" panose="00000400000000000000" pitchFamily="2" charset="-78"/>
              </a:rPr>
            </a:br>
            <a:endParaRPr lang="en-US" b="1" dirty="0">
              <a:cs typeface="B Nazanin" panose="00000400000000000000" pitchFamily="2" charset="-78"/>
            </a:endParaRPr>
          </a:p>
        </p:txBody>
      </p:sp>
      <p:sp>
        <p:nvSpPr>
          <p:cNvPr id="3" name="Content Placeholder 2"/>
          <p:cNvSpPr>
            <a:spLocks noGrp="1"/>
          </p:cNvSpPr>
          <p:nvPr>
            <p:ph idx="1"/>
          </p:nvPr>
        </p:nvSpPr>
        <p:spPr/>
        <p:txBody>
          <a:bodyPr>
            <a:normAutofit fontScale="77500" lnSpcReduction="20000"/>
          </a:bodyPr>
          <a:lstStyle/>
          <a:p>
            <a:r>
              <a:rPr lang="en-US" sz="2800" dirty="0">
                <a:cs typeface="B Nazanin" panose="00000400000000000000" pitchFamily="2" charset="-78"/>
              </a:rPr>
              <a:t>Global Health and Aging</a:t>
            </a:r>
            <a:r>
              <a:rPr lang="fa-IR" sz="2800" dirty="0">
                <a:cs typeface="B Nazanin" panose="00000400000000000000" pitchFamily="2" charset="-78"/>
              </a:rPr>
              <a:t>، </a:t>
            </a:r>
            <a:r>
              <a:rPr lang="en-US" sz="2800" i="1" dirty="0">
                <a:cs typeface="B Nazanin" panose="00000400000000000000" pitchFamily="2" charset="-78"/>
              </a:rPr>
              <a:t>Department of Ageing and Life Course</a:t>
            </a:r>
            <a:r>
              <a:rPr lang="fa-IR" sz="2800" i="1" dirty="0">
                <a:cs typeface="B Nazanin" panose="00000400000000000000" pitchFamily="2" charset="-78"/>
              </a:rPr>
              <a:t> </a:t>
            </a:r>
            <a:r>
              <a:rPr lang="en-US" sz="2800" dirty="0">
                <a:cs typeface="B Nazanin" panose="00000400000000000000" pitchFamily="2" charset="-78"/>
              </a:rPr>
              <a:t>World Health Organization</a:t>
            </a:r>
            <a:endParaRPr lang="fa-IR" sz="2800" dirty="0">
              <a:cs typeface="B Nazanin" panose="00000400000000000000" pitchFamily="2" charset="-78"/>
            </a:endParaRPr>
          </a:p>
          <a:p>
            <a:r>
              <a:rPr lang="en-US" sz="2800" dirty="0">
                <a:cs typeface="B Nazanin" panose="00000400000000000000" pitchFamily="2" charset="-78"/>
              </a:rPr>
              <a:t>Aging and Economic Growth</a:t>
            </a:r>
            <a:r>
              <a:rPr lang="fa-IR" sz="2800" dirty="0">
                <a:cs typeface="B Nazanin" panose="00000400000000000000" pitchFamily="2" charset="-78"/>
              </a:rPr>
              <a:t>،</a:t>
            </a:r>
            <a:r>
              <a:rPr lang="en-US" sz="2800" dirty="0">
                <a:cs typeface="B Nazanin" panose="00000400000000000000" pitchFamily="2" charset="-78"/>
              </a:rPr>
              <a:t> </a:t>
            </a:r>
            <a:r>
              <a:rPr lang="en-US" sz="2800" dirty="0" err="1">
                <a:cs typeface="B Nazanin" panose="00000400000000000000" pitchFamily="2" charset="-78"/>
              </a:rPr>
              <a:t>Neda</a:t>
            </a:r>
            <a:r>
              <a:rPr lang="en-US" sz="2800" dirty="0">
                <a:cs typeface="B Nazanin" panose="00000400000000000000" pitchFamily="2" charset="-78"/>
              </a:rPr>
              <a:t> </a:t>
            </a:r>
            <a:r>
              <a:rPr lang="en-US" sz="2800" dirty="0" err="1">
                <a:cs typeface="B Nazanin" panose="00000400000000000000" pitchFamily="2" charset="-78"/>
              </a:rPr>
              <a:t>Miri</a:t>
            </a:r>
            <a:r>
              <a:rPr lang="en-US" sz="2800" dirty="0">
                <a:cs typeface="B Nazanin" panose="00000400000000000000" pitchFamily="2" charset="-78"/>
              </a:rPr>
              <a:t> , </a:t>
            </a:r>
            <a:r>
              <a:rPr lang="en-US" sz="2800" dirty="0" err="1">
                <a:cs typeface="B Nazanin" panose="00000400000000000000" pitchFamily="2" charset="-78"/>
              </a:rPr>
              <a:t>Majid</a:t>
            </a:r>
            <a:r>
              <a:rPr lang="en-US" sz="2800" dirty="0">
                <a:cs typeface="B Nazanin" panose="00000400000000000000" pitchFamily="2" charset="-78"/>
              </a:rPr>
              <a:t> </a:t>
            </a:r>
            <a:r>
              <a:rPr lang="en-US" sz="2800" dirty="0" err="1">
                <a:cs typeface="B Nazanin" panose="00000400000000000000" pitchFamily="2" charset="-78"/>
              </a:rPr>
              <a:t>Maddah</a:t>
            </a:r>
            <a:r>
              <a:rPr lang="en-US" sz="2800" dirty="0">
                <a:cs typeface="B Nazanin" panose="00000400000000000000" pitchFamily="2" charset="-78"/>
              </a:rPr>
              <a:t>, </a:t>
            </a:r>
            <a:r>
              <a:rPr lang="en-US" sz="2800" dirty="0" err="1">
                <a:cs typeface="B Nazanin" panose="00000400000000000000" pitchFamily="2" charset="-78"/>
              </a:rPr>
              <a:t>Hossein</a:t>
            </a:r>
            <a:r>
              <a:rPr lang="en-US" sz="2800" dirty="0">
                <a:cs typeface="B Nazanin" panose="00000400000000000000" pitchFamily="2" charset="-78"/>
              </a:rPr>
              <a:t> </a:t>
            </a:r>
            <a:r>
              <a:rPr lang="en-US" sz="2800" dirty="0" err="1">
                <a:cs typeface="B Nazanin" panose="00000400000000000000" pitchFamily="2" charset="-78"/>
              </a:rPr>
              <a:t>Raghfar</a:t>
            </a:r>
            <a:endParaRPr lang="fa-IR" sz="2800" dirty="0">
              <a:cs typeface="B Nazanin" panose="00000400000000000000" pitchFamily="2" charset="-78"/>
            </a:endParaRPr>
          </a:p>
          <a:p>
            <a:pPr algn="r" rtl="1"/>
            <a:r>
              <a:rPr lang="fa-IR" sz="2800" dirty="0">
                <a:cs typeface="B Nazanin" panose="00000400000000000000" pitchFamily="2" charset="-78"/>
              </a:rPr>
              <a:t>نگاهي بر آثار اقتصادي پديده سالمندي - كاظم ياوري ، مهدي باسخا ، حسين صادقي، عليرضا ناصري</a:t>
            </a:r>
          </a:p>
          <a:p>
            <a:pPr algn="r" rtl="1"/>
            <a:r>
              <a:rPr lang="fa-IR" sz="2800" dirty="0">
                <a:cs typeface="B Nazanin" panose="00000400000000000000" pitchFamily="2" charset="-78"/>
              </a:rPr>
              <a:t>بررسی تأثیر سالمندی بر مخارج سلامت و تولید ناخالص داخلی در کشورهای منتخب با مدل رگرسیونی گشتاورهای تعمیم یافته ، یوسف محمدزاده و همکاران 1398</a:t>
            </a:r>
          </a:p>
          <a:p>
            <a:pPr algn="r" rtl="1"/>
            <a:r>
              <a:rPr lang="fa-IR" sz="2800" dirty="0">
                <a:cs typeface="B Nazanin" panose="00000400000000000000" pitchFamily="2" charset="-78"/>
              </a:rPr>
              <a:t>بررسي روند تغييرات ساختار و تركيب جمعيت كشور و آينده آن تا افق 1430 شمسي بر اساس نتايج سرشماري عمومي نفوس و مسكن 1395، دفتر جمعيت، نيروي كار و سرشماري گروه جمعيت و سلامت مرکز آمار ایران</a:t>
            </a:r>
          </a:p>
          <a:p>
            <a:pPr algn="r" rtl="1"/>
            <a:r>
              <a:rPr lang="fa-IR" sz="2800" dirty="0">
                <a:cs typeface="B Nazanin" panose="00000400000000000000" pitchFamily="2" charset="-78"/>
              </a:rPr>
              <a:t>تحلیل اثر تحولات جمعیتی بر بازار کار ایران: رویکرد تعادل عمومی محاسبه پذیر ، داود منظور، مرضیه بهالو هوره ، فصلنامه تحقیقات مدلسازي اقتصادي شماره 21 پاییز 94</a:t>
            </a:r>
          </a:p>
          <a:p>
            <a:pPr algn="r" rtl="1"/>
            <a:r>
              <a:rPr lang="fa-IR" sz="2800" dirty="0">
                <a:cs typeface="B Nazanin" panose="00000400000000000000" pitchFamily="2" charset="-78"/>
              </a:rPr>
              <a:t>سالمندی و رضد اقتصادی، میری و همکاران، مجله سالمندی ایران، دوره ۱۳، شماره ۵ - ( شماره ویژه ۱۳۹۸)</a:t>
            </a:r>
          </a:p>
          <a:p>
            <a:pPr algn="r" rtl="1"/>
            <a:r>
              <a:rPr lang="fa-IR" sz="2800" dirty="0">
                <a:cs typeface="B Nazanin" panose="00000400000000000000" pitchFamily="2" charset="-78"/>
              </a:rPr>
              <a:t> </a:t>
            </a:r>
          </a:p>
          <a:p>
            <a:pPr algn="r" rtl="1"/>
            <a:endParaRPr lang="en-US" sz="2800" dirty="0">
              <a:cs typeface="B Nazanin" panose="00000400000000000000" pitchFamily="2" charset="-78"/>
            </a:endParaRPr>
          </a:p>
        </p:txBody>
      </p:sp>
    </p:spTree>
    <p:extLst>
      <p:ext uri="{BB962C8B-B14F-4D97-AF65-F5344CB8AC3E}">
        <p14:creationId xmlns:p14="http://schemas.microsoft.com/office/powerpoint/2010/main" val="739770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ounded Rectangle 5"/>
          <p:cNvSpPr/>
          <p:nvPr/>
        </p:nvSpPr>
        <p:spPr>
          <a:xfrm>
            <a:off x="6390196" y="2859931"/>
            <a:ext cx="4392488" cy="864096"/>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itle 1"/>
          <p:cNvSpPr>
            <a:spLocks noGrp="1"/>
          </p:cNvSpPr>
          <p:nvPr>
            <p:ph type="title"/>
          </p:nvPr>
        </p:nvSpPr>
        <p:spPr>
          <a:xfrm>
            <a:off x="6156766" y="2636912"/>
            <a:ext cx="4644584" cy="1210146"/>
          </a:xfrm>
        </p:spPr>
        <p:txBody>
          <a:bodyPr>
            <a:normAutofit/>
          </a:bodyPr>
          <a:lstStyle/>
          <a:p>
            <a:pPr algn="r" rtl="1"/>
            <a:r>
              <a:rPr lang="fa-IR" sz="3600" b="1" dirty="0">
                <a:ln>
                  <a:solidFill>
                    <a:schemeClr val="accent4">
                      <a:lumMod val="50000"/>
                    </a:schemeClr>
                  </a:solidFill>
                </a:ln>
                <a:solidFill>
                  <a:schemeClr val="accent4">
                    <a:lumMod val="75000"/>
                  </a:schemeClr>
                </a:solidFill>
                <a:cs typeface="B Nazanin" panose="00000400000000000000" pitchFamily="2" charset="-78"/>
              </a:rPr>
              <a:t> سالمندی جمعیت در ایران</a:t>
            </a:r>
            <a:endParaRPr lang="en-US" sz="3600" b="1" dirty="0">
              <a:ln>
                <a:solidFill>
                  <a:schemeClr val="accent4">
                    <a:lumMod val="50000"/>
                  </a:schemeClr>
                </a:solidFill>
              </a:ln>
              <a:solidFill>
                <a:schemeClr val="accent4">
                  <a:lumMod val="75000"/>
                </a:schemeClr>
              </a:solidFill>
              <a:cs typeface="B Nazanin" panose="00000400000000000000" pitchFamily="2" charset="-78"/>
            </a:endParaRPr>
          </a:p>
        </p:txBody>
      </p:sp>
      <p:sp>
        <p:nvSpPr>
          <p:cNvPr id="5" name="Rectangle 4"/>
          <p:cNvSpPr/>
          <p:nvPr/>
        </p:nvSpPr>
        <p:spPr>
          <a:xfrm>
            <a:off x="504131" y="483667"/>
            <a:ext cx="5613708" cy="3240360"/>
          </a:xfrm>
          <a:prstGeom prst="rect">
            <a:avLst/>
          </a:prstGeom>
          <a:blipFill dpi="0" rotWithShape="1">
            <a:blip r:embed="rId2">
              <a:extLst>
                <a:ext uri="{28A0092B-C50C-407E-A947-70E740481C1C}">
                  <a14:useLocalDpi xmlns:a14="http://schemas.microsoft.com/office/drawing/2010/main" val="0"/>
                </a:ext>
              </a:extLst>
            </a:blip>
            <a:srcRect/>
            <a:stretch>
              <a:fillRect r="-44948"/>
            </a:stretch>
          </a:blipFill>
          <a:ln>
            <a:noFill/>
          </a:ln>
          <a:effectLst>
            <a:reflection blurRad="6350" stA="50000" endA="300" endPos="55500" dist="508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3909034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43C95F9B-5DA9-4DD1-871B-F6D765329BE0}"/>
              </a:ext>
            </a:extLst>
          </p:cNvPr>
          <p:cNvGrpSpPr/>
          <p:nvPr/>
        </p:nvGrpSpPr>
        <p:grpSpPr>
          <a:xfrm>
            <a:off x="1224211" y="1139946"/>
            <a:ext cx="9108400" cy="5825310"/>
            <a:chOff x="168584" y="614396"/>
            <a:chExt cx="6305865" cy="3572932"/>
          </a:xfrm>
          <a:effectLst>
            <a:outerShdw blurRad="76200" dir="13500000" sy="23000" kx="1200000" algn="br" rotWithShape="0">
              <a:prstClr val="black">
                <a:alpha val="20000"/>
              </a:prstClr>
            </a:outerShdw>
          </a:effectLst>
        </p:grpSpPr>
        <p:pic>
          <p:nvPicPr>
            <p:cNvPr id="17" name="Picture 16">
              <a:extLst>
                <a:ext uri="{FF2B5EF4-FFF2-40B4-BE49-F238E27FC236}">
                  <a16:creationId xmlns:a16="http://schemas.microsoft.com/office/drawing/2014/main" id="{FC5F4E10-FF91-40BC-B5B7-AE0E713EA404}"/>
                </a:ext>
              </a:extLst>
            </p:cNvPr>
            <p:cNvPicPr>
              <a:picLocks noChangeAspect="1"/>
            </p:cNvPicPr>
            <p:nvPr/>
          </p:nvPicPr>
          <p:blipFill rotWithShape="1">
            <a:blip r:embed="rId2"/>
            <a:srcRect b="14281"/>
            <a:stretch/>
          </p:blipFill>
          <p:spPr>
            <a:xfrm>
              <a:off x="609425" y="774819"/>
              <a:ext cx="5346017" cy="2966671"/>
            </a:xfrm>
            <a:prstGeom prst="rect">
              <a:avLst/>
            </a:prstGeom>
          </p:spPr>
        </p:pic>
        <p:pic>
          <p:nvPicPr>
            <p:cNvPr id="13" name="Picture 12">
              <a:extLst>
                <a:ext uri="{FF2B5EF4-FFF2-40B4-BE49-F238E27FC236}">
                  <a16:creationId xmlns:a16="http://schemas.microsoft.com/office/drawing/2014/main" id="{5FF4A584-56E2-425E-BC09-1823848BBD2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8584" y="614396"/>
              <a:ext cx="6305865" cy="3572932"/>
            </a:xfrm>
            <a:prstGeom prst="rect">
              <a:avLst/>
            </a:prstGeom>
          </p:spPr>
        </p:pic>
      </p:grpSp>
      <p:grpSp>
        <p:nvGrpSpPr>
          <p:cNvPr id="2" name="Group 1">
            <a:extLst>
              <a:ext uri="{FF2B5EF4-FFF2-40B4-BE49-F238E27FC236}">
                <a16:creationId xmlns:a16="http://schemas.microsoft.com/office/drawing/2014/main" id="{0C2DE1CA-50CF-4742-87AC-3E408F1277BD}"/>
              </a:ext>
            </a:extLst>
          </p:cNvPr>
          <p:cNvGrpSpPr/>
          <p:nvPr/>
        </p:nvGrpSpPr>
        <p:grpSpPr>
          <a:xfrm>
            <a:off x="1773621" y="529510"/>
            <a:ext cx="6275070" cy="989098"/>
            <a:chOff x="5872870" y="3645895"/>
            <a:chExt cx="6544138" cy="989098"/>
          </a:xfrm>
        </p:grpSpPr>
        <p:sp>
          <p:nvSpPr>
            <p:cNvPr id="16" name="Rectangle 15">
              <a:extLst>
                <a:ext uri="{FF2B5EF4-FFF2-40B4-BE49-F238E27FC236}">
                  <a16:creationId xmlns:a16="http://schemas.microsoft.com/office/drawing/2014/main" id="{F20C2BDF-2009-41EA-B631-4EE751D51BBC}"/>
                </a:ext>
              </a:extLst>
            </p:cNvPr>
            <p:cNvSpPr/>
            <p:nvPr/>
          </p:nvSpPr>
          <p:spPr>
            <a:xfrm>
              <a:off x="6021521" y="3645895"/>
              <a:ext cx="6395487" cy="518144"/>
            </a:xfrm>
            <a:prstGeom prst="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15" name="Rectangle 14">
              <a:extLst>
                <a:ext uri="{FF2B5EF4-FFF2-40B4-BE49-F238E27FC236}">
                  <a16:creationId xmlns:a16="http://schemas.microsoft.com/office/drawing/2014/main" id="{80587E65-6CF7-4E19-88CE-AFF95E774CFF}"/>
                </a:ext>
              </a:extLst>
            </p:cNvPr>
            <p:cNvSpPr/>
            <p:nvPr/>
          </p:nvSpPr>
          <p:spPr>
            <a:xfrm>
              <a:off x="6021521" y="4181205"/>
              <a:ext cx="6395487" cy="2314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19" name="Rectangle 18">
              <a:extLst>
                <a:ext uri="{FF2B5EF4-FFF2-40B4-BE49-F238E27FC236}">
                  <a16:creationId xmlns:a16="http://schemas.microsoft.com/office/drawing/2014/main" id="{E153AD13-77ED-4881-B528-1981F70DC3A5}"/>
                </a:ext>
              </a:extLst>
            </p:cNvPr>
            <p:cNvSpPr/>
            <p:nvPr/>
          </p:nvSpPr>
          <p:spPr>
            <a:xfrm>
              <a:off x="5872870" y="3680886"/>
              <a:ext cx="6460470" cy="954107"/>
            </a:xfrm>
            <a:prstGeom prst="rect">
              <a:avLst/>
            </a:prstGeom>
          </p:spPr>
          <p:txBody>
            <a:bodyPr wrap="square">
              <a:spAutoFit/>
            </a:bodyPr>
            <a:lstStyle/>
            <a:p>
              <a:pPr algn="ctr" rtl="1"/>
              <a:r>
                <a:rPr lang="fa-IR" sz="2800" b="1" dirty="0">
                  <a:solidFill>
                    <a:schemeClr val="accent5">
                      <a:lumMod val="75000"/>
                    </a:schemeClr>
                  </a:solidFill>
                  <a:cs typeface="B Roya" panose="00000400000000000000" pitchFamily="2" charset="-78"/>
                </a:rPr>
                <a:t>پیشی گرفتن تعداد مرگ و میر از تعداد ولادت ها</a:t>
              </a:r>
            </a:p>
          </p:txBody>
        </p:sp>
      </p:grpSp>
    </p:spTree>
    <p:extLst>
      <p:ext uri="{BB962C8B-B14F-4D97-AF65-F5344CB8AC3E}">
        <p14:creationId xmlns:p14="http://schemas.microsoft.com/office/powerpoint/2010/main" val="37583385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3403</TotalTime>
  <Words>3514</Words>
  <Application>Microsoft Office PowerPoint</Application>
  <PresentationFormat>Custom</PresentationFormat>
  <Paragraphs>277</Paragraphs>
  <Slides>75</Slides>
  <Notes>0</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75</vt:i4>
      </vt:variant>
    </vt:vector>
  </HeadingPairs>
  <TitlesOfParts>
    <vt:vector size="85" baseType="lpstr">
      <vt:lpstr>Arial</vt:lpstr>
      <vt:lpstr>B Farnaz</vt:lpstr>
      <vt:lpstr>B Nazanin</vt:lpstr>
      <vt:lpstr>B Roya</vt:lpstr>
      <vt:lpstr>B Titr</vt:lpstr>
      <vt:lpstr>Calibri</vt:lpstr>
      <vt:lpstr>IRANSansPN</vt:lpstr>
      <vt:lpstr>Roya</vt:lpstr>
      <vt:lpstr>Wingdings</vt:lpstr>
      <vt:lpstr>Office Theme</vt:lpstr>
      <vt:lpstr>به نام خدا</vt:lpstr>
      <vt:lpstr>PowerPoint Presentation</vt:lpstr>
      <vt:lpstr>وضعیت سالمندی جمعیت در ایران و جهان </vt:lpstr>
      <vt:lpstr>علت پیر شدن جمعیت:</vt:lpstr>
      <vt:lpstr> سالمندی جمعیت در جهان</vt:lpstr>
      <vt:lpstr>PowerPoint Presentation</vt:lpstr>
      <vt:lpstr>PowerPoint Presentation</vt:lpstr>
      <vt:lpstr> سالمندی جمعیت در ایران</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شاخص سالخوردگي جمعيت استان‌ها - 1395 (نسبت افراد بالاي 65 سال به افراد کمتر از 15 سال)</vt:lpstr>
      <vt:lpstr>PowerPoint Presentation</vt:lpstr>
      <vt:lpstr>عواقب اقتصادی سالمندی جمعیت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نسبت وابستگی جمعیت </vt:lpstr>
      <vt:lpstr>نسبت وابستگی جمعیت (گذشته) </vt:lpstr>
      <vt:lpstr>نسبت وابستگی جمعیت (آینده)</vt:lpstr>
      <vt:lpstr>اثرات سالمندی بر بازار کار تاثيرات منفي قابل توجه افزايش نسبت جمعيت كهنسال در اقتصاد با افزايش نرخ وابستگي ( تكفل)</vt:lpstr>
      <vt:lpstr>اثرات سالمندی بر بازار کار ایران </vt:lpstr>
      <vt:lpstr>اثرات سالمندی بر بازار کار </vt:lpstr>
      <vt:lpstr>اثرات سالمندی بر بازار کار </vt:lpstr>
      <vt:lpstr>اثرات سالمندی بر بازار کار </vt:lpstr>
      <vt:lpstr>اثرات سالمندی بر بازار کار </vt:lpstr>
      <vt:lpstr>اثرات سالمندی بر بازار کار تاثيرات منفي قابل توجه افزايش نسبت جمعيت كهنسال در اقتصاد با افزايش نرخ وابستگي ( تكفل)</vt:lpstr>
      <vt:lpstr>اثرات سالمندی بر سیاست های پولی تأثیری سالمندی بر بانک‌های مرکزی </vt:lpstr>
      <vt:lpstr>اثرات سالمندی بر سیاست های پولی</vt:lpstr>
      <vt:lpstr>اثرات سالمندی بر سیاست های پولی</vt:lpstr>
      <vt:lpstr>پیری جمعیت و بازار سرمایه</vt:lpstr>
      <vt:lpstr>اثرات سالمندی بر منابع ومخارج تامين اجتماعي</vt:lpstr>
      <vt:lpstr>الگوی مصرف  سالمندی</vt:lpstr>
      <vt:lpstr>اثرات سالمندی بر توازن بودجه دولت</vt:lpstr>
      <vt:lpstr> تبعات اقتصادی پیری جمعیت</vt:lpstr>
      <vt:lpstr> تبعات اقتصادی پیری جمعیت</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عواقب سالمندی جمعیت بر نظام سلامت</vt:lpstr>
      <vt:lpstr>اثرات سالمندی بر هزینه های سلامت</vt:lpstr>
      <vt:lpstr>PowerPoint Presentation</vt:lpstr>
      <vt:lpstr>PowerPoint Presentation</vt:lpstr>
      <vt:lpstr>PowerPoint Presentation</vt:lpstr>
      <vt:lpstr>PowerPoint Presentation</vt:lpstr>
      <vt:lpstr>PowerPoint Presentation</vt:lpstr>
      <vt:lpstr>PowerPoint Presentation</vt:lpstr>
      <vt:lpstr>هزینه های تصاعدی سلامت در سالمندی</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منابع: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dc:creator>
  <cp:lastModifiedBy>فاطمه سالاري كيسكاني</cp:lastModifiedBy>
  <cp:revision>88</cp:revision>
  <dcterms:created xsi:type="dcterms:W3CDTF">2021-03-30T10:08:03Z</dcterms:created>
  <dcterms:modified xsi:type="dcterms:W3CDTF">2024-08-18T04:47:24Z</dcterms:modified>
</cp:coreProperties>
</file>