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69" r:id="rId2"/>
    <p:sldId id="270" r:id="rId3"/>
    <p:sldId id="256" r:id="rId4"/>
    <p:sldId id="268" r:id="rId5"/>
    <p:sldId id="272" r:id="rId6"/>
    <p:sldId id="258" r:id="rId7"/>
    <p:sldId id="273" r:id="rId8"/>
    <p:sldId id="260" r:id="rId9"/>
    <p:sldId id="264" r:id="rId10"/>
    <p:sldId id="274" r:id="rId11"/>
    <p:sldId id="275" r:id="rId12"/>
    <p:sldId id="276" r:id="rId13"/>
    <p:sldId id="27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8" d="100"/>
          <a:sy n="98" d="100"/>
        </p:scale>
        <p:origin x="-34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D5C4B0-36BE-480A-AD80-92BB1743634D}" type="datetimeFigureOut">
              <a:rPr lang="en-US" smtClean="0"/>
              <a:pPr/>
              <a:t>12/31/2012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6A6952-F7BD-498D-B023-FE82F0C3D70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E6A6952-F7BD-498D-B023-FE82F0C3D708}"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FD589009-24CB-4C0F-8D7A-F5F768057018}" type="datetimeFigureOut">
              <a:rPr lang="en-US" smtClean="0"/>
              <a:pPr/>
              <a:t>12/31/2012</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D63EFDE0-2FC9-43CB-86D4-DE256CD918D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D589009-24CB-4C0F-8D7A-F5F768057018}" type="datetimeFigureOut">
              <a:rPr lang="en-US" smtClean="0"/>
              <a:pPr/>
              <a:t>12/31/2012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63EFDE0-2FC9-43CB-86D4-DE256CD918D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FD589009-24CB-4C0F-8D7A-F5F768057018}" type="datetimeFigureOut">
              <a:rPr lang="en-US" smtClean="0"/>
              <a:pPr/>
              <a:t>12/31/2012</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63EFDE0-2FC9-43CB-86D4-DE256CD918D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D589009-24CB-4C0F-8D7A-F5F768057018}" type="datetimeFigureOut">
              <a:rPr lang="en-US" smtClean="0"/>
              <a:pPr/>
              <a:t>12/31/2012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63EFDE0-2FC9-43CB-86D4-DE256CD918D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FD589009-24CB-4C0F-8D7A-F5F768057018}" type="datetimeFigureOut">
              <a:rPr lang="en-US" smtClean="0"/>
              <a:pPr/>
              <a:t>12/31/2012</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D63EFDE0-2FC9-43CB-86D4-DE256CD918D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D589009-24CB-4C0F-8D7A-F5F768057018}" type="datetimeFigureOut">
              <a:rPr lang="en-US" smtClean="0"/>
              <a:pPr/>
              <a:t>12/31/2012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63EFDE0-2FC9-43CB-86D4-DE256CD918D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D589009-24CB-4C0F-8D7A-F5F768057018}" type="datetimeFigureOut">
              <a:rPr lang="en-US" smtClean="0"/>
              <a:pPr/>
              <a:t>12/31/2012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63EFDE0-2FC9-43CB-86D4-DE256CD918D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D589009-24CB-4C0F-8D7A-F5F768057018}" type="datetimeFigureOut">
              <a:rPr lang="en-US" smtClean="0"/>
              <a:pPr/>
              <a:t>12/31/2012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63EFDE0-2FC9-43CB-86D4-DE256CD918D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FD589009-24CB-4C0F-8D7A-F5F768057018}" type="datetimeFigureOut">
              <a:rPr lang="en-US" smtClean="0"/>
              <a:pPr/>
              <a:t>12/31/2012</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D63EFDE0-2FC9-43CB-86D4-DE256CD918D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D589009-24CB-4C0F-8D7A-F5F768057018}" type="datetimeFigureOut">
              <a:rPr lang="en-US" smtClean="0"/>
              <a:pPr/>
              <a:t>12/31/2012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63EFDE0-2FC9-43CB-86D4-DE256CD918D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FD589009-24CB-4C0F-8D7A-F5F768057018}" type="datetimeFigureOut">
              <a:rPr lang="en-US" smtClean="0"/>
              <a:pPr/>
              <a:t>12/31/2012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63EFDE0-2FC9-43CB-86D4-DE256CD918D8}"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FD589009-24CB-4C0F-8D7A-F5F768057018}" type="datetimeFigureOut">
              <a:rPr lang="en-US" smtClean="0"/>
              <a:pPr/>
              <a:t>12/31/2012</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63EFDE0-2FC9-43CB-86D4-DE256CD918D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markazsalamat.behdasht.gov.ir/" TargetMode="External"/><Relationship Id="rId2" Type="http://schemas.openxmlformats.org/officeDocument/2006/relationships/hyperlink" Target="&#1588;&#1605;&#1575;&#1585;&#1607;1-lead%20program%2091.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البسملة لبداية المواضيع الله الرحمن الرحيم"/>
          <p:cNvPicPr>
            <a:picLocks noGrp="1" noChangeAspect="1" noChangeArrowheads="1" noCrop="1"/>
          </p:cNvPicPr>
          <p:nvPr>
            <p:ph idx="1"/>
          </p:nvPr>
        </p:nvPicPr>
        <p:blipFill>
          <a:blip r:embed="rId3"/>
          <a:srcRect/>
          <a:stretch>
            <a:fillRect/>
          </a:stretch>
        </p:blipFill>
        <p:spPr bwMode="auto">
          <a:xfrm>
            <a:off x="533400" y="990600"/>
            <a:ext cx="7620000" cy="441960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7924800" cy="1143000"/>
          </a:xfrm>
        </p:spPr>
        <p:txBody>
          <a:bodyPr>
            <a:noAutofit/>
          </a:bodyPr>
          <a:lstStyle/>
          <a:p>
            <a:pPr algn="ctr"/>
            <a:r>
              <a:rPr lang="fa-IR" sz="2000" dirty="0" smtClean="0">
                <a:solidFill>
                  <a:schemeClr val="accent2">
                    <a:lumMod val="50000"/>
                  </a:schemeClr>
                </a:solidFill>
                <a:cs typeface="B Titr" pitchFamily="2" charset="-78"/>
              </a:rPr>
              <a:t>اقدامات وزارت بهداشت در خصوص پیشگیری و کاهش مخاطرات ناشی از سرب</a:t>
            </a:r>
            <a:r>
              <a:rPr lang="en-US" sz="2000" dirty="0" smtClean="0">
                <a:solidFill>
                  <a:schemeClr val="accent2">
                    <a:lumMod val="50000"/>
                  </a:schemeClr>
                </a:solidFill>
                <a:cs typeface="B Titr" pitchFamily="2" charset="-78"/>
              </a:rPr>
              <a:t/>
            </a:r>
            <a:br>
              <a:rPr lang="en-US" sz="2000" dirty="0" smtClean="0">
                <a:solidFill>
                  <a:schemeClr val="accent2">
                    <a:lumMod val="50000"/>
                  </a:schemeClr>
                </a:solidFill>
                <a:cs typeface="B Titr" pitchFamily="2" charset="-78"/>
              </a:rPr>
            </a:br>
            <a:endParaRPr lang="fa-IR" sz="2000" dirty="0">
              <a:solidFill>
                <a:schemeClr val="accent2">
                  <a:lumMod val="50000"/>
                </a:schemeClr>
              </a:solidFill>
              <a:cs typeface="B Titr"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sz="1900" b="1" dirty="0" smtClean="0">
                <a:solidFill>
                  <a:schemeClr val="accent2">
                    <a:lumMod val="50000"/>
                  </a:schemeClr>
                </a:solidFill>
                <a:cs typeface="B Titr" pitchFamily="2" charset="-78"/>
              </a:rPr>
              <a:t>الف) اقدامات در سطح مركز سلامت محيط و كار</a:t>
            </a:r>
            <a:endParaRPr lang="en-US" sz="1900" dirty="0" smtClean="0">
              <a:solidFill>
                <a:schemeClr val="accent2">
                  <a:lumMod val="50000"/>
                </a:schemeClr>
              </a:solidFill>
              <a:cs typeface="B Titr" pitchFamily="2" charset="-78"/>
            </a:endParaRPr>
          </a:p>
          <a:p>
            <a:pPr lvl="0" algn="r" rtl="1">
              <a:lnSpc>
                <a:spcPct val="150000"/>
              </a:lnSpc>
            </a:pPr>
            <a:r>
              <a:rPr lang="fa-IR" sz="1900" dirty="0" smtClean="0">
                <a:solidFill>
                  <a:schemeClr val="accent2">
                    <a:lumMod val="50000"/>
                  </a:schemeClr>
                </a:solidFill>
                <a:cs typeface="B Titr" pitchFamily="2" charset="-78"/>
              </a:rPr>
              <a:t>تنظیم برنامه عملیاتی کاهش و کنترل سرب در محیط کار</a:t>
            </a:r>
            <a:endParaRPr lang="en-US" sz="1900" dirty="0" smtClean="0">
              <a:solidFill>
                <a:schemeClr val="accent2">
                  <a:lumMod val="50000"/>
                </a:schemeClr>
              </a:solidFill>
              <a:cs typeface="B Titr" pitchFamily="2" charset="-78"/>
            </a:endParaRPr>
          </a:p>
          <a:p>
            <a:pPr lvl="0" algn="r" rtl="1">
              <a:lnSpc>
                <a:spcPct val="150000"/>
              </a:lnSpc>
            </a:pPr>
            <a:r>
              <a:rPr lang="fa-IR" sz="1900" dirty="0" smtClean="0">
                <a:solidFill>
                  <a:schemeClr val="accent2">
                    <a:lumMod val="50000"/>
                  </a:schemeClr>
                </a:solidFill>
                <a:cs typeface="B Titr" pitchFamily="2" charset="-78"/>
              </a:rPr>
              <a:t>تنظیم چک لیست ها و فرم های ثبت و گزارشگیری سرب در محیط کار</a:t>
            </a:r>
            <a:endParaRPr lang="en-US" sz="1900" dirty="0" smtClean="0">
              <a:solidFill>
                <a:schemeClr val="accent2">
                  <a:lumMod val="50000"/>
                </a:schemeClr>
              </a:solidFill>
              <a:cs typeface="B Titr" pitchFamily="2" charset="-78"/>
            </a:endParaRPr>
          </a:p>
          <a:p>
            <a:pPr lvl="0" algn="r" rtl="1">
              <a:lnSpc>
                <a:spcPct val="150000"/>
              </a:lnSpc>
            </a:pPr>
            <a:r>
              <a:rPr lang="fa-IR" sz="1900" dirty="0" smtClean="0">
                <a:solidFill>
                  <a:schemeClr val="accent2">
                    <a:lumMod val="50000"/>
                  </a:schemeClr>
                </a:solidFill>
                <a:cs typeface="B Titr" pitchFamily="2" charset="-78"/>
              </a:rPr>
              <a:t>تنظیم برنامه تفصیلی سرب برای معاونت های بهداشتی در سال 1391</a:t>
            </a:r>
            <a:endParaRPr lang="en-US" sz="1900" dirty="0" smtClean="0">
              <a:solidFill>
                <a:schemeClr val="accent2">
                  <a:lumMod val="50000"/>
                </a:schemeClr>
              </a:solidFill>
              <a:cs typeface="B Titr" pitchFamily="2" charset="-78"/>
            </a:endParaRPr>
          </a:p>
          <a:p>
            <a:pPr lvl="0" algn="r" rtl="1">
              <a:lnSpc>
                <a:spcPct val="150000"/>
              </a:lnSpc>
            </a:pPr>
            <a:r>
              <a:rPr lang="fa-IR" sz="1900" dirty="0" smtClean="0">
                <a:solidFill>
                  <a:schemeClr val="accent2">
                    <a:lumMod val="50000"/>
                  </a:schemeClr>
                </a:solidFill>
                <a:cs typeface="B Titr" pitchFamily="2" charset="-78"/>
              </a:rPr>
              <a:t>برنامه ریزی جهت اجرای کارگاههای کشوری و منطقه ای در خصوص سرب</a:t>
            </a:r>
            <a:endParaRPr lang="en-US" sz="1900" dirty="0" smtClean="0">
              <a:solidFill>
                <a:schemeClr val="accent2">
                  <a:lumMod val="50000"/>
                </a:schemeClr>
              </a:solidFill>
              <a:cs typeface="B Titr" pitchFamily="2" charset="-78"/>
            </a:endParaRPr>
          </a:p>
          <a:p>
            <a:pPr lvl="0" algn="r" rtl="1">
              <a:lnSpc>
                <a:spcPct val="150000"/>
              </a:lnSpc>
            </a:pPr>
            <a:r>
              <a:rPr lang="fa-IR" sz="1900" dirty="0" smtClean="0">
                <a:solidFill>
                  <a:schemeClr val="accent2">
                    <a:lumMod val="50000"/>
                  </a:schemeClr>
                </a:solidFill>
                <a:cs typeface="B Titr" pitchFamily="2" charset="-78"/>
              </a:rPr>
              <a:t>تنظيم مجموعه هاي آموزشي و راهنماهاي مرتبط با سرب </a:t>
            </a:r>
            <a:endParaRPr lang="en-US" sz="1900" dirty="0" smtClean="0">
              <a:solidFill>
                <a:schemeClr val="accent2">
                  <a:lumMod val="50000"/>
                </a:schemeClr>
              </a:solidFill>
              <a:cs typeface="B Titr" pitchFamily="2" charset="-78"/>
            </a:endParaRPr>
          </a:p>
          <a:p>
            <a:pPr lvl="0" algn="r" rtl="1">
              <a:lnSpc>
                <a:spcPct val="150000"/>
              </a:lnSpc>
            </a:pPr>
            <a:r>
              <a:rPr lang="fa-IR" sz="1900" dirty="0" smtClean="0">
                <a:solidFill>
                  <a:schemeClr val="accent2">
                    <a:lumMod val="50000"/>
                  </a:schemeClr>
                </a:solidFill>
                <a:cs typeface="B Titr" pitchFamily="2" charset="-78"/>
              </a:rPr>
              <a:t>انجام هماهنگيهاي درون و برون سازماني</a:t>
            </a:r>
            <a:endParaRPr lang="en-US" sz="1900" dirty="0" smtClean="0">
              <a:solidFill>
                <a:schemeClr val="accent2">
                  <a:lumMod val="50000"/>
                </a:schemeClr>
              </a:solidFill>
              <a:cs typeface="B Titr" pitchFamily="2" charset="-78"/>
            </a:endParaRPr>
          </a:p>
          <a:p>
            <a:pPr lvl="0" algn="r" rtl="1">
              <a:lnSpc>
                <a:spcPct val="150000"/>
              </a:lnSpc>
            </a:pPr>
            <a:r>
              <a:rPr lang="fa-IR" sz="1900" dirty="0" smtClean="0">
                <a:solidFill>
                  <a:schemeClr val="accent2">
                    <a:lumMod val="50000"/>
                  </a:schemeClr>
                </a:solidFill>
                <a:cs typeface="B Titr" pitchFamily="2" charset="-78"/>
              </a:rPr>
              <a:t>مشاركت فعال  در نشست هاي بين المللي و ملي مرتبط با سرب</a:t>
            </a:r>
            <a:endParaRPr lang="en-US" sz="1900" dirty="0" smtClean="0">
              <a:solidFill>
                <a:schemeClr val="accent2">
                  <a:lumMod val="50000"/>
                </a:schemeClr>
              </a:solidFill>
              <a:cs typeface="B Titr" pitchFamily="2" charset="-78"/>
            </a:endParaRPr>
          </a:p>
          <a:p>
            <a:pPr algn="r" rtl="1">
              <a:lnSpc>
                <a:spcPct val="150000"/>
              </a:lnSpc>
            </a:pPr>
            <a:endParaRPr lang="fa-IR" sz="1900" dirty="0">
              <a:solidFill>
                <a:schemeClr val="accent2">
                  <a:lumMod val="50000"/>
                </a:schemeClr>
              </a:solidFill>
              <a:cs typeface="B Titr"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924800" cy="685800"/>
          </a:xfrm>
        </p:spPr>
        <p:txBody>
          <a:bodyPr>
            <a:noAutofit/>
          </a:bodyPr>
          <a:lstStyle/>
          <a:p>
            <a:pPr lvl="0" algn="ctr"/>
            <a:r>
              <a:rPr lang="fa-IR" sz="2000" dirty="0" smtClean="0">
                <a:solidFill>
                  <a:schemeClr val="accent2">
                    <a:lumMod val="50000"/>
                  </a:schemeClr>
                </a:solidFill>
                <a:cs typeface="B Titr" pitchFamily="2" charset="-78"/>
              </a:rPr>
              <a:t>اقدامات بعمل آمده پیرامون بازرسی واحد بهداشت حرفه ای از کارگاههای دارای سرب</a:t>
            </a:r>
            <a:r>
              <a:rPr lang="en-US" sz="2000" dirty="0" smtClean="0">
                <a:solidFill>
                  <a:schemeClr val="accent2">
                    <a:lumMod val="50000"/>
                  </a:schemeClr>
                </a:solidFill>
                <a:cs typeface="B Titr" pitchFamily="2" charset="-78"/>
              </a:rPr>
              <a:t/>
            </a:r>
            <a:br>
              <a:rPr lang="en-US" sz="2000" dirty="0" smtClean="0">
                <a:solidFill>
                  <a:schemeClr val="accent2">
                    <a:lumMod val="50000"/>
                  </a:schemeClr>
                </a:solidFill>
                <a:cs typeface="B Titr" pitchFamily="2" charset="-78"/>
              </a:rPr>
            </a:br>
            <a:endParaRPr lang="fa-IR" sz="2000" dirty="0">
              <a:solidFill>
                <a:schemeClr val="accent2">
                  <a:lumMod val="50000"/>
                </a:schemeClr>
              </a:solidFill>
              <a:cs typeface="B Titr" pitchFamily="2" charset="-78"/>
            </a:endParaRPr>
          </a:p>
        </p:txBody>
      </p:sp>
      <p:sp>
        <p:nvSpPr>
          <p:cNvPr id="3" name="Content Placeholder 2"/>
          <p:cNvSpPr>
            <a:spLocks noGrp="1"/>
          </p:cNvSpPr>
          <p:nvPr>
            <p:ph idx="1"/>
          </p:nvPr>
        </p:nvSpPr>
        <p:spPr>
          <a:xfrm>
            <a:off x="228600" y="1219200"/>
            <a:ext cx="8153400" cy="5160336"/>
          </a:xfrm>
        </p:spPr>
        <p:txBody>
          <a:bodyPr>
            <a:noAutofit/>
          </a:bodyPr>
          <a:lstStyle/>
          <a:p>
            <a:pPr lvl="0" algn="r" rtl="1">
              <a:lnSpc>
                <a:spcPct val="150000"/>
              </a:lnSpc>
            </a:pPr>
            <a:r>
              <a:rPr lang="fa-IR" sz="1800" dirty="0" smtClean="0">
                <a:solidFill>
                  <a:schemeClr val="accent2">
                    <a:lumMod val="75000"/>
                  </a:schemeClr>
                </a:solidFill>
                <a:cs typeface="B Titr" pitchFamily="2" charset="-78"/>
              </a:rPr>
              <a:t>شناسایی و تشکیل پرونده بهداشتی برای کارگاههای دارای عامل زیان آور سرب </a:t>
            </a:r>
            <a:endParaRPr lang="en-US" sz="1800" dirty="0" smtClean="0">
              <a:solidFill>
                <a:schemeClr val="accent2">
                  <a:lumMod val="75000"/>
                </a:schemeClr>
              </a:solidFill>
              <a:cs typeface="B Titr" pitchFamily="2" charset="-78"/>
            </a:endParaRPr>
          </a:p>
          <a:p>
            <a:pPr lvl="0" algn="r" rtl="1">
              <a:lnSpc>
                <a:spcPct val="150000"/>
              </a:lnSpc>
            </a:pPr>
            <a:r>
              <a:rPr lang="fa-IR" sz="1800" dirty="0" smtClean="0">
                <a:solidFill>
                  <a:schemeClr val="accent2">
                    <a:lumMod val="75000"/>
                  </a:schemeClr>
                </a:solidFill>
                <a:cs typeface="B Titr" pitchFamily="2" charset="-78"/>
              </a:rPr>
              <a:t>اندازه گیری و تعیین سرب در هوای محیط کار </a:t>
            </a:r>
            <a:endParaRPr lang="en-US" sz="1800" dirty="0" smtClean="0">
              <a:solidFill>
                <a:schemeClr val="accent2">
                  <a:lumMod val="75000"/>
                </a:schemeClr>
              </a:solidFill>
              <a:cs typeface="B Titr" pitchFamily="2" charset="-78"/>
            </a:endParaRPr>
          </a:p>
          <a:p>
            <a:pPr lvl="0" algn="r" rtl="1">
              <a:lnSpc>
                <a:spcPct val="150000"/>
              </a:lnSpc>
            </a:pPr>
            <a:r>
              <a:rPr lang="fa-IR" sz="1800" dirty="0" smtClean="0">
                <a:solidFill>
                  <a:schemeClr val="accent2">
                    <a:lumMod val="75000"/>
                  </a:schemeClr>
                </a:solidFill>
                <a:cs typeface="B Titr" pitchFamily="2" charset="-78"/>
              </a:rPr>
              <a:t>اندازه گیری و کنترل توسط مراکز دانشگاهی</a:t>
            </a:r>
            <a:endParaRPr lang="en-US" sz="1800" dirty="0" smtClean="0">
              <a:solidFill>
                <a:schemeClr val="accent2">
                  <a:lumMod val="75000"/>
                </a:schemeClr>
              </a:solidFill>
              <a:cs typeface="B Titr" pitchFamily="2" charset="-78"/>
            </a:endParaRPr>
          </a:p>
          <a:p>
            <a:pPr lvl="0" algn="r" rtl="1">
              <a:lnSpc>
                <a:spcPct val="150000"/>
              </a:lnSpc>
            </a:pPr>
            <a:r>
              <a:rPr lang="fa-IR" sz="1800" dirty="0" smtClean="0">
                <a:solidFill>
                  <a:schemeClr val="accent2">
                    <a:lumMod val="75000"/>
                  </a:schemeClr>
                </a:solidFill>
                <a:cs typeface="B Titr" pitchFamily="2" charset="-78"/>
              </a:rPr>
              <a:t>اندازه گیری و تجزیه توسط شرکت های خصوصی </a:t>
            </a:r>
            <a:endParaRPr lang="en-US" sz="1800" dirty="0" smtClean="0">
              <a:solidFill>
                <a:schemeClr val="accent2">
                  <a:lumMod val="75000"/>
                </a:schemeClr>
              </a:solidFill>
              <a:cs typeface="B Titr" pitchFamily="2" charset="-78"/>
            </a:endParaRPr>
          </a:p>
          <a:p>
            <a:pPr lvl="0" algn="r" rtl="1">
              <a:lnSpc>
                <a:spcPct val="150000"/>
              </a:lnSpc>
            </a:pPr>
            <a:r>
              <a:rPr lang="fa-IR" sz="1800" dirty="0" smtClean="0">
                <a:solidFill>
                  <a:schemeClr val="accent2">
                    <a:lumMod val="75000"/>
                  </a:schemeClr>
                </a:solidFill>
                <a:cs typeface="B Titr" pitchFamily="2" charset="-78"/>
              </a:rPr>
              <a:t>تعیین کارگاههای دارای نواقص بهداشتی پس از بازدید </a:t>
            </a:r>
            <a:endParaRPr lang="en-US" sz="1800" dirty="0" smtClean="0">
              <a:solidFill>
                <a:schemeClr val="accent2">
                  <a:lumMod val="75000"/>
                </a:schemeClr>
              </a:solidFill>
              <a:cs typeface="B Titr" pitchFamily="2" charset="-78"/>
            </a:endParaRPr>
          </a:p>
          <a:p>
            <a:pPr lvl="0" algn="r" rtl="1">
              <a:lnSpc>
                <a:spcPct val="150000"/>
              </a:lnSpc>
            </a:pPr>
            <a:r>
              <a:rPr lang="en-US" sz="1800" dirty="0" smtClean="0">
                <a:solidFill>
                  <a:schemeClr val="accent2">
                    <a:lumMod val="75000"/>
                  </a:schemeClr>
                </a:solidFill>
                <a:cs typeface="B Titr" pitchFamily="2" charset="-78"/>
              </a:rPr>
              <a:t> </a:t>
            </a:r>
            <a:r>
              <a:rPr lang="fa-IR" sz="1800" dirty="0" smtClean="0">
                <a:solidFill>
                  <a:schemeClr val="accent2">
                    <a:lumMod val="75000"/>
                  </a:schemeClr>
                </a:solidFill>
                <a:cs typeface="B Titr" pitchFamily="2" charset="-78"/>
              </a:rPr>
              <a:t>ابلاغ نواقص بهداشتی به  کارفرمایان و درصورت لزوم صدور اخطاریه های بهداشتی</a:t>
            </a:r>
            <a:endParaRPr lang="en-US" sz="1800" dirty="0" smtClean="0">
              <a:solidFill>
                <a:schemeClr val="accent2">
                  <a:lumMod val="75000"/>
                </a:schemeClr>
              </a:solidFill>
              <a:cs typeface="B Titr" pitchFamily="2" charset="-78"/>
            </a:endParaRPr>
          </a:p>
          <a:p>
            <a:pPr lvl="0" algn="r" rtl="1">
              <a:lnSpc>
                <a:spcPct val="150000"/>
              </a:lnSpc>
            </a:pPr>
            <a:r>
              <a:rPr lang="fa-IR" sz="1800" dirty="0" smtClean="0">
                <a:solidFill>
                  <a:schemeClr val="accent2">
                    <a:lumMod val="75000"/>
                  </a:schemeClr>
                </a:solidFill>
                <a:cs typeface="B Titr" pitchFamily="2" charset="-78"/>
              </a:rPr>
              <a:t>پیگیری از جانب کارشناسان بهداشت حرفه ای در خصوص رفع نواقص بهداشتی موجود پس از پایان مهلت مقرر در اعلام نواقص یا اخطاریه</a:t>
            </a:r>
            <a:endParaRPr lang="en-US" sz="1800" dirty="0" smtClean="0">
              <a:solidFill>
                <a:schemeClr val="accent2">
                  <a:lumMod val="75000"/>
                </a:schemeClr>
              </a:solidFill>
              <a:cs typeface="B Titr" pitchFamily="2" charset="-78"/>
            </a:endParaRPr>
          </a:p>
          <a:p>
            <a:pPr lvl="0" algn="r" rtl="1">
              <a:lnSpc>
                <a:spcPct val="150000"/>
              </a:lnSpc>
            </a:pPr>
            <a:r>
              <a:rPr lang="fa-IR" sz="1800" dirty="0" smtClean="0">
                <a:solidFill>
                  <a:schemeClr val="accent2">
                    <a:lumMod val="75000"/>
                  </a:schemeClr>
                </a:solidFill>
                <a:cs typeface="B Titr" pitchFamily="2" charset="-78"/>
              </a:rPr>
              <a:t>جلب مشارکت کارفرمایان برای کاهش مخاطرات سرب در محیط کار</a:t>
            </a:r>
            <a:endParaRPr lang="en-US" sz="1800" dirty="0" smtClean="0">
              <a:solidFill>
                <a:schemeClr val="accent2">
                  <a:lumMod val="75000"/>
                </a:schemeClr>
              </a:solidFill>
              <a:cs typeface="B Titr" pitchFamily="2" charset="-78"/>
            </a:endParaRPr>
          </a:p>
        </p:txBody>
      </p:sp>
    </p:spTree>
  </p:cSld>
  <p:clrMapOvr>
    <a:masterClrMapping/>
  </p:clrMapOvr>
  <p:transition>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7924800" cy="685800"/>
          </a:xfrm>
        </p:spPr>
        <p:txBody>
          <a:bodyPr>
            <a:noAutofit/>
          </a:bodyPr>
          <a:lstStyle/>
          <a:p>
            <a:pPr lvl="0" algn="ctr"/>
            <a:r>
              <a:rPr lang="fa-IR" sz="2000" smtClean="0">
                <a:solidFill>
                  <a:schemeClr val="accent2">
                    <a:lumMod val="50000"/>
                  </a:schemeClr>
                </a:solidFill>
                <a:cs typeface="B Titr" pitchFamily="2" charset="-78"/>
              </a:rPr>
              <a:t>اقدامات در بازرسی </a:t>
            </a:r>
            <a:r>
              <a:rPr lang="fa-IR" sz="2000" dirty="0" smtClean="0">
                <a:solidFill>
                  <a:schemeClr val="accent2">
                    <a:lumMod val="50000"/>
                  </a:schemeClr>
                </a:solidFill>
                <a:cs typeface="B Titr" pitchFamily="2" charset="-78"/>
              </a:rPr>
              <a:t>واحد بهداشت حرفه ای از کارگاههای دارای سرب</a:t>
            </a:r>
            <a:r>
              <a:rPr lang="en-US" sz="2000" dirty="0" smtClean="0">
                <a:solidFill>
                  <a:schemeClr val="accent2">
                    <a:lumMod val="50000"/>
                  </a:schemeClr>
                </a:solidFill>
                <a:cs typeface="B Titr" pitchFamily="2" charset="-78"/>
              </a:rPr>
              <a:t/>
            </a:r>
            <a:br>
              <a:rPr lang="en-US" sz="2000" dirty="0" smtClean="0">
                <a:solidFill>
                  <a:schemeClr val="accent2">
                    <a:lumMod val="50000"/>
                  </a:schemeClr>
                </a:solidFill>
                <a:cs typeface="B Titr" pitchFamily="2" charset="-78"/>
              </a:rPr>
            </a:br>
            <a:endParaRPr lang="fa-IR" sz="2000" dirty="0">
              <a:solidFill>
                <a:schemeClr val="accent2">
                  <a:lumMod val="50000"/>
                </a:schemeClr>
              </a:solidFill>
              <a:cs typeface="B Titr" pitchFamily="2" charset="-78"/>
            </a:endParaRPr>
          </a:p>
        </p:txBody>
      </p:sp>
      <p:sp>
        <p:nvSpPr>
          <p:cNvPr id="3" name="Content Placeholder 2"/>
          <p:cNvSpPr>
            <a:spLocks noGrp="1"/>
          </p:cNvSpPr>
          <p:nvPr>
            <p:ph idx="1"/>
          </p:nvPr>
        </p:nvSpPr>
        <p:spPr>
          <a:xfrm>
            <a:off x="76200" y="838200"/>
            <a:ext cx="8382000" cy="5486400"/>
          </a:xfrm>
        </p:spPr>
        <p:txBody>
          <a:bodyPr>
            <a:noAutofit/>
          </a:bodyPr>
          <a:lstStyle/>
          <a:p>
            <a:pPr lvl="0" algn="r" rtl="1">
              <a:lnSpc>
                <a:spcPct val="150000"/>
              </a:lnSpc>
            </a:pPr>
            <a:r>
              <a:rPr lang="fa-IR" sz="1600" dirty="0" smtClean="0">
                <a:solidFill>
                  <a:schemeClr val="accent2">
                    <a:lumMod val="75000"/>
                  </a:schemeClr>
                </a:solidFill>
                <a:cs typeface="B Titr" pitchFamily="2" charset="-78"/>
              </a:rPr>
              <a:t>جلب مشارکت کارفرمایان برای کاهش مخاطرات سرب در محیط کار</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ارتقاء آگاهی کارگران از اثرات و پیامدهای بهداشتی ناشی از سرب در محیط کار</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نظارت بر کار شرکت های خصوصی ارائه دهنده خدمات بهداشت حرفه ای در زمینه ارائه خدمات فنی مهندسی به کارگاههای دارای عامل زیان آور سرب</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نظارت بر تشکیلات بهداشت حرفه ای مستقر در کارگاهها از جمله ایستگاه بهگر، خانه بهداشت کارگری و مرکز بهداشت کار</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مشارکت با کارفرمایان  و شرکت در جلسات کمیته های حفاظت فنی و بهداشت کار برای رفع مشکلات سرب در کارگاههای مشمول</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در صورت عدم مبادرت به کنترل فنی مهندسی و بهسازی محیط کار پیگرد قانونی کارفرمایان متخلف تا حصول نتیجه </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توانمند سازی کارشناسان بهداشت حرفه ای در جهت شناسایی و ارزیابی سرب در محیط کار</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برنامه ریزی جهت برگزاری دوره های آموزشی برای کارفرمایان و کارگران</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تهیه تهیه پمفلت، پوستر و مولتی مدیای سرب جهت ارتقاء آگاهی گروههای هدف بویژه کارگران و کارفرایان</a:t>
            </a:r>
            <a:endParaRPr lang="en-US" sz="1600" dirty="0" smtClean="0">
              <a:solidFill>
                <a:schemeClr val="accent2">
                  <a:lumMod val="75000"/>
                </a:schemeClr>
              </a:solidFill>
              <a:cs typeface="B Titr" pitchFamily="2" charset="-78"/>
            </a:endParaRPr>
          </a:p>
          <a:p>
            <a:pPr lvl="0" algn="r" rtl="1">
              <a:lnSpc>
                <a:spcPct val="150000"/>
              </a:lnSpc>
            </a:pPr>
            <a:r>
              <a:rPr lang="fa-IR" sz="1600" dirty="0" smtClean="0">
                <a:solidFill>
                  <a:schemeClr val="accent2">
                    <a:lumMod val="75000"/>
                  </a:schemeClr>
                </a:solidFill>
                <a:cs typeface="B Titr" pitchFamily="2" charset="-78"/>
              </a:rPr>
              <a:t>استفاده از پتانسیل رسانه های ملی جهت ارتقاء آگاهی عمومی</a:t>
            </a:r>
            <a:endParaRPr lang="en-US" sz="1600" dirty="0" smtClean="0">
              <a:solidFill>
                <a:schemeClr val="accent2">
                  <a:lumMod val="75000"/>
                </a:schemeClr>
              </a:solidFill>
              <a:cs typeface="B Titr" pitchFamily="2" charset="-78"/>
            </a:endParaRPr>
          </a:p>
          <a:p>
            <a:pPr algn="r" rtl="1">
              <a:lnSpc>
                <a:spcPct val="150000"/>
              </a:lnSpc>
            </a:pPr>
            <a:endParaRPr lang="fa-IR" sz="2000" dirty="0">
              <a:solidFill>
                <a:schemeClr val="accent2">
                  <a:lumMod val="75000"/>
                </a:schemeClr>
              </a:solidFill>
              <a:cs typeface="B Titr" pitchFamily="2" charset="-78"/>
            </a:endParaRPr>
          </a:p>
        </p:txBody>
      </p:sp>
    </p:spTree>
  </p:cSld>
  <p:clrMapOvr>
    <a:masterClrMapping/>
  </p:clrMapOvr>
  <p:transition>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696200" cy="1447800"/>
          </a:xfrm>
        </p:spPr>
        <p:txBody>
          <a:bodyPr>
            <a:noAutofit/>
          </a:bodyPr>
          <a:lstStyle/>
          <a:p>
            <a:pPr algn="ctr"/>
            <a:r>
              <a:rPr lang="fa-IR" sz="7200" dirty="0" smtClean="0">
                <a:solidFill>
                  <a:schemeClr val="accent2">
                    <a:lumMod val="75000"/>
                  </a:schemeClr>
                </a:solidFill>
                <a:latin typeface="IranNastaliq" pitchFamily="18" charset="0"/>
                <a:cs typeface="IranNastaliq" pitchFamily="18" charset="0"/>
              </a:rPr>
              <a:t>با تشکر از توجه شما</a:t>
            </a:r>
            <a:endParaRPr lang="en-US" sz="7200" dirty="0">
              <a:solidFill>
                <a:schemeClr val="accent2">
                  <a:lumMod val="75000"/>
                </a:schemeClr>
              </a:solidFill>
              <a:latin typeface="IranNastaliq" pitchFamily="18" charset="0"/>
              <a:cs typeface="IranNastaliq" pitchFamily="18" charset="0"/>
            </a:endParaRPr>
          </a:p>
        </p:txBody>
      </p:sp>
      <p:pic>
        <p:nvPicPr>
          <p:cNvPr id="4" name="Picture 4" descr="http://images.persianblog.ir/373380_54Pbdp0z.jpg"/>
          <p:cNvPicPr>
            <a:picLocks noGrp="1" noChangeAspect="1" noChangeArrowheads="1"/>
          </p:cNvPicPr>
          <p:nvPr>
            <p:ph idx="1"/>
          </p:nvPr>
        </p:nvPicPr>
        <p:blipFill>
          <a:blip r:embed="rId2"/>
          <a:srcRect/>
          <a:stretch>
            <a:fillRect/>
          </a:stretch>
        </p:blipFill>
        <p:spPr bwMode="auto">
          <a:xfrm>
            <a:off x="304800" y="1981200"/>
            <a:ext cx="7848600" cy="4525963"/>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305800" cy="2057400"/>
          </a:xfrm>
        </p:spPr>
        <p:txBody>
          <a:bodyPr>
            <a:normAutofit/>
          </a:bodyPr>
          <a:lstStyle/>
          <a:p>
            <a:r>
              <a:rPr lang="fa-IR" sz="6600" dirty="0" smtClean="0">
                <a:solidFill>
                  <a:schemeClr val="accent2">
                    <a:lumMod val="75000"/>
                  </a:schemeClr>
                </a:solidFill>
                <a:latin typeface="IranNastaliq" pitchFamily="18" charset="0"/>
                <a:cs typeface="IranNastaliq" pitchFamily="18" charset="0"/>
              </a:rPr>
              <a:t>کارگاه کشوری کنترل سرب در محیط کار</a:t>
            </a:r>
            <a:endParaRPr lang="en-US" sz="6600" dirty="0">
              <a:solidFill>
                <a:schemeClr val="accent2">
                  <a:lumMod val="75000"/>
                </a:schemeClr>
              </a:solidFill>
              <a:latin typeface="IranNastaliq" pitchFamily="18" charset="0"/>
              <a:cs typeface="IranNastaliq" pitchFamily="18" charset="0"/>
            </a:endParaRPr>
          </a:p>
        </p:txBody>
      </p:sp>
      <p:sp>
        <p:nvSpPr>
          <p:cNvPr id="3" name="Content Placeholder 2"/>
          <p:cNvSpPr>
            <a:spLocks noGrp="1"/>
          </p:cNvSpPr>
          <p:nvPr>
            <p:ph idx="1"/>
          </p:nvPr>
        </p:nvSpPr>
        <p:spPr>
          <a:xfrm>
            <a:off x="1676400" y="2667000"/>
            <a:ext cx="5562600" cy="3810000"/>
          </a:xfrm>
        </p:spPr>
        <p:txBody>
          <a:bodyPr>
            <a:noAutofit/>
          </a:bodyPr>
          <a:lstStyle/>
          <a:p>
            <a:pPr algn="ctr" rtl="1">
              <a:buNone/>
            </a:pPr>
            <a:r>
              <a:rPr lang="fa-IR" sz="6000" dirty="0" smtClean="0">
                <a:solidFill>
                  <a:schemeClr val="accent5">
                    <a:lumMod val="75000"/>
                  </a:schemeClr>
                </a:solidFill>
                <a:latin typeface="IranNastaliq" pitchFamily="18" charset="0"/>
                <a:cs typeface="IranNastaliq" pitchFamily="18" charset="0"/>
              </a:rPr>
              <a:t>مرکز سلامت محیط و کار</a:t>
            </a:r>
          </a:p>
          <a:p>
            <a:pPr algn="ctr" rtl="1">
              <a:lnSpc>
                <a:spcPct val="200000"/>
              </a:lnSpc>
              <a:buNone/>
            </a:pPr>
            <a:r>
              <a:rPr lang="fa-IR" sz="4400" dirty="0" smtClean="0">
                <a:solidFill>
                  <a:schemeClr val="accent5">
                    <a:lumMod val="75000"/>
                  </a:schemeClr>
                </a:solidFill>
                <a:latin typeface="IranNastaliq" pitchFamily="18" charset="0"/>
                <a:cs typeface="IranNastaliq" pitchFamily="18" charset="0"/>
              </a:rPr>
              <a:t>اداره کنترل عوامل شغلی موثر بر سلامت</a:t>
            </a:r>
          </a:p>
          <a:p>
            <a:pPr algn="ctr" rtl="1">
              <a:lnSpc>
                <a:spcPct val="200000"/>
              </a:lnSpc>
              <a:buNone/>
            </a:pPr>
            <a:r>
              <a:rPr lang="fa-IR" sz="4400" dirty="0" smtClean="0">
                <a:solidFill>
                  <a:schemeClr val="accent5">
                    <a:lumMod val="75000"/>
                  </a:schemeClr>
                </a:solidFill>
                <a:latin typeface="IranNastaliq" pitchFamily="18" charset="0"/>
                <a:cs typeface="IranNastaliq" pitchFamily="18" charset="0"/>
              </a:rPr>
              <a:t>تاریخ :   </a:t>
            </a:r>
            <a:r>
              <a:rPr lang="fa-IR" dirty="0" smtClean="0">
                <a:solidFill>
                  <a:schemeClr val="accent5">
                    <a:lumMod val="75000"/>
                  </a:schemeClr>
                </a:solidFill>
                <a:latin typeface="IranNastaliq" pitchFamily="18" charset="0"/>
                <a:cs typeface="B Titr" pitchFamily="2" charset="-78"/>
              </a:rPr>
              <a:t>1391/10/11</a:t>
            </a:r>
            <a:r>
              <a:rPr lang="fa-IR" sz="2800" dirty="0" smtClean="0">
                <a:solidFill>
                  <a:schemeClr val="accent5">
                    <a:lumMod val="75000"/>
                  </a:schemeClr>
                </a:solidFill>
                <a:latin typeface="IranNastaliq" pitchFamily="18" charset="0"/>
                <a:cs typeface="B Titr" pitchFamily="2" charset="-78"/>
              </a:rPr>
              <a:t> </a:t>
            </a:r>
            <a:endParaRPr lang="fa-IR" sz="4000" dirty="0" smtClean="0">
              <a:solidFill>
                <a:schemeClr val="accent5">
                  <a:lumMod val="75000"/>
                </a:schemeClr>
              </a:solidFill>
              <a:latin typeface="IranNastaliq" pitchFamily="18" charset="0"/>
              <a:cs typeface="B Titr" pitchFamily="2" charset="-78"/>
            </a:endParaRPr>
          </a:p>
          <a:p>
            <a:pPr algn="r" rtl="1">
              <a:buNone/>
            </a:pPr>
            <a:endParaRPr lang="en-US" sz="4000" dirty="0" smtClean="0">
              <a:solidFill>
                <a:schemeClr val="accent5">
                  <a:lumMod val="75000"/>
                </a:schemeClr>
              </a:solidFill>
              <a:latin typeface="IranNastaliq" pitchFamily="18" charset="0"/>
              <a:cs typeface="IranNastaliq" pitchFamily="18" charset="0"/>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0175"/>
            <a:ext cx="7772400" cy="631825"/>
          </a:xfrm>
        </p:spPr>
        <p:txBody>
          <a:bodyPr>
            <a:noAutofit/>
          </a:bodyPr>
          <a:lstStyle/>
          <a:p>
            <a:r>
              <a:rPr lang="fa-IR" sz="3600" dirty="0" smtClean="0">
                <a:solidFill>
                  <a:schemeClr val="accent5">
                    <a:lumMod val="20000"/>
                    <a:lumOff val="80000"/>
                  </a:schemeClr>
                </a:solidFill>
                <a:cs typeface="B Titr" pitchFamily="2" charset="-78"/>
              </a:rPr>
              <a:t>کلیات مرتبط با سرب</a:t>
            </a:r>
            <a:endParaRPr lang="en-US" sz="3600" dirty="0">
              <a:solidFill>
                <a:schemeClr val="accent5">
                  <a:lumMod val="20000"/>
                  <a:lumOff val="80000"/>
                </a:schemeClr>
              </a:solidFill>
              <a:cs typeface="B Titr" pitchFamily="2" charset="-78"/>
            </a:endParaRPr>
          </a:p>
        </p:txBody>
      </p:sp>
      <p:sp>
        <p:nvSpPr>
          <p:cNvPr id="3" name="Subtitle 2"/>
          <p:cNvSpPr>
            <a:spLocks noGrp="1"/>
          </p:cNvSpPr>
          <p:nvPr>
            <p:ph type="subTitle" idx="1"/>
          </p:nvPr>
        </p:nvSpPr>
        <p:spPr>
          <a:xfrm>
            <a:off x="228600" y="685800"/>
            <a:ext cx="8610600" cy="6172200"/>
          </a:xfrm>
        </p:spPr>
        <p:txBody>
          <a:bodyPr>
            <a:normAutofit/>
          </a:bodyPr>
          <a:lstStyle/>
          <a:p>
            <a:pPr marL="1143000" indent="-1143000" algn="just" rtl="1">
              <a:lnSpc>
                <a:spcPct val="170000"/>
              </a:lnSpc>
            </a:pPr>
            <a:r>
              <a:rPr lang="fa-IR" sz="1800" b="1" dirty="0" smtClean="0">
                <a:solidFill>
                  <a:schemeClr val="bg1"/>
                </a:solidFill>
                <a:cs typeface="B Titr" pitchFamily="2" charset="-78"/>
              </a:rPr>
              <a:t>1. سرب جزو </a:t>
            </a:r>
            <a:r>
              <a:rPr lang="fa-IR" sz="1800" b="1" dirty="0" smtClean="0">
                <a:solidFill>
                  <a:schemeClr val="bg1"/>
                </a:solidFill>
                <a:cs typeface="B Titr" pitchFamily="2" charset="-78"/>
              </a:rPr>
              <a:t>فلزات </a:t>
            </a:r>
            <a:r>
              <a:rPr lang="fa-IR" sz="1800" b="1" dirty="0" smtClean="0">
                <a:solidFill>
                  <a:schemeClr val="bg1"/>
                </a:solidFill>
                <a:cs typeface="B Titr" pitchFamily="2" charset="-78"/>
              </a:rPr>
              <a:t>سنگین است که نه تنها برای حیات بیولوژیکی ضروری نیست بلکه خاصیت سمی دارد </a:t>
            </a:r>
            <a:endParaRPr lang="fa-IR" sz="1400" b="1" dirty="0" smtClean="0">
              <a:solidFill>
                <a:schemeClr val="bg1"/>
              </a:solidFill>
              <a:cs typeface="B Titr" pitchFamily="2" charset="-78"/>
            </a:endParaRPr>
          </a:p>
          <a:p>
            <a:pPr marL="228600" indent="-228600" algn="just" rtl="1">
              <a:lnSpc>
                <a:spcPct val="170000"/>
              </a:lnSpc>
              <a:buAutoNum type="arabicPeriod"/>
            </a:pPr>
            <a:r>
              <a:rPr lang="fa-IR" sz="1200" b="1" dirty="0" smtClean="0">
                <a:solidFill>
                  <a:schemeClr val="bg1"/>
                </a:solidFill>
              </a:rPr>
              <a:t>فلزات سنگین مانند جیوه ، سرب و کادمیم عناصر حیاتی نبوده و اثرات سود مندی بر حیات ارگانیسمهای زنده ندارند به طوریکه تجمع آنها در بدن موجودات زنده به خصوص پستانداران باعث بیماریهای خطرناکی می گردد.مسیرهای ورود به بدن پستانداران به طور معمول از طریق هوای آلوده که در مناطق صنعتی پس از بارندگی وارد خاک و آب زیرزمینی می شوند و همچنین از طریق دریاها و اقیانوسها می باشد.</a:t>
            </a:r>
          </a:p>
          <a:p>
            <a:pPr algn="just" rtl="1">
              <a:lnSpc>
                <a:spcPct val="170000"/>
              </a:lnSpc>
            </a:pPr>
            <a:r>
              <a:rPr lang="fa-IR" sz="1200" b="1" dirty="0" smtClean="0">
                <a:solidFill>
                  <a:schemeClr val="bg1"/>
                </a:solidFill>
              </a:rPr>
              <a:t>بسیاری از این عناصر ارگانیسمهای زنده به مقادیر بسیار کمی از فلزات سنگین برای ادامه رشد و بقاء نیار دارند که به اصطلاح به آنها </a:t>
            </a:r>
            <a:r>
              <a:rPr lang="en-US" sz="1200" b="1" dirty="0" smtClean="0">
                <a:solidFill>
                  <a:schemeClr val="bg1"/>
                </a:solidFill>
              </a:rPr>
              <a:t>Trace Elements </a:t>
            </a:r>
            <a:r>
              <a:rPr lang="fa-IR" sz="1200" b="1" dirty="0" smtClean="0">
                <a:solidFill>
                  <a:schemeClr val="bg1"/>
                </a:solidFill>
              </a:rPr>
              <a:t>می گویند مثل آهن ، کبالات ، مس ، منیزیم ، مولیبدن ، وانادیم ، استرنیم و روی و اگر ازآن حداقل مورد نیاز و ضروری افزایش یابند باعث اخلال در رشد می گردند. </a:t>
            </a:r>
          </a:p>
          <a:p>
            <a:pPr algn="just" rtl="1">
              <a:lnSpc>
                <a:spcPct val="170000"/>
              </a:lnSpc>
            </a:pPr>
            <a:r>
              <a:rPr lang="fa-IR" sz="1400" b="1" dirty="0" smtClean="0">
                <a:solidFill>
                  <a:schemeClr val="bg1"/>
                </a:solidFill>
                <a:cs typeface="B Titr" pitchFamily="2" charset="-78"/>
              </a:rPr>
              <a:t>2. </a:t>
            </a:r>
            <a:r>
              <a:rPr lang="fa-IR" sz="1800" b="1" dirty="0" smtClean="0">
                <a:solidFill>
                  <a:schemeClr val="bg1"/>
                </a:solidFill>
                <a:cs typeface="B Titr" pitchFamily="2" charset="-78"/>
              </a:rPr>
              <a:t>سرب جزء 10 ماده شيميايي خطرناک اول سازمان جهاني بهداشت است</a:t>
            </a:r>
            <a:endParaRPr lang="en-US" sz="1400" b="1" dirty="0" smtClean="0">
              <a:solidFill>
                <a:schemeClr val="bg1"/>
              </a:solidFill>
              <a:cs typeface="B Titr" pitchFamily="2" charset="-78"/>
            </a:endParaRPr>
          </a:p>
          <a:p>
            <a:pPr rtl="1"/>
            <a:r>
              <a:rPr lang="fa-IR" sz="1400" dirty="0" smtClean="0">
                <a:solidFill>
                  <a:schemeClr val="bg1"/>
                </a:solidFill>
              </a:rPr>
              <a:t>سرب یک فلز بسیار سمی است (در حالت گردو غبار و دود فلزی)</a:t>
            </a:r>
            <a:endParaRPr lang="en-US" sz="1400" dirty="0" smtClean="0">
              <a:solidFill>
                <a:schemeClr val="bg1"/>
              </a:solidFill>
            </a:endParaRPr>
          </a:p>
          <a:p>
            <a:pPr rtl="1"/>
            <a:r>
              <a:rPr lang="fa-IR" sz="1400" dirty="0" smtClean="0">
                <a:solidFill>
                  <a:schemeClr val="bg1"/>
                </a:solidFill>
              </a:rPr>
              <a:t>تقریبا روی همه ارگانها و سیستم ها اثر می گذارد</a:t>
            </a:r>
            <a:endParaRPr lang="en-US" sz="1400" dirty="0" smtClean="0">
              <a:solidFill>
                <a:schemeClr val="bg1"/>
              </a:solidFill>
            </a:endParaRPr>
          </a:p>
          <a:p>
            <a:pPr rtl="1"/>
            <a:r>
              <a:rPr lang="fa-IR" sz="1400" dirty="0" smtClean="0">
                <a:solidFill>
                  <a:schemeClr val="bg1"/>
                </a:solidFill>
              </a:rPr>
              <a:t>اندام هدف اصلی برای سمیت سرب هم در کودکان و  هم در  بزرگسالان  سیستم </a:t>
            </a:r>
          </a:p>
          <a:p>
            <a:pPr rtl="1"/>
            <a:r>
              <a:rPr lang="fa-IR" sz="1400" dirty="0" smtClean="0">
                <a:solidFill>
                  <a:schemeClr val="bg1"/>
                </a:solidFill>
              </a:rPr>
              <a:t>عصبی است</a:t>
            </a:r>
            <a:endParaRPr lang="en-US" sz="1400" dirty="0" smtClean="0">
              <a:solidFill>
                <a:schemeClr val="bg1"/>
              </a:solidFill>
            </a:endParaRPr>
          </a:p>
          <a:p>
            <a:pPr marL="514350" indent="-514350" algn="r" rtl="1">
              <a:lnSpc>
                <a:spcPct val="150000"/>
              </a:lnSpc>
            </a:pPr>
            <a:r>
              <a:rPr lang="fa-IR" sz="1800" b="1" dirty="0" smtClean="0">
                <a:solidFill>
                  <a:schemeClr val="bg1"/>
                </a:solidFill>
                <a:cs typeface="B Titr" pitchFamily="2" charset="-78"/>
              </a:rPr>
              <a:t>3. مسمومیت با سرب ساتورنیسم یا پلمبیسم نام دارد</a:t>
            </a:r>
          </a:p>
          <a:p>
            <a:pPr marL="514350" indent="-514350" algn="r" rtl="1">
              <a:lnSpc>
                <a:spcPct val="150000"/>
              </a:lnSpc>
            </a:pPr>
            <a:r>
              <a:rPr lang="fa-IR" sz="1800" b="1" dirty="0" smtClean="0">
                <a:solidFill>
                  <a:schemeClr val="bg1"/>
                </a:solidFill>
                <a:cs typeface="B Titr" pitchFamily="2" charset="-78"/>
              </a:rPr>
              <a:t>4. نحوه تشخیص: آزمایش خون و ادرار در کارگران</a:t>
            </a:r>
          </a:p>
          <a:p>
            <a:pPr algn="just" rtl="1">
              <a:lnSpc>
                <a:spcPct val="170000"/>
              </a:lnSpc>
            </a:pPr>
            <a:endParaRPr lang="en-US" sz="1400" dirty="0" smtClean="0">
              <a:solidFill>
                <a:srgbClr val="002060"/>
              </a:solidFill>
              <a:cs typeface="B Titr" pitchFamily="2" charset="-78"/>
            </a:endParaRPr>
          </a:p>
        </p:txBody>
      </p:sp>
      <p:pic>
        <p:nvPicPr>
          <p:cNvPr id="9218" name="Picture 2" descr="File:Lead electrolytic and 1cm3 cube.jpg"/>
          <p:cNvPicPr>
            <a:picLocks noChangeAspect="1" noChangeArrowheads="1"/>
          </p:cNvPicPr>
          <p:nvPr/>
        </p:nvPicPr>
        <p:blipFill>
          <a:blip r:embed="rId2"/>
          <a:srcRect/>
          <a:stretch>
            <a:fillRect/>
          </a:stretch>
        </p:blipFill>
        <p:spPr bwMode="auto">
          <a:xfrm>
            <a:off x="0" y="4191000"/>
            <a:ext cx="2667000" cy="2626233"/>
          </a:xfrm>
          <a:prstGeom prst="rect">
            <a:avLst/>
          </a:prstGeom>
          <a:noFill/>
        </p:spPr>
      </p:pic>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696200" cy="685800"/>
          </a:xfrm>
        </p:spPr>
        <p:txBody>
          <a:bodyPr>
            <a:normAutofit/>
          </a:bodyPr>
          <a:lstStyle/>
          <a:p>
            <a:pPr algn="ctr"/>
            <a:r>
              <a:rPr lang="fa-IR" sz="3200" dirty="0" smtClean="0">
                <a:solidFill>
                  <a:schemeClr val="accent5">
                    <a:lumMod val="75000"/>
                  </a:schemeClr>
                </a:solidFill>
                <a:cs typeface="B Titr" pitchFamily="2" charset="-78"/>
              </a:rPr>
              <a:t>مصرف سرب در صنایع</a:t>
            </a:r>
            <a:endParaRPr lang="en-US" sz="3200" dirty="0">
              <a:solidFill>
                <a:schemeClr val="accent5">
                  <a:lumMod val="75000"/>
                </a:schemeClr>
              </a:solidFill>
              <a:cs typeface="B Titr" pitchFamily="2" charset="-78"/>
            </a:endParaRPr>
          </a:p>
        </p:txBody>
      </p:sp>
      <p:sp>
        <p:nvSpPr>
          <p:cNvPr id="3" name="Content Placeholder 2"/>
          <p:cNvSpPr>
            <a:spLocks noGrp="1"/>
          </p:cNvSpPr>
          <p:nvPr>
            <p:ph idx="1"/>
          </p:nvPr>
        </p:nvSpPr>
        <p:spPr>
          <a:xfrm>
            <a:off x="0" y="685800"/>
            <a:ext cx="8458200" cy="6172200"/>
          </a:xfrm>
        </p:spPr>
        <p:txBody>
          <a:bodyPr>
            <a:noAutofit/>
          </a:bodyPr>
          <a:lstStyle/>
          <a:p>
            <a:pPr algn="just" rtl="1">
              <a:lnSpc>
                <a:spcPct val="150000"/>
              </a:lnSpc>
            </a:pPr>
            <a:r>
              <a:rPr lang="ar-SA" sz="1600" b="1" dirty="0" smtClean="0">
                <a:solidFill>
                  <a:schemeClr val="accent5">
                    <a:lumMod val="50000"/>
                  </a:schemeClr>
                </a:solidFill>
              </a:rPr>
              <a:t>تركيبات سرب به اشكال مختلف يافت مي شوند كه بطور كلي مي توان آن را به فرم هاي تركيبات آلي سرب (مثل تترااتيل سرب و تترامتيل سرب) و تركيبات غيرآلي سرب كه شامل سرب 2 </a:t>
            </a:r>
            <a:r>
              <a:rPr lang="fa-IR" sz="1600" b="1" dirty="0" smtClean="0">
                <a:solidFill>
                  <a:schemeClr val="accent5">
                    <a:lumMod val="50000"/>
                  </a:schemeClr>
                </a:solidFill>
              </a:rPr>
              <a:t>ظ</a:t>
            </a:r>
            <a:r>
              <a:rPr lang="ar-SA" sz="1600" b="1" dirty="0" smtClean="0">
                <a:solidFill>
                  <a:schemeClr val="accent5">
                    <a:lumMod val="50000"/>
                  </a:schemeClr>
                </a:solidFill>
              </a:rPr>
              <a:t>رفيتي و چهار ظرفيتي ميباشد تقسيم بندي كرد. فراوان ترين سنگ معدن سرب</a:t>
            </a:r>
            <a:r>
              <a:rPr lang="en-US" sz="1600" b="1" dirty="0" smtClean="0">
                <a:solidFill>
                  <a:schemeClr val="accent5">
                    <a:lumMod val="50000"/>
                  </a:schemeClr>
                </a:solidFill>
              </a:rPr>
              <a:t> galena (</a:t>
            </a:r>
            <a:r>
              <a:rPr lang="en-US" sz="1600" b="1" dirty="0" err="1" smtClean="0">
                <a:solidFill>
                  <a:schemeClr val="accent5">
                    <a:lumMod val="50000"/>
                  </a:schemeClr>
                </a:solidFill>
              </a:rPr>
              <a:t>pbs</a:t>
            </a:r>
            <a:r>
              <a:rPr lang="en-US" sz="1600" b="1" dirty="0" smtClean="0">
                <a:solidFill>
                  <a:schemeClr val="accent5">
                    <a:lumMod val="50000"/>
                  </a:schemeClr>
                </a:solidFill>
              </a:rPr>
              <a:t>) </a:t>
            </a:r>
            <a:r>
              <a:rPr lang="ar-SA" sz="1600" b="1" dirty="0" smtClean="0">
                <a:solidFill>
                  <a:schemeClr val="accent5">
                    <a:lumMod val="50000"/>
                  </a:schemeClr>
                </a:solidFill>
              </a:rPr>
              <a:t>مي باشد كه اكثر موارد سرب از آن استخراج مي گردد</a:t>
            </a:r>
            <a:r>
              <a:rPr lang="en-US" sz="1600" b="1" dirty="0" smtClean="0">
                <a:solidFill>
                  <a:schemeClr val="accent5">
                    <a:lumMod val="50000"/>
                  </a:schemeClr>
                </a:solidFill>
              </a:rPr>
              <a:t> .</a:t>
            </a:r>
          </a:p>
          <a:p>
            <a:pPr algn="r" rtl="1">
              <a:lnSpc>
                <a:spcPct val="150000"/>
              </a:lnSpc>
            </a:pPr>
            <a:r>
              <a:rPr lang="ar-SA" sz="1800" b="1" dirty="0" smtClean="0">
                <a:solidFill>
                  <a:schemeClr val="accent5">
                    <a:lumMod val="50000"/>
                  </a:schemeClr>
                </a:solidFill>
              </a:rPr>
              <a:t>بيشترين استفاده سرب در صنعت شامل</a:t>
            </a:r>
            <a:r>
              <a:rPr lang="fa-IR" sz="1800" b="1" dirty="0" smtClean="0">
                <a:solidFill>
                  <a:schemeClr val="accent5">
                    <a:lumMod val="50000"/>
                  </a:schemeClr>
                </a:solidFill>
              </a:rPr>
              <a:t>:</a:t>
            </a:r>
            <a:endParaRPr lang="en-US" sz="1800" b="1" dirty="0" smtClean="0">
              <a:solidFill>
                <a:schemeClr val="accent5">
                  <a:lumMod val="50000"/>
                </a:schemeClr>
              </a:solidFill>
            </a:endParaRPr>
          </a:p>
          <a:p>
            <a:pPr algn="r" rtl="1">
              <a:lnSpc>
                <a:spcPct val="150000"/>
              </a:lnSpc>
            </a:pPr>
            <a:r>
              <a:rPr lang="fa-IR" sz="1800" b="1" dirty="0" smtClean="0">
                <a:solidFill>
                  <a:schemeClr val="accent5">
                    <a:lumMod val="50000"/>
                  </a:schemeClr>
                </a:solidFill>
                <a:cs typeface="B Titr" pitchFamily="2" charset="-78"/>
              </a:rPr>
              <a:t>1</a:t>
            </a:r>
            <a:r>
              <a:rPr lang="ar-SA" sz="1800" b="1" dirty="0" smtClean="0">
                <a:solidFill>
                  <a:schemeClr val="accent5">
                    <a:lumMod val="50000"/>
                  </a:schemeClr>
                </a:solidFill>
                <a:cs typeface="B Titr" pitchFamily="2" charset="-78"/>
              </a:rPr>
              <a:t>- ساخت باتريهاي ذخيره اي الكتريكي</a:t>
            </a:r>
            <a:endParaRPr lang="en-US" sz="1800" b="1" dirty="0" smtClean="0">
              <a:solidFill>
                <a:schemeClr val="accent5">
                  <a:lumMod val="50000"/>
                </a:schemeClr>
              </a:solidFill>
              <a:cs typeface="B Titr" pitchFamily="2" charset="-78"/>
            </a:endParaRPr>
          </a:p>
          <a:p>
            <a:pPr algn="r" rtl="1">
              <a:lnSpc>
                <a:spcPct val="150000"/>
              </a:lnSpc>
            </a:pPr>
            <a:r>
              <a:rPr lang="en-US" sz="1800" b="1" dirty="0" smtClean="0">
                <a:solidFill>
                  <a:schemeClr val="accent5">
                    <a:lumMod val="50000"/>
                  </a:schemeClr>
                </a:solidFill>
                <a:cs typeface="B Titr" pitchFamily="2" charset="-78"/>
              </a:rPr>
              <a:t>2</a:t>
            </a:r>
            <a:r>
              <a:rPr lang="ar-SA" sz="1800" b="1" dirty="0" smtClean="0">
                <a:solidFill>
                  <a:schemeClr val="accent5">
                    <a:lumMod val="50000"/>
                  </a:schemeClr>
                </a:solidFill>
                <a:cs typeface="B Titr" pitchFamily="2" charset="-78"/>
              </a:rPr>
              <a:t>- ساخت رادياتورهاي داراي آلياژ سرب </a:t>
            </a:r>
            <a:r>
              <a:rPr lang="en-US" sz="1800" b="1" dirty="0" smtClean="0">
                <a:solidFill>
                  <a:schemeClr val="accent5">
                    <a:lumMod val="50000"/>
                  </a:schemeClr>
                </a:solidFill>
                <a:cs typeface="B Titr" pitchFamily="2" charset="-78"/>
              </a:rPr>
              <a:t> </a:t>
            </a:r>
            <a:r>
              <a:rPr lang="fa-IR" sz="1800" b="1" dirty="0" smtClean="0">
                <a:solidFill>
                  <a:schemeClr val="accent5">
                    <a:lumMod val="50000"/>
                  </a:schemeClr>
                </a:solidFill>
                <a:cs typeface="B Titr" pitchFamily="2" charset="-78"/>
              </a:rPr>
              <a:t>و تهیه</a:t>
            </a:r>
          </a:p>
          <a:p>
            <a:pPr algn="r" rtl="1">
              <a:lnSpc>
                <a:spcPct val="150000"/>
              </a:lnSpc>
            </a:pPr>
            <a:r>
              <a:rPr lang="fa-IR" sz="1800" b="1" dirty="0" smtClean="0">
                <a:solidFill>
                  <a:schemeClr val="accent5">
                    <a:lumMod val="50000"/>
                  </a:schemeClr>
                </a:solidFill>
                <a:cs typeface="B Titr" pitchFamily="2" charset="-78"/>
              </a:rPr>
              <a:t> آلیاژهای مختلف</a:t>
            </a:r>
          </a:p>
          <a:p>
            <a:pPr algn="r" rtl="1">
              <a:lnSpc>
                <a:spcPct val="150000"/>
              </a:lnSpc>
            </a:pPr>
            <a:r>
              <a:rPr lang="ar-SA" sz="1800" b="1" dirty="0" smtClean="0">
                <a:solidFill>
                  <a:schemeClr val="accent5">
                    <a:lumMod val="50000"/>
                  </a:schemeClr>
                </a:solidFill>
                <a:cs typeface="B Titr" pitchFamily="2" charset="-78"/>
              </a:rPr>
              <a:t>3- صنعت چاپ </a:t>
            </a:r>
            <a:endParaRPr lang="fa-IR" sz="1800" b="1" dirty="0" smtClean="0">
              <a:solidFill>
                <a:schemeClr val="accent5">
                  <a:lumMod val="50000"/>
                </a:schemeClr>
              </a:solidFill>
              <a:cs typeface="B Titr" pitchFamily="2" charset="-78"/>
            </a:endParaRPr>
          </a:p>
          <a:p>
            <a:pPr algn="r" rtl="1">
              <a:lnSpc>
                <a:spcPct val="150000"/>
              </a:lnSpc>
            </a:pPr>
            <a:r>
              <a:rPr lang="ar-SA" sz="1800" b="1" dirty="0" smtClean="0">
                <a:solidFill>
                  <a:schemeClr val="accent5">
                    <a:lumMod val="50000"/>
                  </a:schemeClr>
                </a:solidFill>
                <a:cs typeface="B Titr" pitchFamily="2" charset="-78"/>
              </a:rPr>
              <a:t>4- مهمات سازي ( ساخت گلوله هاي سربي )</a:t>
            </a:r>
            <a:endParaRPr lang="fa-IR" sz="1800" b="1" dirty="0" smtClean="0">
              <a:solidFill>
                <a:schemeClr val="accent5">
                  <a:lumMod val="50000"/>
                </a:schemeClr>
              </a:solidFill>
              <a:cs typeface="B Titr" pitchFamily="2" charset="-78"/>
            </a:endParaRPr>
          </a:p>
          <a:p>
            <a:pPr algn="r" rtl="1">
              <a:lnSpc>
                <a:spcPct val="150000"/>
              </a:lnSpc>
            </a:pPr>
            <a:r>
              <a:rPr lang="ar-SA" sz="1800" b="1" dirty="0" smtClean="0">
                <a:solidFill>
                  <a:schemeClr val="accent5">
                    <a:lumMod val="50000"/>
                  </a:schemeClr>
                </a:solidFill>
                <a:cs typeface="B Titr" pitchFamily="2" charset="-78"/>
              </a:rPr>
              <a:t> 5-صنايع كابل سازي</a:t>
            </a:r>
            <a:r>
              <a:rPr lang="fa-IR" sz="1800" b="1" dirty="0" smtClean="0">
                <a:solidFill>
                  <a:schemeClr val="accent5">
                    <a:lumMod val="50000"/>
                  </a:schemeClr>
                </a:solidFill>
                <a:cs typeface="B Titr" pitchFamily="2" charset="-78"/>
              </a:rPr>
              <a:t> و سیم های سرب دار</a:t>
            </a:r>
          </a:p>
          <a:p>
            <a:pPr algn="r" rtl="1">
              <a:lnSpc>
                <a:spcPct val="150000"/>
              </a:lnSpc>
            </a:pPr>
            <a:r>
              <a:rPr lang="ar-SA" sz="1800" b="1" dirty="0" smtClean="0">
                <a:solidFill>
                  <a:schemeClr val="accent5">
                    <a:lumMod val="50000"/>
                  </a:schemeClr>
                </a:solidFill>
                <a:cs typeface="B Titr" pitchFamily="2" charset="-78"/>
              </a:rPr>
              <a:t> 6- ساخت ورقه هاي سربي</a:t>
            </a:r>
            <a:endParaRPr lang="fa-IR" sz="1800" b="1" dirty="0" smtClean="0">
              <a:solidFill>
                <a:schemeClr val="accent5">
                  <a:lumMod val="50000"/>
                </a:schemeClr>
              </a:solidFill>
              <a:cs typeface="B Titr" pitchFamily="2" charset="-78"/>
            </a:endParaRPr>
          </a:p>
          <a:p>
            <a:pPr algn="r" rtl="1">
              <a:lnSpc>
                <a:spcPct val="150000"/>
              </a:lnSpc>
            </a:pPr>
            <a:endParaRPr lang="en-US" sz="1100" b="1" dirty="0">
              <a:solidFill>
                <a:schemeClr val="accent5">
                  <a:lumMod val="50000"/>
                </a:schemeClr>
              </a:solidFill>
              <a:cs typeface="B Titr" pitchFamily="2" charset="-78"/>
            </a:endParaRPr>
          </a:p>
          <a:p>
            <a:pPr algn="r" rtl="1">
              <a:lnSpc>
                <a:spcPct val="150000"/>
              </a:lnSpc>
            </a:pPr>
            <a:endParaRPr lang="en-US" sz="1100" dirty="0">
              <a:solidFill>
                <a:schemeClr val="accent5">
                  <a:lumMod val="50000"/>
                </a:schemeClr>
              </a:solidFill>
            </a:endParaRPr>
          </a:p>
        </p:txBody>
      </p:sp>
      <p:pic>
        <p:nvPicPr>
          <p:cNvPr id="8194" name="Picture 2" descr="http://www.vitalityplusaustralia.com/files/industry_workers_thumb.jpg"/>
          <p:cNvPicPr>
            <a:picLocks noChangeAspect="1" noChangeArrowheads="1"/>
          </p:cNvPicPr>
          <p:nvPr/>
        </p:nvPicPr>
        <p:blipFill>
          <a:blip r:embed="rId2"/>
          <a:srcRect/>
          <a:stretch>
            <a:fillRect/>
          </a:stretch>
        </p:blipFill>
        <p:spPr bwMode="auto">
          <a:xfrm>
            <a:off x="85725" y="2895600"/>
            <a:ext cx="3648075" cy="381000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762000"/>
          </a:xfrm>
        </p:spPr>
        <p:txBody>
          <a:bodyPr>
            <a:normAutofit/>
          </a:bodyPr>
          <a:lstStyle/>
          <a:p>
            <a:pPr algn="r"/>
            <a:r>
              <a:rPr lang="fa-IR" sz="3600" dirty="0" smtClean="0">
                <a:solidFill>
                  <a:schemeClr val="accent5">
                    <a:lumMod val="75000"/>
                  </a:schemeClr>
                </a:solidFill>
                <a:cs typeface="B Titr" pitchFamily="2" charset="-78"/>
              </a:rPr>
              <a:t>ادامه مصرف </a:t>
            </a:r>
            <a:r>
              <a:rPr lang="fa-IR" sz="3200" dirty="0" smtClean="0">
                <a:solidFill>
                  <a:schemeClr val="accent5">
                    <a:lumMod val="75000"/>
                  </a:schemeClr>
                </a:solidFill>
                <a:cs typeface="B Titr" pitchFamily="2" charset="-78"/>
              </a:rPr>
              <a:t>سرب</a:t>
            </a:r>
            <a:r>
              <a:rPr lang="fa-IR" sz="3600" dirty="0" smtClean="0">
                <a:solidFill>
                  <a:schemeClr val="accent5">
                    <a:lumMod val="75000"/>
                  </a:schemeClr>
                </a:solidFill>
                <a:cs typeface="B Titr" pitchFamily="2" charset="-78"/>
              </a:rPr>
              <a:t> در صنایع</a:t>
            </a:r>
            <a:endParaRPr lang="en-US" sz="3600" dirty="0">
              <a:solidFill>
                <a:schemeClr val="accent5">
                  <a:lumMod val="75000"/>
                </a:schemeClr>
              </a:solidFill>
              <a:cs typeface="B Titr" pitchFamily="2" charset="-78"/>
            </a:endParaRPr>
          </a:p>
        </p:txBody>
      </p:sp>
      <p:sp>
        <p:nvSpPr>
          <p:cNvPr id="3" name="Content Placeholder 2"/>
          <p:cNvSpPr>
            <a:spLocks noGrp="1"/>
          </p:cNvSpPr>
          <p:nvPr>
            <p:ph idx="1"/>
          </p:nvPr>
        </p:nvSpPr>
        <p:spPr>
          <a:xfrm>
            <a:off x="228600" y="990600"/>
            <a:ext cx="8153400" cy="5715000"/>
          </a:xfrm>
        </p:spPr>
        <p:txBody>
          <a:bodyPr>
            <a:noAutofit/>
          </a:bodyPr>
          <a:lstStyle/>
          <a:p>
            <a:pPr algn="r" rtl="1">
              <a:lnSpc>
                <a:spcPct val="150000"/>
              </a:lnSpc>
            </a:pPr>
            <a:r>
              <a:rPr lang="fa-IR" sz="1900" b="1" dirty="0" smtClean="0">
                <a:solidFill>
                  <a:schemeClr val="accent5">
                    <a:lumMod val="50000"/>
                  </a:schemeClr>
                </a:solidFill>
                <a:cs typeface="B Titr" pitchFamily="2" charset="-78"/>
              </a:rPr>
              <a:t>8- صنایع شیمیایی و رنگ سازی</a:t>
            </a:r>
          </a:p>
          <a:p>
            <a:pPr algn="just" rtl="1">
              <a:lnSpc>
                <a:spcPct val="150000"/>
              </a:lnSpc>
            </a:pPr>
            <a:r>
              <a:rPr lang="fa-IR" sz="1900" dirty="0" smtClean="0">
                <a:solidFill>
                  <a:schemeClr val="accent5">
                    <a:lumMod val="50000"/>
                  </a:schemeClr>
                </a:solidFill>
              </a:rPr>
              <a:t>د</a:t>
            </a:r>
            <a:r>
              <a:rPr lang="ar-SA" sz="1900" dirty="0" smtClean="0">
                <a:solidFill>
                  <a:schemeClr val="accent5">
                    <a:lumMod val="50000"/>
                  </a:schemeClr>
                </a:solidFill>
              </a:rPr>
              <a:t>ر صنايع رنگسازي نيز در صورت استفاده كردن از پيگمان هاي حاوي سرب و يا استفاده از ضد زنگ هاي حاوي</a:t>
            </a:r>
            <a:r>
              <a:rPr lang="en-US" sz="1900" dirty="0" smtClean="0">
                <a:solidFill>
                  <a:schemeClr val="accent5">
                    <a:lumMod val="50000"/>
                  </a:schemeClr>
                </a:solidFill>
              </a:rPr>
              <a:t> pb3o2 </a:t>
            </a:r>
            <a:r>
              <a:rPr lang="ar-SA" sz="1900" dirty="0" smtClean="0">
                <a:solidFill>
                  <a:schemeClr val="accent5">
                    <a:lumMod val="50000"/>
                  </a:schemeClr>
                </a:solidFill>
              </a:rPr>
              <a:t>مواجهه با سرب را خواهيم داشت كه البته در توليد رنگ و ضدزنگ هاي جديد ، مقادير كمتري از سرب بكار مي رود</a:t>
            </a:r>
            <a:r>
              <a:rPr lang="fa-IR" sz="1900" dirty="0" smtClean="0">
                <a:solidFill>
                  <a:schemeClr val="accent5">
                    <a:lumMod val="50000"/>
                  </a:schemeClr>
                </a:solidFill>
              </a:rPr>
              <a:t>.</a:t>
            </a:r>
            <a:endParaRPr lang="en-US" sz="1900" dirty="0" smtClean="0">
              <a:solidFill>
                <a:schemeClr val="accent5">
                  <a:lumMod val="50000"/>
                </a:schemeClr>
              </a:solidFill>
            </a:endParaRPr>
          </a:p>
          <a:p>
            <a:pPr algn="r" rtl="1">
              <a:lnSpc>
                <a:spcPct val="150000"/>
              </a:lnSpc>
            </a:pPr>
            <a:r>
              <a:rPr lang="fa-IR" sz="1900" b="1" dirty="0" smtClean="0">
                <a:solidFill>
                  <a:schemeClr val="accent5">
                    <a:lumMod val="50000"/>
                  </a:schemeClr>
                </a:solidFill>
                <a:cs typeface="B Titr" pitchFamily="2" charset="-78"/>
              </a:rPr>
              <a:t> 9- تهیه اسید سولفوریک</a:t>
            </a:r>
          </a:p>
          <a:p>
            <a:pPr algn="r" rtl="1">
              <a:lnSpc>
                <a:spcPct val="150000"/>
              </a:lnSpc>
            </a:pPr>
            <a:r>
              <a:rPr lang="fa-IR" sz="1900" b="1" dirty="0" smtClean="0">
                <a:solidFill>
                  <a:schemeClr val="accent5">
                    <a:lumMod val="50000"/>
                  </a:schemeClr>
                </a:solidFill>
                <a:cs typeface="B Titr" pitchFamily="2" charset="-78"/>
              </a:rPr>
              <a:t>10- لاستیک سازی­ها</a:t>
            </a:r>
            <a:endParaRPr lang="en-US" sz="1900" b="1" dirty="0" smtClean="0">
              <a:solidFill>
                <a:schemeClr val="accent5">
                  <a:lumMod val="50000"/>
                </a:schemeClr>
              </a:solidFill>
              <a:cs typeface="B Titr" pitchFamily="2" charset="-78"/>
            </a:endParaRPr>
          </a:p>
          <a:p>
            <a:pPr algn="r" rtl="1">
              <a:lnSpc>
                <a:spcPct val="150000"/>
              </a:lnSpc>
            </a:pPr>
            <a:r>
              <a:rPr lang="fa-IR" sz="1900" b="1" dirty="0" smtClean="0">
                <a:solidFill>
                  <a:schemeClr val="accent5">
                    <a:lumMod val="50000"/>
                  </a:schemeClr>
                </a:solidFill>
                <a:cs typeface="B Titr" pitchFamily="2" charset="-78"/>
              </a:rPr>
              <a:t>11- ساخت لوله ها و مخازن آب</a:t>
            </a:r>
          </a:p>
          <a:p>
            <a:pPr algn="r" rtl="1">
              <a:lnSpc>
                <a:spcPct val="150000"/>
              </a:lnSpc>
            </a:pPr>
            <a:r>
              <a:rPr lang="fa-IR" sz="1900" b="1" dirty="0" smtClean="0">
                <a:solidFill>
                  <a:schemeClr val="accent5">
                    <a:lumMod val="50000"/>
                  </a:schemeClr>
                </a:solidFill>
                <a:cs typeface="B Titr" pitchFamily="2" charset="-78"/>
              </a:rPr>
              <a:t>12- سرامیک سازی و کاشی سازی</a:t>
            </a:r>
          </a:p>
          <a:p>
            <a:pPr algn="r" rtl="1">
              <a:lnSpc>
                <a:spcPct val="150000"/>
              </a:lnSpc>
            </a:pPr>
            <a:r>
              <a:rPr lang="fa-IR" sz="1900" b="1" dirty="0" smtClean="0">
                <a:solidFill>
                  <a:schemeClr val="accent5">
                    <a:lumMod val="50000"/>
                  </a:schemeClr>
                </a:solidFill>
                <a:cs typeface="B Titr" pitchFamily="2" charset="-78"/>
              </a:rPr>
              <a:t>13-ریخته گری</a:t>
            </a:r>
            <a:endParaRPr lang="en-US" sz="1900" b="1" dirty="0" smtClean="0">
              <a:solidFill>
                <a:schemeClr val="accent5">
                  <a:lumMod val="50000"/>
                </a:schemeClr>
              </a:solidFill>
              <a:cs typeface="B Titr" pitchFamily="2" charset="-78"/>
            </a:endParaRPr>
          </a:p>
          <a:p>
            <a:pPr algn="r" rtl="1">
              <a:lnSpc>
                <a:spcPct val="150000"/>
              </a:lnSpc>
            </a:pPr>
            <a:r>
              <a:rPr lang="ar-SA" sz="1900" b="1" dirty="0" smtClean="0">
                <a:solidFill>
                  <a:schemeClr val="accent5">
                    <a:lumMod val="50000"/>
                  </a:schemeClr>
                </a:solidFill>
                <a:cs typeface="B Titr" pitchFamily="2" charset="-78"/>
              </a:rPr>
              <a:t> </a:t>
            </a:r>
            <a:r>
              <a:rPr lang="fa-IR" sz="1900" b="1" dirty="0" smtClean="0">
                <a:solidFill>
                  <a:schemeClr val="accent5">
                    <a:lumMod val="50000"/>
                  </a:schemeClr>
                </a:solidFill>
                <a:cs typeface="B Titr" pitchFamily="2" charset="-78"/>
              </a:rPr>
              <a:t>14-</a:t>
            </a:r>
            <a:r>
              <a:rPr lang="ar-SA" sz="1900" b="1" dirty="0" smtClean="0">
                <a:solidFill>
                  <a:schemeClr val="accent5">
                    <a:lumMod val="50000"/>
                  </a:schemeClr>
                </a:solidFill>
                <a:cs typeface="B Titr" pitchFamily="2" charset="-78"/>
              </a:rPr>
              <a:t>در صنايع حاوي پروسه هاي لحيم كاري آبكاري، گالوانيزاسيون ، توليد برنج و برنز</a:t>
            </a:r>
            <a:endParaRPr lang="fa-IR" sz="1900" b="1" dirty="0" smtClean="0">
              <a:solidFill>
                <a:schemeClr val="accent5">
                  <a:lumMod val="50000"/>
                </a:schemeClr>
              </a:solidFill>
              <a:cs typeface="B Titr" pitchFamily="2" charset="-78"/>
            </a:endParaRPr>
          </a:p>
          <a:p>
            <a:pPr algn="r" rtl="1">
              <a:lnSpc>
                <a:spcPct val="150000"/>
              </a:lnSpc>
            </a:pPr>
            <a:endParaRPr lang="en-US" sz="1900" b="1" dirty="0">
              <a:solidFill>
                <a:schemeClr val="accent5">
                  <a:lumMod val="50000"/>
                </a:schemeClr>
              </a:solidFill>
              <a:cs typeface="B Titr" pitchFamily="2" charset="-78"/>
            </a:endParaRPr>
          </a:p>
          <a:p>
            <a:pPr algn="r" rtl="1">
              <a:lnSpc>
                <a:spcPct val="150000"/>
              </a:lnSpc>
            </a:pPr>
            <a:endParaRPr lang="en-US" sz="1900" dirty="0">
              <a:solidFill>
                <a:schemeClr val="accent5">
                  <a:lumMod val="50000"/>
                </a:schemeClr>
              </a:solidFill>
            </a:endParaRPr>
          </a:p>
        </p:txBody>
      </p:sp>
    </p:spTree>
  </p:cSld>
  <p:clrMapOvr>
    <a:masterClrMapping/>
  </p:clrMapOvr>
  <p:transition>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
            <a:ext cx="7010400" cy="838200"/>
          </a:xfrm>
        </p:spPr>
        <p:txBody>
          <a:bodyPr>
            <a:normAutofit/>
          </a:bodyPr>
          <a:lstStyle/>
          <a:p>
            <a:pPr algn="ctr"/>
            <a:r>
              <a:rPr lang="fa-IR" sz="3600" dirty="0" smtClean="0">
                <a:solidFill>
                  <a:schemeClr val="accent5">
                    <a:lumMod val="75000"/>
                  </a:schemeClr>
                </a:solidFill>
                <a:cs typeface="B Titr" pitchFamily="2" charset="-78"/>
              </a:rPr>
              <a:t>راههای </a:t>
            </a:r>
            <a:r>
              <a:rPr lang="ar-SA" sz="3600" dirty="0" smtClean="0">
                <a:solidFill>
                  <a:schemeClr val="accent5">
                    <a:lumMod val="75000"/>
                  </a:schemeClr>
                </a:solidFill>
                <a:cs typeface="B Titr" pitchFamily="2" charset="-78"/>
              </a:rPr>
              <a:t>مواجه</a:t>
            </a:r>
            <a:r>
              <a:rPr lang="fa-IR" sz="3600" dirty="0" smtClean="0">
                <a:solidFill>
                  <a:schemeClr val="accent5">
                    <a:lumMod val="75000"/>
                  </a:schemeClr>
                </a:solidFill>
                <a:cs typeface="B Titr" pitchFamily="2" charset="-78"/>
              </a:rPr>
              <a:t>ه</a:t>
            </a:r>
            <a:r>
              <a:rPr lang="ar-SA" sz="3600" dirty="0" smtClean="0">
                <a:solidFill>
                  <a:schemeClr val="accent5">
                    <a:lumMod val="75000"/>
                  </a:schemeClr>
                </a:solidFill>
                <a:cs typeface="B Titr" pitchFamily="2" charset="-78"/>
              </a:rPr>
              <a:t> با سرب</a:t>
            </a:r>
            <a:endParaRPr lang="en-US" sz="3600" dirty="0">
              <a:solidFill>
                <a:schemeClr val="accent5">
                  <a:lumMod val="75000"/>
                </a:schemeClr>
              </a:solidFill>
              <a:cs typeface="B Titr" pitchFamily="2" charset="-78"/>
            </a:endParaRPr>
          </a:p>
        </p:txBody>
      </p:sp>
      <p:sp>
        <p:nvSpPr>
          <p:cNvPr id="3" name="Content Placeholder 2"/>
          <p:cNvSpPr>
            <a:spLocks noGrp="1"/>
          </p:cNvSpPr>
          <p:nvPr>
            <p:ph idx="1"/>
          </p:nvPr>
        </p:nvSpPr>
        <p:spPr>
          <a:xfrm>
            <a:off x="152400" y="1295400"/>
            <a:ext cx="8001000" cy="5486400"/>
          </a:xfrm>
        </p:spPr>
        <p:txBody>
          <a:bodyPr>
            <a:noAutofit/>
          </a:bodyPr>
          <a:lstStyle/>
          <a:p>
            <a:pPr marL="514350" indent="-514350" algn="just" rtl="1">
              <a:lnSpc>
                <a:spcPct val="150000"/>
              </a:lnSpc>
              <a:buFont typeface="+mj-lt"/>
              <a:buAutoNum type="arabicPeriod"/>
            </a:pPr>
            <a:r>
              <a:rPr lang="ar-SA" sz="2400" b="1" dirty="0" smtClean="0">
                <a:solidFill>
                  <a:schemeClr val="accent5">
                    <a:lumMod val="50000"/>
                  </a:schemeClr>
                </a:solidFill>
                <a:cs typeface="B Titr" pitchFamily="2" charset="-78"/>
              </a:rPr>
              <a:t> </a:t>
            </a:r>
            <a:r>
              <a:rPr lang="fa-IR" sz="2400" b="1" dirty="0" smtClean="0">
                <a:solidFill>
                  <a:schemeClr val="accent5">
                    <a:lumMod val="50000"/>
                  </a:schemeClr>
                </a:solidFill>
                <a:cs typeface="B Titr" pitchFamily="2" charset="-78"/>
              </a:rPr>
              <a:t>مو</a:t>
            </a:r>
            <a:r>
              <a:rPr lang="ar-SA" sz="2400" b="1" dirty="0" smtClean="0">
                <a:solidFill>
                  <a:schemeClr val="accent5">
                    <a:lumMod val="50000"/>
                  </a:schemeClr>
                </a:solidFill>
                <a:cs typeface="B Titr" pitchFamily="2" charset="-78"/>
              </a:rPr>
              <a:t>اجهات غيرشغلي </a:t>
            </a:r>
            <a:r>
              <a:rPr lang="ar-SA" sz="2000" b="1" dirty="0" smtClean="0">
                <a:solidFill>
                  <a:schemeClr val="accent5">
                    <a:lumMod val="50000"/>
                  </a:schemeClr>
                </a:solidFill>
                <a:cs typeface="B Titr" pitchFamily="2" charset="-78"/>
              </a:rPr>
              <a:t>( مانند انتقال سرب از طريق آب ، غذا و هواي محيط ) </a:t>
            </a:r>
            <a:endParaRPr lang="fa-IR" sz="2400" b="1" dirty="0" smtClean="0">
              <a:solidFill>
                <a:schemeClr val="accent5">
                  <a:lumMod val="50000"/>
                </a:schemeClr>
              </a:solidFill>
              <a:cs typeface="B Titr" pitchFamily="2" charset="-78"/>
            </a:endParaRPr>
          </a:p>
          <a:p>
            <a:pPr marL="514350" indent="-514350" algn="just" rtl="1">
              <a:lnSpc>
                <a:spcPct val="150000"/>
              </a:lnSpc>
              <a:buFont typeface="+mj-lt"/>
              <a:buAutoNum type="arabicPeriod"/>
            </a:pPr>
            <a:r>
              <a:rPr lang="ar-SA" sz="2400" b="1" dirty="0" smtClean="0">
                <a:solidFill>
                  <a:schemeClr val="accent5">
                    <a:lumMod val="50000"/>
                  </a:schemeClr>
                </a:solidFill>
                <a:cs typeface="B Titr" pitchFamily="2" charset="-78"/>
              </a:rPr>
              <a:t>مواجهات شغلي </a:t>
            </a:r>
            <a:r>
              <a:rPr lang="fa-IR" sz="2400" b="1" dirty="0" smtClean="0">
                <a:solidFill>
                  <a:schemeClr val="accent5">
                    <a:lumMod val="50000"/>
                  </a:schemeClr>
                </a:solidFill>
                <a:cs typeface="B Titr" pitchFamily="2" charset="-78"/>
              </a:rPr>
              <a:t>:</a:t>
            </a:r>
          </a:p>
          <a:p>
            <a:pPr marL="514350" indent="-514350" algn="r" rtl="1">
              <a:lnSpc>
                <a:spcPct val="150000"/>
              </a:lnSpc>
              <a:buNone/>
            </a:pPr>
            <a:r>
              <a:rPr lang="fa-IR" sz="2000" b="1" dirty="0" smtClean="0">
                <a:solidFill>
                  <a:schemeClr val="accent5">
                    <a:lumMod val="50000"/>
                  </a:schemeClr>
                </a:solidFill>
                <a:cs typeface="B Titr" pitchFamily="2" charset="-78"/>
              </a:rPr>
              <a:t>1. استنشاقی </a:t>
            </a:r>
          </a:p>
          <a:p>
            <a:pPr marL="514350" indent="-514350" algn="r" rtl="1">
              <a:lnSpc>
                <a:spcPct val="150000"/>
              </a:lnSpc>
              <a:buNone/>
            </a:pPr>
            <a:r>
              <a:rPr lang="fa-IR" sz="2000" b="1" dirty="0" smtClean="0">
                <a:solidFill>
                  <a:schemeClr val="accent5">
                    <a:lumMod val="50000"/>
                  </a:schemeClr>
                </a:solidFill>
                <a:cs typeface="B Titr" pitchFamily="2" charset="-78"/>
              </a:rPr>
              <a:t>2. گوارشی</a:t>
            </a:r>
          </a:p>
          <a:p>
            <a:pPr marL="514350" indent="-514350" algn="r" rtl="1">
              <a:lnSpc>
                <a:spcPct val="150000"/>
              </a:lnSpc>
              <a:buNone/>
            </a:pPr>
            <a:r>
              <a:rPr lang="fa-IR" sz="2000" b="1" dirty="0" smtClean="0">
                <a:solidFill>
                  <a:schemeClr val="accent5">
                    <a:lumMod val="50000"/>
                  </a:schemeClr>
                </a:solidFill>
                <a:cs typeface="B Titr" pitchFamily="2" charset="-78"/>
              </a:rPr>
              <a:t>3. پوستی : تترااتیل سرب هم بصورت مایع و هم بصورت بخار از راه پوست جذب میشود</a:t>
            </a:r>
          </a:p>
          <a:p>
            <a:pPr marL="514350" indent="-514350" algn="just" rtl="1">
              <a:buNone/>
            </a:pPr>
            <a:r>
              <a:rPr lang="fa-IR" sz="1600" b="1" dirty="0" smtClean="0">
                <a:solidFill>
                  <a:schemeClr val="accent5">
                    <a:lumMod val="50000"/>
                  </a:schemeClr>
                </a:solidFill>
                <a:cs typeface="B Titr" pitchFamily="2" charset="-78"/>
              </a:rPr>
              <a:t>در </a:t>
            </a:r>
            <a:r>
              <a:rPr lang="ar-SA" sz="1600" b="1" dirty="0" smtClean="0">
                <a:solidFill>
                  <a:schemeClr val="accent5">
                    <a:lumMod val="50000"/>
                  </a:schemeClr>
                </a:solidFill>
                <a:cs typeface="B Titr" pitchFamily="2" charset="-78"/>
              </a:rPr>
              <a:t>مواجهات شغلي فاكتورهايي مانند خود فرآيند كار فاكتور مهمي در ميزان مواجهه و جذب </a:t>
            </a:r>
            <a:r>
              <a:rPr lang="fa-IR" sz="1600" b="1" dirty="0" smtClean="0">
                <a:solidFill>
                  <a:schemeClr val="accent5">
                    <a:lumMod val="50000"/>
                  </a:schemeClr>
                </a:solidFill>
                <a:cs typeface="B Titr" pitchFamily="2" charset="-78"/>
              </a:rPr>
              <a:t>آن میباشد</a:t>
            </a:r>
            <a:r>
              <a:rPr lang="ar-SA" sz="1600" b="1" dirty="0" smtClean="0">
                <a:solidFill>
                  <a:schemeClr val="accent5">
                    <a:lumMod val="50000"/>
                  </a:schemeClr>
                </a:solidFill>
                <a:cs typeface="B Titr" pitchFamily="2" charset="-78"/>
              </a:rPr>
              <a:t>. مثلاً در پروسه هايي كه دما به بالاتر از 1000 درجه سانتيگراد افزايش مي يابد و يا مواجهات زيادي با</a:t>
            </a:r>
            <a:r>
              <a:rPr lang="en-US" sz="1600" b="1" dirty="0" smtClean="0">
                <a:solidFill>
                  <a:schemeClr val="accent5">
                    <a:lumMod val="50000"/>
                  </a:schemeClr>
                </a:solidFill>
                <a:cs typeface="B Titr" pitchFamily="2" charset="-78"/>
              </a:rPr>
              <a:t>dust  </a:t>
            </a:r>
            <a:r>
              <a:rPr lang="ar-SA" sz="1600" b="1" dirty="0" smtClean="0">
                <a:solidFill>
                  <a:schemeClr val="accent5">
                    <a:lumMod val="50000"/>
                  </a:schemeClr>
                </a:solidFill>
                <a:cs typeface="B Titr" pitchFamily="2" charset="-78"/>
              </a:rPr>
              <a:t>و</a:t>
            </a:r>
            <a:r>
              <a:rPr lang="en-US" sz="1600" b="1" dirty="0" smtClean="0">
                <a:solidFill>
                  <a:schemeClr val="accent5">
                    <a:lumMod val="50000"/>
                  </a:schemeClr>
                </a:solidFill>
                <a:cs typeface="B Titr" pitchFamily="2" charset="-78"/>
              </a:rPr>
              <a:t> fume </a:t>
            </a:r>
            <a:r>
              <a:rPr lang="ar-SA" sz="1600" b="1" dirty="0" smtClean="0">
                <a:solidFill>
                  <a:schemeClr val="accent5">
                    <a:lumMod val="50000"/>
                  </a:schemeClr>
                </a:solidFill>
                <a:cs typeface="B Titr" pitchFamily="2" charset="-78"/>
              </a:rPr>
              <a:t>ناشي از سرب داشته باشيم خطرات بيشتري خواهند داشت و ساير فاكتورهاي موثر شامل بهداشت عمومي در محل كار ، كفايت تهويه (موضعي يا جنراليزه) مي باشد</a:t>
            </a:r>
            <a:r>
              <a:rPr lang="en-US" sz="1600" b="1" dirty="0" smtClean="0">
                <a:solidFill>
                  <a:schemeClr val="accent5">
                    <a:lumMod val="50000"/>
                  </a:schemeClr>
                </a:solidFill>
                <a:cs typeface="B Titr" pitchFamily="2" charset="-78"/>
              </a:rPr>
              <a:t> .</a:t>
            </a:r>
          </a:p>
          <a:p>
            <a:pPr marL="514350" indent="-514350" algn="just" rtl="1">
              <a:buNone/>
            </a:pPr>
            <a:r>
              <a:rPr lang="ar-SA" sz="1600" b="1" dirty="0" smtClean="0">
                <a:solidFill>
                  <a:schemeClr val="accent5">
                    <a:lumMod val="50000"/>
                  </a:schemeClr>
                </a:solidFill>
                <a:cs typeface="B Titr" pitchFamily="2" charset="-78"/>
              </a:rPr>
              <a:t>به طور كلي در تمام مشاغلي كه سرب فلزي يا تركيبات حاوي سرب حرارت داده و ذوب مي شوند جزء مشاغل پرخطر محسوب مي گردند كه از اين موارد مي توان به جوشكاري يا برش حرارتي فلزات پوشيده با رنگ هاي سربي اشاره نمود كه دما به 1000 الي 3000 درجه سانتيگراد مي رسد و يا جوشكاري يا برشكاري فلزات داراي آلياژ سرب اشاره نمود</a:t>
            </a:r>
            <a:r>
              <a:rPr lang="en-US" sz="1600" b="1" dirty="0" smtClean="0">
                <a:solidFill>
                  <a:schemeClr val="accent5">
                    <a:lumMod val="50000"/>
                  </a:schemeClr>
                </a:solidFill>
                <a:cs typeface="B Titr" pitchFamily="2" charset="-78"/>
              </a:rPr>
              <a:t> </a:t>
            </a:r>
            <a:r>
              <a:rPr lang="en-US" sz="1800" b="1" dirty="0" smtClean="0">
                <a:solidFill>
                  <a:schemeClr val="accent5">
                    <a:lumMod val="50000"/>
                  </a:schemeClr>
                </a:solidFill>
                <a:cs typeface="B Titr" pitchFamily="2" charset="-78"/>
              </a:rPr>
              <a:t>.</a:t>
            </a: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39000" cy="1143000"/>
          </a:xfrm>
        </p:spPr>
        <p:txBody>
          <a:bodyPr/>
          <a:lstStyle/>
          <a:p>
            <a:pPr algn="ctr"/>
            <a:r>
              <a:rPr lang="fa-IR" sz="4000" dirty="0" smtClean="0">
                <a:solidFill>
                  <a:schemeClr val="accent5">
                    <a:lumMod val="75000"/>
                  </a:schemeClr>
                </a:solidFill>
                <a:cs typeface="B Titr" pitchFamily="2" charset="-78"/>
              </a:rPr>
              <a:t>مکانیسم های اثرات زیانبار سرب</a:t>
            </a:r>
            <a:endParaRPr lang="en-US" dirty="0"/>
          </a:p>
        </p:txBody>
      </p:sp>
      <p:sp>
        <p:nvSpPr>
          <p:cNvPr id="3" name="Content Placeholder 2"/>
          <p:cNvSpPr>
            <a:spLocks noGrp="1"/>
          </p:cNvSpPr>
          <p:nvPr>
            <p:ph idx="1"/>
          </p:nvPr>
        </p:nvSpPr>
        <p:spPr>
          <a:xfrm>
            <a:off x="304800" y="1609416"/>
            <a:ext cx="7696200" cy="4846320"/>
          </a:xfrm>
        </p:spPr>
        <p:txBody>
          <a:bodyPr>
            <a:normAutofit fontScale="85000" lnSpcReduction="20000"/>
          </a:bodyPr>
          <a:lstStyle/>
          <a:p>
            <a:pPr marL="514350" indent="-514350" algn="just" rtl="1">
              <a:lnSpc>
                <a:spcPct val="200000"/>
              </a:lnSpc>
              <a:buFont typeface="+mj-lt"/>
              <a:buAutoNum type="arabicPeriod"/>
            </a:pPr>
            <a:r>
              <a:rPr lang="fa-IR" sz="2800" dirty="0" smtClean="0">
                <a:solidFill>
                  <a:schemeClr val="accent5">
                    <a:lumMod val="50000"/>
                  </a:schemeClr>
                </a:solidFill>
                <a:cs typeface="B Titr" pitchFamily="2" charset="-78"/>
              </a:rPr>
              <a:t>تأثیر روی آنزیم ها که نقش </a:t>
            </a:r>
            <a:r>
              <a:rPr lang="en-US" sz="2800" b="1" dirty="0" smtClean="0">
                <a:solidFill>
                  <a:schemeClr val="accent5">
                    <a:lumMod val="50000"/>
                  </a:schemeClr>
                </a:solidFill>
                <a:cs typeface="B Titr" pitchFamily="2" charset="-78"/>
              </a:rPr>
              <a:t>Inhibitor</a:t>
            </a:r>
            <a:r>
              <a:rPr lang="fa-IR" sz="2800" dirty="0" smtClean="0">
                <a:solidFill>
                  <a:schemeClr val="accent5">
                    <a:lumMod val="50000"/>
                  </a:schemeClr>
                </a:solidFill>
                <a:cs typeface="B Titr" pitchFamily="2" charset="-78"/>
              </a:rPr>
              <a:t> یا بازدارنده آنزیم ها را دارند( کم خونی ناشی از سرب بدلیل تاثیر سرب روی آنزیم های مختلفی است که نقش اساسی در ایجاد هموگلوبین </a:t>
            </a:r>
            <a:r>
              <a:rPr lang="fa-IR" sz="2800" smtClean="0">
                <a:solidFill>
                  <a:schemeClr val="accent5">
                    <a:lumMod val="50000"/>
                  </a:schemeClr>
                </a:solidFill>
                <a:cs typeface="B Titr" pitchFamily="2" charset="-78"/>
              </a:rPr>
              <a:t>دارند و آنمی ایجاد می کند و </a:t>
            </a:r>
            <a:r>
              <a:rPr lang="fa-IR" sz="2800" dirty="0" smtClean="0">
                <a:solidFill>
                  <a:schemeClr val="accent5">
                    <a:lumMod val="50000"/>
                  </a:schemeClr>
                </a:solidFill>
                <a:cs typeface="B Titr" pitchFamily="2" charset="-78"/>
              </a:rPr>
              <a:t>تأثیر آن روی دلتا آمینولولینیک </a:t>
            </a:r>
            <a:r>
              <a:rPr lang="fa-IR" sz="2800" smtClean="0">
                <a:solidFill>
                  <a:schemeClr val="accent5">
                    <a:lumMod val="50000"/>
                  </a:schemeClr>
                </a:solidFill>
                <a:cs typeface="B Titr" pitchFamily="2" charset="-78"/>
              </a:rPr>
              <a:t>دهیدراز  </a:t>
            </a:r>
            <a:r>
              <a:rPr lang="fa-IR" sz="2800" dirty="0" smtClean="0">
                <a:solidFill>
                  <a:schemeClr val="accent5">
                    <a:lumMod val="50000"/>
                  </a:schemeClr>
                </a:solidFill>
                <a:cs typeface="B Titr" pitchFamily="2" charset="-78"/>
              </a:rPr>
              <a:t>میزان این اسید را در ادرار افزایش می دهد</a:t>
            </a:r>
          </a:p>
          <a:p>
            <a:pPr marL="514350" indent="-514350" algn="just" rtl="1">
              <a:lnSpc>
                <a:spcPct val="200000"/>
              </a:lnSpc>
              <a:buFont typeface="+mj-lt"/>
              <a:buAutoNum type="arabicPeriod"/>
            </a:pPr>
            <a:r>
              <a:rPr lang="fa-IR" sz="2800" dirty="0" smtClean="0">
                <a:solidFill>
                  <a:schemeClr val="accent5">
                    <a:lumMod val="50000"/>
                  </a:schemeClr>
                </a:solidFill>
                <a:cs typeface="B Titr" pitchFamily="2" charset="-78"/>
              </a:rPr>
              <a:t>واکنش های جانشینی ( سرب میتواند جانشین عناصر حیاتی بدن شود و آنها را دفع کند)کلسی یوری</a:t>
            </a:r>
            <a:endParaRPr lang="en-US" sz="2800" dirty="0" smtClean="0">
              <a:solidFill>
                <a:schemeClr val="accent5">
                  <a:lumMod val="50000"/>
                </a:schemeClr>
              </a:solidFill>
              <a:cs typeface="B Titr" pitchFamily="2" charset="-78"/>
            </a:endParaRPr>
          </a:p>
          <a:p>
            <a:pPr algn="r" rtl="1"/>
            <a:endParaRPr lang="en-US" dirty="0"/>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696200" cy="792162"/>
          </a:xfrm>
        </p:spPr>
        <p:txBody>
          <a:bodyPr>
            <a:normAutofit/>
          </a:bodyPr>
          <a:lstStyle/>
          <a:p>
            <a:pPr algn="ctr"/>
            <a:r>
              <a:rPr lang="en-US" sz="3600" dirty="0" smtClean="0">
                <a:solidFill>
                  <a:srgbClr val="7030A0"/>
                </a:solidFill>
                <a:cs typeface="B Titr" pitchFamily="2" charset="-78"/>
              </a:rPr>
              <a:t> </a:t>
            </a:r>
            <a:r>
              <a:rPr lang="fa-IR" sz="3600" dirty="0" smtClean="0">
                <a:solidFill>
                  <a:srgbClr val="7030A0"/>
                </a:solidFill>
                <a:cs typeface="B Titr" pitchFamily="2" charset="-78"/>
              </a:rPr>
              <a:t>حدود مجاز مواجهه سرب</a:t>
            </a:r>
            <a:endParaRPr lang="en-US" sz="3600" dirty="0">
              <a:solidFill>
                <a:srgbClr val="7030A0"/>
              </a:solidFill>
              <a:cs typeface="B Titr" pitchFamily="2" charset="-78"/>
            </a:endParaRPr>
          </a:p>
        </p:txBody>
      </p:sp>
      <p:graphicFrame>
        <p:nvGraphicFramePr>
          <p:cNvPr id="4" name="Content Placeholder 3"/>
          <p:cNvGraphicFramePr>
            <a:graphicFrameLocks noGrp="1"/>
          </p:cNvGraphicFramePr>
          <p:nvPr>
            <p:ph idx="1"/>
          </p:nvPr>
        </p:nvGraphicFramePr>
        <p:xfrm>
          <a:off x="152401" y="1219200"/>
          <a:ext cx="7956452" cy="5146040"/>
        </p:xfrm>
        <a:graphic>
          <a:graphicData uri="http://schemas.openxmlformats.org/drawingml/2006/table">
            <a:tbl>
              <a:tblPr rtl="1" firstRow="1" bandRow="1">
                <a:tableStyleId>{5C22544A-7EE6-4342-B048-85BDC9FD1C3A}</a:tableStyleId>
              </a:tblPr>
              <a:tblGrid>
                <a:gridCol w="480146"/>
                <a:gridCol w="1567760"/>
                <a:gridCol w="1181709"/>
                <a:gridCol w="1381322"/>
                <a:gridCol w="982096"/>
                <a:gridCol w="874313"/>
                <a:gridCol w="1489106"/>
              </a:tblGrid>
              <a:tr h="400491">
                <a:tc rowSpan="2">
                  <a:txBody>
                    <a:bodyPr/>
                    <a:lstStyle/>
                    <a:p>
                      <a:pPr algn="ctr" rtl="1">
                        <a:spcAft>
                          <a:spcPts val="0"/>
                        </a:spcAft>
                      </a:pPr>
                      <a:r>
                        <a:rPr lang="fa-IR" sz="1800" b="1" dirty="0">
                          <a:solidFill>
                            <a:srgbClr val="FFFFFF"/>
                          </a:solidFill>
                          <a:latin typeface="Times New Roman"/>
                          <a:ea typeface="Calibri"/>
                          <a:cs typeface="B Zar"/>
                        </a:rPr>
                        <a:t>ردیف</a:t>
                      </a:r>
                      <a:endParaRPr lang="en-US" sz="3200" dirty="0">
                        <a:solidFill>
                          <a:srgbClr val="000000"/>
                        </a:solidFill>
                        <a:latin typeface="Times New Roman"/>
                        <a:ea typeface="Calibri"/>
                        <a:cs typeface="2  Zar"/>
                      </a:endParaRPr>
                    </a:p>
                  </a:txBody>
                  <a:tcPr marL="68580" marR="68580" marT="0" marB="0" vert="vert270" anchor="ctr"/>
                </a:tc>
                <a:tc rowSpan="2">
                  <a:txBody>
                    <a:bodyPr/>
                    <a:lstStyle/>
                    <a:p>
                      <a:pPr algn="ctr" rtl="1">
                        <a:spcAft>
                          <a:spcPts val="0"/>
                        </a:spcAft>
                      </a:pPr>
                      <a:r>
                        <a:rPr lang="fa-IR" sz="1800" b="1" dirty="0">
                          <a:solidFill>
                            <a:srgbClr val="FFFFFF"/>
                          </a:solidFill>
                          <a:latin typeface="Times New Roman"/>
                          <a:ea typeface="Calibri"/>
                          <a:cs typeface="B Zar"/>
                        </a:rPr>
                        <a:t>نام علمی ماده شیمیایی</a:t>
                      </a:r>
                      <a:endParaRPr lang="en-US" sz="3200" dirty="0">
                        <a:solidFill>
                          <a:srgbClr val="000000"/>
                        </a:solidFill>
                        <a:latin typeface="Times New Roman"/>
                        <a:ea typeface="Calibri"/>
                        <a:cs typeface="2  Zar"/>
                      </a:endParaRPr>
                    </a:p>
                  </a:txBody>
                  <a:tcPr marL="68580" marR="68580" marT="0" marB="0" anchor="ctr"/>
                </a:tc>
                <a:tc rowSpan="2">
                  <a:txBody>
                    <a:bodyPr/>
                    <a:lstStyle/>
                    <a:p>
                      <a:pPr algn="ctr" rtl="1">
                        <a:spcAft>
                          <a:spcPts val="0"/>
                        </a:spcAft>
                      </a:pPr>
                      <a:r>
                        <a:rPr lang="fa-IR" sz="1800" b="1">
                          <a:solidFill>
                            <a:srgbClr val="FFFFFF"/>
                          </a:solidFill>
                          <a:latin typeface="Times New Roman"/>
                          <a:ea typeface="Calibri"/>
                          <a:cs typeface="B Zar"/>
                        </a:rPr>
                        <a:t>وزن مولکولی</a:t>
                      </a:r>
                      <a:endParaRPr lang="en-US" sz="3200">
                        <a:solidFill>
                          <a:srgbClr val="000000"/>
                        </a:solidFill>
                        <a:latin typeface="Times New Roman"/>
                        <a:ea typeface="Calibri"/>
                        <a:cs typeface="2  Zar"/>
                      </a:endParaRPr>
                    </a:p>
                  </a:txBody>
                  <a:tcPr marL="68580" marR="68580" marT="0" marB="0" anchor="ctr"/>
                </a:tc>
                <a:tc gridSpan="2">
                  <a:txBody>
                    <a:bodyPr/>
                    <a:lstStyle/>
                    <a:p>
                      <a:pPr algn="ctr" rtl="1">
                        <a:spcAft>
                          <a:spcPts val="0"/>
                        </a:spcAft>
                      </a:pPr>
                      <a:r>
                        <a:rPr lang="fa-IR" sz="1800" b="1">
                          <a:solidFill>
                            <a:srgbClr val="FFFFFF"/>
                          </a:solidFill>
                          <a:latin typeface="Times New Roman"/>
                          <a:ea typeface="Calibri"/>
                          <a:cs typeface="B Zar"/>
                        </a:rPr>
                        <a:t>حد مجاز مواجهه شغلی</a:t>
                      </a:r>
                      <a:endParaRPr lang="en-US" sz="3200">
                        <a:solidFill>
                          <a:srgbClr val="000000"/>
                        </a:solidFill>
                        <a:latin typeface="Times New Roman"/>
                        <a:ea typeface="Calibri"/>
                        <a:cs typeface="2  Zar"/>
                      </a:endParaRPr>
                    </a:p>
                  </a:txBody>
                  <a:tcPr marL="68580" marR="68580" marT="0" marB="0" anchor="ctr"/>
                </a:tc>
                <a:tc hMerge="1">
                  <a:txBody>
                    <a:bodyPr/>
                    <a:lstStyle/>
                    <a:p>
                      <a:pPr rtl="1"/>
                      <a:endParaRPr lang="fa-IR"/>
                    </a:p>
                  </a:txBody>
                  <a:tcPr/>
                </a:tc>
                <a:tc rowSpan="2">
                  <a:txBody>
                    <a:bodyPr/>
                    <a:lstStyle/>
                    <a:p>
                      <a:pPr algn="ctr" rtl="1">
                        <a:spcAft>
                          <a:spcPts val="0"/>
                        </a:spcAft>
                      </a:pPr>
                      <a:r>
                        <a:rPr lang="fa-IR" sz="1800" b="1">
                          <a:solidFill>
                            <a:srgbClr val="FFFFFF"/>
                          </a:solidFill>
                          <a:latin typeface="Times New Roman"/>
                          <a:ea typeface="Calibri"/>
                          <a:cs typeface="B Zar"/>
                        </a:rPr>
                        <a:t>نمادها</a:t>
                      </a:r>
                      <a:endParaRPr lang="en-US" sz="3200">
                        <a:solidFill>
                          <a:srgbClr val="000000"/>
                        </a:solidFill>
                        <a:latin typeface="Times New Roman"/>
                        <a:ea typeface="Calibri"/>
                        <a:cs typeface="2  Zar"/>
                      </a:endParaRPr>
                    </a:p>
                  </a:txBody>
                  <a:tcPr marL="68580" marR="68580" marT="0" marB="0" vert="vert270" anchor="ctr"/>
                </a:tc>
                <a:tc rowSpan="2">
                  <a:txBody>
                    <a:bodyPr/>
                    <a:lstStyle/>
                    <a:p>
                      <a:pPr algn="ctr" rtl="1">
                        <a:spcAft>
                          <a:spcPts val="0"/>
                        </a:spcAft>
                      </a:pPr>
                      <a:r>
                        <a:rPr lang="fa-IR" sz="1800" b="1" dirty="0">
                          <a:solidFill>
                            <a:srgbClr val="FFFFFF"/>
                          </a:solidFill>
                          <a:latin typeface="Times New Roman"/>
                          <a:ea typeface="Calibri"/>
                          <a:cs typeface="B Zar"/>
                        </a:rPr>
                        <a:t>مبنای تعیین حد مجاز مواجهه</a:t>
                      </a:r>
                      <a:endParaRPr lang="en-US" sz="3200" dirty="0">
                        <a:solidFill>
                          <a:srgbClr val="000000"/>
                        </a:solidFill>
                        <a:latin typeface="Times New Roman"/>
                        <a:ea typeface="Calibri"/>
                        <a:cs typeface="2  Zar"/>
                      </a:endParaRPr>
                    </a:p>
                  </a:txBody>
                  <a:tcPr marL="68580" marR="68580" marT="0" marB="0" anchor="ctr"/>
                </a:tc>
              </a:tr>
              <a:tr h="400491">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en-US" sz="900" b="1">
                          <a:solidFill>
                            <a:srgbClr val="FFFFFF"/>
                          </a:solidFill>
                          <a:latin typeface="Times New Roman"/>
                          <a:ea typeface="Calibri"/>
                          <a:cs typeface="B Zar"/>
                        </a:rPr>
                        <a:t>TWA  </a:t>
                      </a:r>
                      <a:r>
                        <a:rPr lang="fa-IR" sz="1000" b="1">
                          <a:solidFill>
                            <a:srgbClr val="FFFFFF"/>
                          </a:solidFill>
                          <a:latin typeface="Times New Roman"/>
                          <a:ea typeface="Calibri"/>
                          <a:cs typeface="B Zar"/>
                        </a:rPr>
                        <a:t>                 </a:t>
                      </a:r>
                      <a:endParaRPr lang="en-US" sz="1100">
                        <a:solidFill>
                          <a:srgbClr val="000000"/>
                        </a:solidFill>
                        <a:latin typeface="Times New Roman"/>
                        <a:ea typeface="Calibri"/>
                        <a:cs typeface="2  Zar"/>
                      </a:endParaRPr>
                    </a:p>
                  </a:txBody>
                  <a:tcPr marL="68580" marR="68580" marT="0" marB="0" anchor="ctr"/>
                </a:tc>
                <a:tc>
                  <a:txBody>
                    <a:bodyPr/>
                    <a:lstStyle/>
                    <a:p>
                      <a:pPr algn="ctr" rtl="1">
                        <a:spcAft>
                          <a:spcPts val="0"/>
                        </a:spcAft>
                      </a:pPr>
                      <a:r>
                        <a:rPr lang="en-US" sz="900" b="1">
                          <a:solidFill>
                            <a:srgbClr val="FFFFFF"/>
                          </a:solidFill>
                          <a:latin typeface="Times New Roman"/>
                          <a:ea typeface="Calibri"/>
                          <a:cs typeface="B Zar"/>
                        </a:rPr>
                        <a:t>STEL/C</a:t>
                      </a:r>
                      <a:endParaRPr lang="en-US" sz="1100">
                        <a:solidFill>
                          <a:srgbClr val="000000"/>
                        </a:solidFill>
                        <a:latin typeface="Times New Roman"/>
                        <a:ea typeface="Calibri"/>
                        <a:cs typeface="2  Zar"/>
                      </a:endParaRPr>
                    </a:p>
                  </a:txBody>
                  <a:tcPr marL="68580" marR="68580" marT="0" marB="0" anchor="ctr"/>
                </a:tc>
                <a:tc vMerge="1">
                  <a:txBody>
                    <a:bodyPr/>
                    <a:lstStyle/>
                    <a:p>
                      <a:pPr rtl="1"/>
                      <a:endParaRPr lang="fa-IR"/>
                    </a:p>
                  </a:txBody>
                  <a:tcPr/>
                </a:tc>
                <a:tc vMerge="1">
                  <a:txBody>
                    <a:bodyPr/>
                    <a:lstStyle/>
                    <a:p>
                      <a:pPr rtl="1"/>
                      <a:endParaRPr lang="fa-IR"/>
                    </a:p>
                  </a:txBody>
                  <a:tcPr/>
                </a:tc>
              </a:tr>
              <a:tr h="1382518">
                <a:tc>
                  <a:txBody>
                    <a:bodyPr/>
                    <a:lstStyle/>
                    <a:p>
                      <a:pPr marL="0" algn="l" defTabSz="914400" rtl="1" eaLnBrk="1" latinLnBrk="0" hangingPunct="1">
                        <a:spcAft>
                          <a:spcPts val="0"/>
                        </a:spcAft>
                      </a:pPr>
                      <a:r>
                        <a:rPr lang="fa-IR" sz="1200" b="1" dirty="0">
                          <a:solidFill>
                            <a:srgbClr val="002060"/>
                          </a:solidFill>
                          <a:latin typeface="Times New Roman"/>
                          <a:ea typeface="Calibri"/>
                          <a:cs typeface="B Zar"/>
                        </a:rPr>
                        <a:t>3</a:t>
                      </a:r>
                      <a:r>
                        <a:rPr lang="fa-IR" sz="1200" kern="1200" dirty="0">
                          <a:solidFill>
                            <a:srgbClr val="002060"/>
                          </a:solidFill>
                          <a:latin typeface="Times New Roman"/>
                          <a:ea typeface="Calibri"/>
                          <a:cs typeface="B Zar"/>
                        </a:rPr>
                        <a:t>92</a:t>
                      </a:r>
                      <a:endParaRPr lang="en-US" sz="1200" kern="1200" dirty="0">
                        <a:solidFill>
                          <a:srgbClr val="002060"/>
                        </a:solidFill>
                        <a:latin typeface="Times New Roman"/>
                        <a:ea typeface="Calibri"/>
                        <a:cs typeface="B Zar"/>
                      </a:endParaRPr>
                    </a:p>
                  </a:txBody>
                  <a:tcPr marL="68580" marR="68580" marT="0" marB="0" anchor="ctr"/>
                </a:tc>
                <a:tc>
                  <a:txBody>
                    <a:bodyPr/>
                    <a:lstStyle/>
                    <a:p>
                      <a:pPr algn="ctr" rtl="1">
                        <a:spcAft>
                          <a:spcPts val="0"/>
                        </a:spcAft>
                      </a:pPr>
                      <a:r>
                        <a:rPr lang="fa-IR" sz="1200" b="1" dirty="0">
                          <a:solidFill>
                            <a:srgbClr val="002060"/>
                          </a:solidFill>
                          <a:latin typeface="Times New Roman"/>
                          <a:ea typeface="Calibri"/>
                          <a:cs typeface="B Zar"/>
                        </a:rPr>
                        <a:t>سرب </a:t>
                      </a:r>
                      <a:endParaRPr lang="en-US" sz="1200" dirty="0">
                        <a:solidFill>
                          <a:srgbClr val="002060"/>
                        </a:solidFill>
                        <a:latin typeface="Times New Roman"/>
                        <a:ea typeface="Calibri"/>
                        <a:cs typeface="2  Zar"/>
                      </a:endParaRPr>
                    </a:p>
                    <a:p>
                      <a:pPr algn="ctr" rtl="1">
                        <a:spcAft>
                          <a:spcPts val="0"/>
                        </a:spcAft>
                      </a:pPr>
                      <a:r>
                        <a:rPr lang="fa-IR" sz="1200" b="1" dirty="0">
                          <a:solidFill>
                            <a:srgbClr val="002060"/>
                          </a:solidFill>
                          <a:latin typeface="Times New Roman"/>
                          <a:ea typeface="Calibri"/>
                          <a:cs typeface="B Zar"/>
                        </a:rPr>
                        <a:t>و ترکیبات معدنی آن</a:t>
                      </a:r>
                      <a:endParaRPr lang="en-US" sz="1200" dirty="0">
                        <a:solidFill>
                          <a:srgbClr val="002060"/>
                        </a:solidFill>
                        <a:latin typeface="Times New Roman"/>
                        <a:ea typeface="Calibri"/>
                        <a:cs typeface="2  Zar"/>
                      </a:endParaRPr>
                    </a:p>
                    <a:p>
                      <a:pPr algn="ctr" rtl="1">
                        <a:spcAft>
                          <a:spcPts val="0"/>
                        </a:spcAft>
                      </a:pPr>
                      <a:r>
                        <a:rPr lang="en-US" sz="1200" b="1" dirty="0">
                          <a:solidFill>
                            <a:srgbClr val="002060"/>
                          </a:solidFill>
                          <a:latin typeface="Times New Roman"/>
                          <a:ea typeface="Calibri"/>
                          <a:cs typeface="B Zar"/>
                        </a:rPr>
                        <a:t>Lead and inorganic compounds as </a:t>
                      </a:r>
                      <a:r>
                        <a:rPr lang="en-US" sz="1200" b="1" dirty="0" err="1">
                          <a:solidFill>
                            <a:srgbClr val="002060"/>
                          </a:solidFill>
                          <a:latin typeface="Times New Roman"/>
                          <a:ea typeface="Calibri"/>
                          <a:cs typeface="B Zar"/>
                        </a:rPr>
                        <a:t>Pb</a:t>
                      </a:r>
                      <a:endParaRPr lang="en-US" sz="1200" dirty="0">
                        <a:solidFill>
                          <a:srgbClr val="002060"/>
                        </a:solidFill>
                        <a:latin typeface="Times New Roman"/>
                        <a:ea typeface="Calibri"/>
                        <a:cs typeface="2  Zar"/>
                      </a:endParaRPr>
                    </a:p>
                  </a:txBody>
                  <a:tcPr marL="68580" marR="68580" marT="0" marB="0" anchor="ctr"/>
                </a:tc>
                <a:tc>
                  <a:txBody>
                    <a:bodyPr/>
                    <a:lstStyle/>
                    <a:p>
                      <a:pPr algn="ctr" rtl="1">
                        <a:spcAft>
                          <a:spcPts val="0"/>
                        </a:spcAft>
                      </a:pPr>
                      <a:r>
                        <a:rPr lang="fa-IR" sz="1200" b="1">
                          <a:solidFill>
                            <a:srgbClr val="002060"/>
                          </a:solidFill>
                          <a:latin typeface="Times New Roman"/>
                          <a:ea typeface="Calibri"/>
                          <a:cs typeface="B Zar"/>
                        </a:rPr>
                        <a:t>20/207</a:t>
                      </a:r>
                      <a:endParaRPr lang="en-US" sz="1200">
                        <a:solidFill>
                          <a:srgbClr val="002060"/>
                        </a:solidFill>
                        <a:latin typeface="Times New Roman"/>
                        <a:ea typeface="Calibri"/>
                        <a:cs typeface="2  Zar"/>
                      </a:endParaRPr>
                    </a:p>
                    <a:p>
                      <a:pPr algn="ctr" rtl="1">
                        <a:spcAft>
                          <a:spcPts val="0"/>
                        </a:spcAft>
                      </a:pPr>
                      <a:r>
                        <a:rPr lang="fa-IR" sz="1200" b="1">
                          <a:solidFill>
                            <a:srgbClr val="002060"/>
                          </a:solidFill>
                          <a:latin typeface="Times New Roman"/>
                          <a:ea typeface="Calibri"/>
                          <a:cs typeface="B Zar"/>
                        </a:rPr>
                        <a:t>متفاوت</a:t>
                      </a:r>
                      <a:endParaRPr lang="en-US" sz="1200">
                        <a:solidFill>
                          <a:srgbClr val="002060"/>
                        </a:solidFill>
                        <a:latin typeface="Times New Roman"/>
                        <a:ea typeface="Calibri"/>
                        <a:cs typeface="2  Zar"/>
                      </a:endParaRPr>
                    </a:p>
                  </a:txBody>
                  <a:tcPr marL="68580" marR="68580" marT="0" marB="0" anchor="ctr"/>
                </a:tc>
                <a:tc>
                  <a:txBody>
                    <a:bodyPr/>
                    <a:lstStyle/>
                    <a:p>
                      <a:pPr algn="ctr" rtl="1">
                        <a:spcAft>
                          <a:spcPts val="0"/>
                        </a:spcAft>
                      </a:pPr>
                      <a:r>
                        <a:rPr lang="en-US" sz="1800" b="1" dirty="0">
                          <a:solidFill>
                            <a:srgbClr val="002060"/>
                          </a:solidFill>
                          <a:latin typeface="Times New Roman"/>
                          <a:ea typeface="Calibri"/>
                          <a:cs typeface="B Zar"/>
                        </a:rPr>
                        <a:t>mg/m</a:t>
                      </a:r>
                      <a:r>
                        <a:rPr lang="en-US" sz="1800" b="1" baseline="30000" dirty="0">
                          <a:solidFill>
                            <a:srgbClr val="002060"/>
                          </a:solidFill>
                          <a:latin typeface="Times New Roman"/>
                          <a:ea typeface="Calibri"/>
                          <a:cs typeface="B Zar"/>
                        </a:rPr>
                        <a:t>3</a:t>
                      </a:r>
                      <a:r>
                        <a:rPr lang="fa-IR" sz="1800" b="1" dirty="0">
                          <a:solidFill>
                            <a:srgbClr val="002060"/>
                          </a:solidFill>
                          <a:latin typeface="Times New Roman"/>
                          <a:ea typeface="Calibri"/>
                          <a:cs typeface="B Zar"/>
                        </a:rPr>
                        <a:t> </a:t>
                      </a:r>
                      <a:r>
                        <a:rPr lang="en-US" sz="1800" b="1" dirty="0" smtClean="0">
                          <a:solidFill>
                            <a:srgbClr val="002060"/>
                          </a:solidFill>
                          <a:latin typeface="Times New Roman"/>
                          <a:ea typeface="Calibri"/>
                          <a:cs typeface="B Zar"/>
                        </a:rPr>
                        <a:t>.05</a:t>
                      </a:r>
                      <a:endParaRPr lang="en-US" sz="1800" dirty="0">
                        <a:solidFill>
                          <a:srgbClr val="002060"/>
                        </a:solidFill>
                        <a:latin typeface="Times New Roman"/>
                        <a:ea typeface="Calibri"/>
                        <a:cs typeface="2  Zar"/>
                      </a:endParaRPr>
                    </a:p>
                  </a:txBody>
                  <a:tcPr marL="68580" marR="68580" marT="0" marB="0" anchor="ctr"/>
                </a:tc>
                <a:tc>
                  <a:txBody>
                    <a:bodyPr/>
                    <a:lstStyle/>
                    <a:p>
                      <a:pPr algn="ctr" rtl="0">
                        <a:spcAft>
                          <a:spcPts val="0"/>
                        </a:spcAft>
                      </a:pPr>
                      <a:r>
                        <a:rPr lang="en-US" sz="1200" b="1">
                          <a:solidFill>
                            <a:srgbClr val="002060"/>
                          </a:solidFill>
                          <a:latin typeface="Times New Roman"/>
                          <a:ea typeface="Calibri"/>
                          <a:cs typeface="B Zar"/>
                        </a:rPr>
                        <a:t>-</a:t>
                      </a:r>
                      <a:endParaRPr lang="en-US" sz="1200">
                        <a:solidFill>
                          <a:srgbClr val="002060"/>
                        </a:solidFill>
                        <a:latin typeface="Times New Roman"/>
                        <a:ea typeface="Calibri"/>
                        <a:cs typeface="2  Zar"/>
                      </a:endParaRPr>
                    </a:p>
                  </a:txBody>
                  <a:tcPr marL="68580" marR="68580" marT="0" marB="0" anchor="ctr"/>
                </a:tc>
                <a:tc>
                  <a:txBody>
                    <a:bodyPr/>
                    <a:lstStyle/>
                    <a:p>
                      <a:pPr algn="ctr" rtl="1">
                        <a:spcAft>
                          <a:spcPts val="0"/>
                        </a:spcAft>
                      </a:pPr>
                      <a:r>
                        <a:rPr lang="en-US" sz="1200" b="1">
                          <a:solidFill>
                            <a:srgbClr val="002060"/>
                          </a:solidFill>
                          <a:latin typeface="Times New Roman"/>
                          <a:ea typeface="Calibri"/>
                          <a:cs typeface="B Zar"/>
                        </a:rPr>
                        <a:t>A3</a:t>
                      </a:r>
                      <a:r>
                        <a:rPr lang="fa-IR" sz="1200" b="1">
                          <a:solidFill>
                            <a:srgbClr val="002060"/>
                          </a:solidFill>
                          <a:latin typeface="Times New Roman"/>
                          <a:ea typeface="Calibri"/>
                          <a:cs typeface="B Zar"/>
                        </a:rPr>
                        <a:t>؛ </a:t>
                      </a:r>
                      <a:r>
                        <a:rPr lang="en-US" sz="1200" b="1">
                          <a:solidFill>
                            <a:srgbClr val="002060"/>
                          </a:solidFill>
                          <a:latin typeface="Times New Roman"/>
                          <a:ea typeface="Calibri"/>
                          <a:cs typeface="B Zar"/>
                        </a:rPr>
                        <a:t>BEI</a:t>
                      </a:r>
                      <a:endParaRPr lang="en-US" sz="1200">
                        <a:solidFill>
                          <a:srgbClr val="002060"/>
                        </a:solidFill>
                        <a:latin typeface="Times New Roman"/>
                        <a:ea typeface="Calibri"/>
                        <a:cs typeface="2  Zar"/>
                      </a:endParaRPr>
                    </a:p>
                  </a:txBody>
                  <a:tcPr marL="68580" marR="68580" marT="0" marB="0" anchor="ctr"/>
                </a:tc>
                <a:tc>
                  <a:txBody>
                    <a:bodyPr/>
                    <a:lstStyle/>
                    <a:p>
                      <a:pPr algn="ctr" rtl="1">
                        <a:spcAft>
                          <a:spcPts val="0"/>
                        </a:spcAft>
                      </a:pPr>
                      <a:r>
                        <a:rPr lang="fa-IR" sz="1200" b="1" dirty="0">
                          <a:solidFill>
                            <a:srgbClr val="002060"/>
                          </a:solidFill>
                          <a:latin typeface="Times New Roman"/>
                          <a:ea typeface="Calibri"/>
                          <a:cs typeface="B Zar"/>
                        </a:rPr>
                        <a:t>اختلالات سیستم اعصاب محیطی و مرکزی؛ اثرات خونی</a:t>
                      </a:r>
                      <a:endParaRPr lang="en-US" sz="1200" dirty="0">
                        <a:solidFill>
                          <a:srgbClr val="002060"/>
                        </a:solidFill>
                        <a:latin typeface="Times New Roman"/>
                        <a:ea typeface="Calibri"/>
                        <a:cs typeface="2  Zar"/>
                      </a:endParaRPr>
                    </a:p>
                  </a:txBody>
                  <a:tcPr marL="68580" marR="68580" marT="0" marB="0" anchor="ctr"/>
                </a:tc>
              </a:tr>
              <a:tr h="1185016">
                <a:tc>
                  <a:txBody>
                    <a:bodyPr/>
                    <a:lstStyle/>
                    <a:p>
                      <a:pPr algn="l" rtl="1">
                        <a:spcAft>
                          <a:spcPts val="0"/>
                        </a:spcAft>
                      </a:pPr>
                      <a:r>
                        <a:rPr lang="fa-IR" sz="1200" dirty="0">
                          <a:solidFill>
                            <a:srgbClr val="002060"/>
                          </a:solidFill>
                          <a:latin typeface="Times New Roman"/>
                          <a:ea typeface="Calibri"/>
                          <a:cs typeface="B Zar"/>
                        </a:rPr>
                        <a:t>393</a:t>
                      </a:r>
                      <a:endParaRPr lang="en-US" sz="1200" dirty="0">
                        <a:solidFill>
                          <a:srgbClr val="002060"/>
                        </a:solidFill>
                        <a:latin typeface="Times New Roman"/>
                        <a:ea typeface="Calibri"/>
                        <a:cs typeface="2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کرومات سرب؛ به عنوان سرب</a:t>
                      </a:r>
                      <a:endParaRPr lang="en-US" sz="1200" b="1" kern="1200" dirty="0">
                        <a:solidFill>
                          <a:srgbClr val="002060"/>
                        </a:solidFill>
                        <a:latin typeface="Times New Roman"/>
                        <a:ea typeface="Calibri"/>
                        <a:cs typeface="B Zar"/>
                      </a:endParaRPr>
                    </a:p>
                    <a:p>
                      <a:pPr marL="0" algn="ctr" defTabSz="914400" rtl="1" eaLnBrk="1" latinLnBrk="0" hangingPunct="1">
                        <a:spcAft>
                          <a:spcPts val="0"/>
                        </a:spcAft>
                      </a:pPr>
                      <a:r>
                        <a:rPr lang="en-US" sz="1200" b="1" kern="1200" dirty="0">
                          <a:solidFill>
                            <a:srgbClr val="002060"/>
                          </a:solidFill>
                          <a:latin typeface="Times New Roman"/>
                          <a:ea typeface="Calibri"/>
                          <a:cs typeface="B Zar"/>
                        </a:rPr>
                        <a:t>Lead </a:t>
                      </a:r>
                      <a:r>
                        <a:rPr lang="en-US" sz="1200" b="1" kern="1200" dirty="0" err="1">
                          <a:solidFill>
                            <a:srgbClr val="002060"/>
                          </a:solidFill>
                          <a:latin typeface="Times New Roman"/>
                          <a:ea typeface="Calibri"/>
                          <a:cs typeface="B Zar"/>
                        </a:rPr>
                        <a:t>shromat</a:t>
                      </a:r>
                      <a:r>
                        <a:rPr lang="en-US" sz="1200" b="1" kern="1200" dirty="0">
                          <a:solidFill>
                            <a:srgbClr val="002060"/>
                          </a:solidFill>
                          <a:latin typeface="Times New Roman"/>
                          <a:ea typeface="Calibri"/>
                          <a:cs typeface="B Zar"/>
                        </a:rPr>
                        <a:t> as </a:t>
                      </a:r>
                      <a:r>
                        <a:rPr lang="en-US" sz="1200" b="1" kern="1200" dirty="0" err="1">
                          <a:solidFill>
                            <a:srgbClr val="002060"/>
                          </a:solidFill>
                          <a:latin typeface="Times New Roman"/>
                          <a:ea typeface="Calibri"/>
                          <a:cs typeface="B Zar"/>
                        </a:rPr>
                        <a:t>Pb</a:t>
                      </a:r>
                      <a:endParaRPr lang="en-US" sz="1200" b="1" kern="1200" dirty="0">
                        <a:solidFill>
                          <a:srgbClr val="002060"/>
                        </a:solidFill>
                        <a:latin typeface="Times New Roman"/>
                        <a:ea typeface="Calibri"/>
                        <a:cs typeface="B Zar"/>
                      </a:endParaRPr>
                    </a:p>
                    <a:p>
                      <a:pPr marL="0" algn="ctr" defTabSz="914400" rtl="1" eaLnBrk="1" latinLnBrk="0" hangingPunct="1">
                        <a:spcAft>
                          <a:spcPts val="0"/>
                        </a:spcAft>
                      </a:pPr>
                      <a:r>
                        <a:rPr lang="fa-IR" sz="1200" b="1" kern="1200" dirty="0">
                          <a:solidFill>
                            <a:srgbClr val="002060"/>
                          </a:solidFill>
                          <a:latin typeface="Times New Roman"/>
                          <a:ea typeface="Calibri"/>
                          <a:cs typeface="B Zar"/>
                        </a:rPr>
                        <a:t>به عنوان کروم</a:t>
                      </a:r>
                      <a:r>
                        <a:rPr lang="en-US" sz="1200" b="1" kern="1200" dirty="0">
                          <a:solidFill>
                            <a:srgbClr val="002060"/>
                          </a:solidFill>
                          <a:latin typeface="Times New Roman"/>
                          <a:ea typeface="Calibri"/>
                          <a:cs typeface="B Zar"/>
                        </a:rPr>
                        <a:t> as Cr  </a:t>
                      </a: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22/323</a:t>
                      </a:r>
                      <a:endParaRPr lang="en-US" sz="1200" b="1" kern="1200" dirty="0">
                        <a:solidFill>
                          <a:srgbClr val="002060"/>
                        </a:solidFill>
                        <a:latin typeface="Times New Roman"/>
                        <a:ea typeface="Calibri"/>
                        <a:cs typeface="B Zar"/>
                      </a:endParaRPr>
                    </a:p>
                    <a:p>
                      <a:pPr marL="0" algn="ctr" defTabSz="914400" rtl="1" eaLnBrk="1" latinLnBrk="0" hangingPunct="1">
                        <a:spcAft>
                          <a:spcPts val="0"/>
                        </a:spcAft>
                      </a:pPr>
                      <a:r>
                        <a:rPr lang="fa-IR" sz="1200" b="1" kern="1200" dirty="0">
                          <a:solidFill>
                            <a:srgbClr val="002060"/>
                          </a:solidFill>
                          <a:latin typeface="Times New Roman"/>
                          <a:ea typeface="Calibri"/>
                          <a:cs typeface="B Zar"/>
                        </a:rPr>
                        <a:t>-</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en-US" sz="1800" b="1" kern="1200" dirty="0">
                          <a:solidFill>
                            <a:srgbClr val="002060"/>
                          </a:solidFill>
                          <a:latin typeface="Times New Roman"/>
                          <a:ea typeface="Calibri"/>
                          <a:cs typeface="B Zar"/>
                        </a:rPr>
                        <a:t>mg/m3  </a:t>
                      </a:r>
                      <a:r>
                        <a:rPr lang="en-US" sz="1800" b="1" kern="1200" dirty="0" smtClean="0">
                          <a:solidFill>
                            <a:srgbClr val="002060"/>
                          </a:solidFill>
                          <a:latin typeface="Times New Roman"/>
                          <a:ea typeface="Calibri"/>
                          <a:cs typeface="B Zar"/>
                        </a:rPr>
                        <a:t>.05</a:t>
                      </a:r>
                      <a:endParaRPr lang="en-US" sz="1800" b="1" kern="1200" dirty="0">
                        <a:solidFill>
                          <a:srgbClr val="002060"/>
                        </a:solidFill>
                        <a:latin typeface="Times New Roman"/>
                        <a:ea typeface="Calibri"/>
                        <a:cs typeface="B Zar"/>
                      </a:endParaRPr>
                    </a:p>
                    <a:p>
                      <a:pPr marL="0" algn="ctr" defTabSz="914400" rtl="1" eaLnBrk="1" latinLnBrk="0" hangingPunct="1">
                        <a:spcAft>
                          <a:spcPts val="0"/>
                        </a:spcAft>
                      </a:pPr>
                      <a:r>
                        <a:rPr lang="en-US" sz="1800" b="1" kern="1200" dirty="0">
                          <a:solidFill>
                            <a:srgbClr val="002060"/>
                          </a:solidFill>
                          <a:latin typeface="Times New Roman"/>
                          <a:ea typeface="Calibri"/>
                          <a:cs typeface="B Zar"/>
                        </a:rPr>
                        <a:t>mg/m3  </a:t>
                      </a:r>
                      <a:r>
                        <a:rPr lang="en-US" sz="1800" b="1" kern="1200" dirty="0" smtClean="0">
                          <a:solidFill>
                            <a:srgbClr val="002060"/>
                          </a:solidFill>
                          <a:latin typeface="Times New Roman"/>
                          <a:ea typeface="Calibri"/>
                          <a:cs typeface="B Zar"/>
                        </a:rPr>
                        <a:t> .012</a:t>
                      </a:r>
                      <a:endParaRPr lang="en-US" sz="18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a:t>
                      </a:r>
                      <a:endParaRPr lang="en-US" sz="1200" b="1" kern="1200" dirty="0">
                        <a:solidFill>
                          <a:srgbClr val="002060"/>
                        </a:solidFill>
                        <a:latin typeface="Times New Roman"/>
                        <a:ea typeface="Calibri"/>
                        <a:cs typeface="B Zar"/>
                      </a:endParaRPr>
                    </a:p>
                    <a:p>
                      <a:pPr marL="0" algn="ctr" defTabSz="914400" rtl="1" eaLnBrk="1" latinLnBrk="0" hangingPunct="1">
                        <a:spcAft>
                          <a:spcPts val="0"/>
                        </a:spcAft>
                      </a:pPr>
                      <a:r>
                        <a:rPr lang="fa-IR" sz="1200" b="1" kern="1200" dirty="0">
                          <a:solidFill>
                            <a:srgbClr val="002060"/>
                          </a:solidFill>
                          <a:latin typeface="Times New Roman"/>
                          <a:ea typeface="Calibri"/>
                          <a:cs typeface="B Zar"/>
                        </a:rPr>
                        <a:t>-</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en-US" sz="1200" b="1" kern="1200" dirty="0">
                          <a:solidFill>
                            <a:srgbClr val="002060"/>
                          </a:solidFill>
                          <a:latin typeface="Times New Roman"/>
                          <a:ea typeface="Calibri"/>
                          <a:cs typeface="B Zar"/>
                        </a:rPr>
                        <a:t>A2</a:t>
                      </a:r>
                      <a:r>
                        <a:rPr lang="fa-IR" sz="1200" b="1" kern="1200" dirty="0">
                          <a:solidFill>
                            <a:srgbClr val="002060"/>
                          </a:solidFill>
                          <a:latin typeface="Times New Roman"/>
                          <a:ea typeface="Calibri"/>
                          <a:cs typeface="B Zar"/>
                        </a:rPr>
                        <a:t>؛ </a:t>
                      </a:r>
                      <a:r>
                        <a:rPr lang="en-US" sz="1200" b="1" kern="1200" dirty="0">
                          <a:solidFill>
                            <a:srgbClr val="002060"/>
                          </a:solidFill>
                          <a:latin typeface="Times New Roman"/>
                          <a:ea typeface="Calibri"/>
                          <a:cs typeface="B Zar"/>
                        </a:rPr>
                        <a:t>BEI</a:t>
                      </a:r>
                    </a:p>
                    <a:p>
                      <a:pPr marL="0" algn="ctr" defTabSz="914400" rtl="1" eaLnBrk="1" latinLnBrk="0" hangingPunct="1">
                        <a:spcAft>
                          <a:spcPts val="0"/>
                        </a:spcAft>
                      </a:pPr>
                      <a:r>
                        <a:rPr lang="en-US" sz="1200" b="1" kern="1200" dirty="0">
                          <a:solidFill>
                            <a:srgbClr val="002060"/>
                          </a:solidFill>
                          <a:latin typeface="Times New Roman"/>
                          <a:ea typeface="Calibri"/>
                          <a:cs typeface="B Zar"/>
                        </a:rPr>
                        <a:t>A2</a:t>
                      </a: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آسیب سیستم تولید مثل در مردان و اثرات ناقص زایی؛ انقباض عروق</a:t>
                      </a:r>
                      <a:endParaRPr lang="en-US" sz="1200" b="1" kern="1200" dirty="0">
                        <a:solidFill>
                          <a:srgbClr val="002060"/>
                        </a:solidFill>
                        <a:latin typeface="Times New Roman"/>
                        <a:ea typeface="Calibri"/>
                        <a:cs typeface="B Zar"/>
                      </a:endParaRPr>
                    </a:p>
                  </a:txBody>
                  <a:tcPr marL="68580" marR="68580" marT="0" marB="0" anchor="ctr"/>
                </a:tc>
              </a:tr>
              <a:tr h="592508">
                <a:tc>
                  <a:txBody>
                    <a:bodyPr/>
                    <a:lstStyle/>
                    <a:p>
                      <a:pPr algn="l" rtl="1">
                        <a:spcAft>
                          <a:spcPts val="0"/>
                        </a:spcAft>
                      </a:pPr>
                      <a:r>
                        <a:rPr lang="fa-IR" sz="1200" dirty="0">
                          <a:solidFill>
                            <a:srgbClr val="002060"/>
                          </a:solidFill>
                          <a:latin typeface="Times New Roman"/>
                          <a:ea typeface="Calibri"/>
                          <a:cs typeface="B Zar"/>
                        </a:rPr>
                        <a:t>394</a:t>
                      </a:r>
                      <a:endParaRPr lang="en-US" sz="1200" dirty="0">
                        <a:solidFill>
                          <a:srgbClr val="002060"/>
                        </a:solidFill>
                        <a:latin typeface="Times New Roman"/>
                        <a:ea typeface="Calibri"/>
                        <a:cs typeface="2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لیندان</a:t>
                      </a:r>
                      <a:endParaRPr lang="en-US" sz="1200" b="1" kern="1200" dirty="0">
                        <a:solidFill>
                          <a:srgbClr val="002060"/>
                        </a:solidFill>
                        <a:latin typeface="Times New Roman"/>
                        <a:ea typeface="Calibri"/>
                        <a:cs typeface="B Zar"/>
                      </a:endParaRPr>
                    </a:p>
                    <a:p>
                      <a:pPr marL="0" algn="ctr" defTabSz="914400" rtl="1" eaLnBrk="1" latinLnBrk="0" hangingPunct="1">
                        <a:spcAft>
                          <a:spcPts val="0"/>
                        </a:spcAft>
                      </a:pPr>
                      <a:r>
                        <a:rPr lang="en-US" sz="1200" b="1" kern="1200" dirty="0" err="1">
                          <a:solidFill>
                            <a:srgbClr val="002060"/>
                          </a:solidFill>
                          <a:latin typeface="Times New Roman"/>
                          <a:ea typeface="Calibri"/>
                          <a:cs typeface="B Zar"/>
                        </a:rPr>
                        <a:t>Lindane</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85/290</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en-US" sz="1800" b="1" kern="1200" dirty="0">
                          <a:solidFill>
                            <a:srgbClr val="002060"/>
                          </a:solidFill>
                          <a:latin typeface="Times New Roman"/>
                          <a:ea typeface="Calibri"/>
                          <a:cs typeface="B Zar"/>
                        </a:rPr>
                        <a:t>mg/m3  </a:t>
                      </a:r>
                      <a:r>
                        <a:rPr lang="en-US" sz="1800" b="1" kern="1200" dirty="0" smtClean="0">
                          <a:solidFill>
                            <a:srgbClr val="002060"/>
                          </a:solidFill>
                          <a:latin typeface="Times New Roman"/>
                          <a:ea typeface="Calibri"/>
                          <a:cs typeface="B Zar"/>
                        </a:rPr>
                        <a:t>.5</a:t>
                      </a:r>
                      <a:endParaRPr lang="en-US" sz="18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پوست؛ </a:t>
                      </a:r>
                      <a:r>
                        <a:rPr lang="en-US" sz="1200" b="1" kern="1200" dirty="0">
                          <a:solidFill>
                            <a:srgbClr val="002060"/>
                          </a:solidFill>
                          <a:latin typeface="Times New Roman"/>
                          <a:ea typeface="Calibri"/>
                          <a:cs typeface="B Zar"/>
                        </a:rPr>
                        <a:t> A3</a:t>
                      </a: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آسیب کبدی؛ اختلال  سیستم اعصاب مرکزی</a:t>
                      </a:r>
                      <a:endParaRPr lang="en-US" sz="1200" b="1" kern="1200" dirty="0">
                        <a:solidFill>
                          <a:srgbClr val="002060"/>
                        </a:solidFill>
                        <a:latin typeface="Times New Roman"/>
                        <a:ea typeface="Calibri"/>
                        <a:cs typeface="B Zar"/>
                      </a:endParaRPr>
                    </a:p>
                  </a:txBody>
                  <a:tcPr marL="68580" marR="68580" marT="0" marB="0" anchor="ctr"/>
                </a:tc>
              </a:tr>
              <a:tr h="592508">
                <a:tc>
                  <a:txBody>
                    <a:bodyPr/>
                    <a:lstStyle/>
                    <a:p>
                      <a:pPr algn="l" rtl="1">
                        <a:spcAft>
                          <a:spcPts val="0"/>
                        </a:spcAft>
                      </a:pPr>
                      <a:r>
                        <a:rPr lang="fa-IR" sz="1200" dirty="0">
                          <a:solidFill>
                            <a:srgbClr val="002060"/>
                          </a:solidFill>
                          <a:latin typeface="Times New Roman"/>
                          <a:ea typeface="Calibri"/>
                          <a:cs typeface="B Zar"/>
                        </a:rPr>
                        <a:t>395</a:t>
                      </a:r>
                      <a:endParaRPr lang="en-US" sz="1200" dirty="0">
                        <a:solidFill>
                          <a:srgbClr val="002060"/>
                        </a:solidFill>
                        <a:latin typeface="Times New Roman"/>
                        <a:ea typeface="Calibri"/>
                        <a:cs typeface="2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هیدرید لیتیم </a:t>
                      </a:r>
                      <a:endParaRPr lang="en-US" sz="1200" b="1" kern="1200" dirty="0">
                        <a:solidFill>
                          <a:srgbClr val="002060"/>
                        </a:solidFill>
                        <a:latin typeface="Times New Roman"/>
                        <a:ea typeface="Calibri"/>
                        <a:cs typeface="B Zar"/>
                      </a:endParaRPr>
                    </a:p>
                    <a:p>
                      <a:pPr marL="0" algn="ctr" defTabSz="914400" rtl="1" eaLnBrk="1" latinLnBrk="0" hangingPunct="1">
                        <a:spcAft>
                          <a:spcPts val="0"/>
                        </a:spcAft>
                      </a:pPr>
                      <a:r>
                        <a:rPr lang="en-US" sz="1200" b="1" kern="1200" dirty="0">
                          <a:solidFill>
                            <a:srgbClr val="002060"/>
                          </a:solidFill>
                          <a:latin typeface="Times New Roman"/>
                          <a:ea typeface="Calibri"/>
                          <a:cs typeface="B Zar"/>
                        </a:rPr>
                        <a:t>Lithium hydride</a:t>
                      </a: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95/7</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en-US" sz="1800" b="1" kern="1200" dirty="0">
                          <a:solidFill>
                            <a:srgbClr val="002060"/>
                          </a:solidFill>
                          <a:latin typeface="Times New Roman"/>
                          <a:ea typeface="Calibri"/>
                          <a:cs typeface="B Zar"/>
                        </a:rPr>
                        <a:t>mg/m3  </a:t>
                      </a:r>
                      <a:r>
                        <a:rPr lang="en-US" sz="1800" b="1" kern="1200" dirty="0" smtClean="0">
                          <a:solidFill>
                            <a:srgbClr val="002060"/>
                          </a:solidFill>
                          <a:latin typeface="Times New Roman"/>
                          <a:ea typeface="Calibri"/>
                          <a:cs typeface="B Zar"/>
                        </a:rPr>
                        <a:t>.025</a:t>
                      </a:r>
                      <a:endParaRPr lang="en-US" sz="18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en-US" sz="1200" b="1" kern="1200" dirty="0">
                          <a:solidFill>
                            <a:srgbClr val="002060"/>
                          </a:solidFill>
                          <a:latin typeface="Times New Roman"/>
                          <a:ea typeface="Calibri"/>
                          <a:cs typeface="B Zar"/>
                        </a:rPr>
                        <a:t>-</a:t>
                      </a: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تحریک قسمت فوقانی تنفسی؛  پوست و چشم</a:t>
                      </a:r>
                      <a:endParaRPr lang="en-US" sz="1200" b="1" kern="1200" dirty="0">
                        <a:solidFill>
                          <a:srgbClr val="002060"/>
                        </a:solidFill>
                        <a:latin typeface="Times New Roman"/>
                        <a:ea typeface="Calibri"/>
                        <a:cs typeface="B Zar"/>
                      </a:endParaRPr>
                    </a:p>
                  </a:txBody>
                  <a:tcPr marL="68580" marR="68580" marT="0" marB="0" anchor="ctr"/>
                </a:tc>
              </a:tr>
              <a:tr h="592508">
                <a:tc>
                  <a:txBody>
                    <a:bodyPr/>
                    <a:lstStyle/>
                    <a:p>
                      <a:pPr algn="l" rtl="1">
                        <a:spcAft>
                          <a:spcPts val="0"/>
                        </a:spcAft>
                      </a:pPr>
                      <a:r>
                        <a:rPr lang="fa-IR" sz="1200" dirty="0">
                          <a:solidFill>
                            <a:srgbClr val="002060"/>
                          </a:solidFill>
                          <a:latin typeface="Times New Roman"/>
                          <a:ea typeface="Calibri"/>
                          <a:cs typeface="B Zar"/>
                        </a:rPr>
                        <a:t>396</a:t>
                      </a:r>
                      <a:endParaRPr lang="en-US" sz="1200" dirty="0">
                        <a:solidFill>
                          <a:srgbClr val="002060"/>
                        </a:solidFill>
                        <a:latin typeface="Times New Roman"/>
                        <a:ea typeface="Calibri"/>
                        <a:cs typeface="2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هیدروکسید لیتیم</a:t>
                      </a:r>
                      <a:endParaRPr lang="en-US" sz="1200" b="1" kern="1200" dirty="0">
                        <a:solidFill>
                          <a:srgbClr val="002060"/>
                        </a:solidFill>
                        <a:latin typeface="Times New Roman"/>
                        <a:ea typeface="Calibri"/>
                        <a:cs typeface="B Zar"/>
                      </a:endParaRPr>
                    </a:p>
                    <a:p>
                      <a:pPr marL="0" algn="ctr" defTabSz="914400" rtl="1" eaLnBrk="1" latinLnBrk="0" hangingPunct="1">
                        <a:spcAft>
                          <a:spcPts val="0"/>
                        </a:spcAft>
                      </a:pPr>
                      <a:r>
                        <a:rPr lang="en-US" sz="1200" b="1" kern="1200" dirty="0">
                          <a:solidFill>
                            <a:srgbClr val="002060"/>
                          </a:solidFill>
                          <a:latin typeface="Times New Roman"/>
                          <a:ea typeface="Calibri"/>
                          <a:cs typeface="B Zar"/>
                        </a:rPr>
                        <a:t>Lithium hydroxide</a:t>
                      </a: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95/23</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en-US" sz="1600" b="1" kern="1200" dirty="0">
                          <a:solidFill>
                            <a:srgbClr val="002060"/>
                          </a:solidFill>
                          <a:latin typeface="Times New Roman"/>
                          <a:ea typeface="Calibri"/>
                          <a:cs typeface="B Zar"/>
                        </a:rPr>
                        <a:t>mg/m3</a:t>
                      </a:r>
                      <a:r>
                        <a:rPr lang="fa-IR" sz="1600" b="1" kern="1200" dirty="0">
                          <a:solidFill>
                            <a:srgbClr val="002060"/>
                          </a:solidFill>
                          <a:latin typeface="Times New Roman"/>
                          <a:ea typeface="Calibri"/>
                          <a:cs typeface="B Zar"/>
                        </a:rPr>
                        <a:t>1</a:t>
                      </a:r>
                      <a:endParaRPr lang="en-US" sz="16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r>
                        <a:rPr lang="fa-IR" sz="1200" b="1" kern="1200" dirty="0">
                          <a:solidFill>
                            <a:srgbClr val="002060"/>
                          </a:solidFill>
                          <a:latin typeface="Times New Roman"/>
                          <a:ea typeface="Calibri"/>
                          <a:cs typeface="B Zar"/>
                        </a:rPr>
                        <a:t>-</a:t>
                      </a:r>
                      <a:endParaRPr lang="en-US" sz="1200" b="1" kern="1200" dirty="0">
                        <a:solidFill>
                          <a:srgbClr val="002060"/>
                        </a:solidFill>
                        <a:latin typeface="Times New Roman"/>
                        <a:ea typeface="Calibri"/>
                        <a:cs typeface="B Zar"/>
                      </a:endParaRPr>
                    </a:p>
                  </a:txBody>
                  <a:tcPr marL="68580" marR="68580" marT="0" marB="0" anchor="ctr"/>
                </a:tc>
                <a:tc>
                  <a:txBody>
                    <a:bodyPr/>
                    <a:lstStyle/>
                    <a:p>
                      <a:pPr marL="0" algn="ctr" defTabSz="914400" rtl="1" eaLnBrk="1" latinLnBrk="0" hangingPunct="1">
                        <a:spcAft>
                          <a:spcPts val="0"/>
                        </a:spcAft>
                      </a:pPr>
                      <a:endParaRPr lang="fa-IR" sz="1200" b="1" kern="1200" dirty="0">
                        <a:solidFill>
                          <a:srgbClr val="002060"/>
                        </a:solidFill>
                        <a:latin typeface="Times New Roman"/>
                        <a:ea typeface="Calibri"/>
                        <a:cs typeface="B Zar"/>
                      </a:endParaRPr>
                    </a:p>
                  </a:txBody>
                  <a:tcPr marL="68580" marR="68580" marT="0" marB="0" anchor="ctr"/>
                </a:tc>
              </a:tr>
            </a:tbl>
          </a:graphicData>
        </a:graphic>
      </p:graphicFrame>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696200" cy="868362"/>
          </a:xfrm>
        </p:spPr>
        <p:txBody>
          <a:bodyPr>
            <a:normAutofit/>
          </a:bodyPr>
          <a:lstStyle/>
          <a:p>
            <a:pPr algn="ctr"/>
            <a:r>
              <a:rPr lang="fa-IR" sz="3600" dirty="0" smtClean="0">
                <a:solidFill>
                  <a:srgbClr val="7030A0"/>
                </a:solidFill>
                <a:cs typeface="B Titr" pitchFamily="2" charset="-78"/>
              </a:rPr>
              <a:t>اقدامات اجرايي</a:t>
            </a:r>
            <a:endParaRPr lang="fa-IR" sz="3600" dirty="0">
              <a:solidFill>
                <a:srgbClr val="7030A0"/>
              </a:solidFill>
              <a:cs typeface="B Titr" pitchFamily="2" charset="-78"/>
            </a:endParaRPr>
          </a:p>
        </p:txBody>
      </p:sp>
      <p:sp>
        <p:nvSpPr>
          <p:cNvPr id="3" name="Content Placeholder 2"/>
          <p:cNvSpPr>
            <a:spLocks noGrp="1"/>
          </p:cNvSpPr>
          <p:nvPr>
            <p:ph idx="1"/>
          </p:nvPr>
        </p:nvSpPr>
        <p:spPr>
          <a:xfrm>
            <a:off x="152400" y="1265237"/>
            <a:ext cx="8001000" cy="4983163"/>
          </a:xfrm>
        </p:spPr>
        <p:txBody>
          <a:bodyPr>
            <a:normAutofit/>
          </a:bodyPr>
          <a:lstStyle/>
          <a:p>
            <a:pPr algn="r" rtl="1">
              <a:lnSpc>
                <a:spcPct val="150000"/>
              </a:lnSpc>
            </a:pPr>
            <a:r>
              <a:rPr lang="fa-IR" sz="2800" dirty="0" smtClean="0">
                <a:solidFill>
                  <a:schemeClr val="accent5">
                    <a:lumMod val="75000"/>
                  </a:schemeClr>
                </a:solidFill>
                <a:cs typeface="B Titr" pitchFamily="2" charset="-78"/>
                <a:hlinkClick r:id="rId2" action="ppaction://hlinkfile"/>
              </a:rPr>
              <a:t>تدوين برنامه عملياتي كنترل و كاهش مواجهه شاغلين با سرب در محيط كار</a:t>
            </a:r>
            <a:endParaRPr lang="fa-IR" sz="2800" dirty="0" smtClean="0">
              <a:solidFill>
                <a:schemeClr val="accent5">
                  <a:lumMod val="75000"/>
                </a:schemeClr>
              </a:solidFill>
              <a:cs typeface="B Titr" pitchFamily="2" charset="-78"/>
            </a:endParaRPr>
          </a:p>
          <a:p>
            <a:pPr algn="r" rtl="1">
              <a:lnSpc>
                <a:spcPct val="150000"/>
              </a:lnSpc>
            </a:pPr>
            <a:r>
              <a:rPr lang="fa-IR" sz="2800" dirty="0" smtClean="0">
                <a:solidFill>
                  <a:schemeClr val="accent5">
                    <a:lumMod val="75000"/>
                  </a:schemeClr>
                </a:solidFill>
                <a:cs typeface="B Titr" pitchFamily="2" charset="-78"/>
              </a:rPr>
              <a:t>تدوين و بارگذاري راهنماي مرتبط با كنترل سرب در محيط كار در سايت پرتال و سايت مركز سلامت به آدرس:</a:t>
            </a:r>
          </a:p>
          <a:p>
            <a:pPr rtl="1">
              <a:lnSpc>
                <a:spcPct val="150000"/>
              </a:lnSpc>
            </a:pPr>
            <a:r>
              <a:rPr lang="en-US" sz="2800" dirty="0" smtClean="0">
                <a:solidFill>
                  <a:schemeClr val="accent5">
                    <a:lumMod val="75000"/>
                  </a:schemeClr>
                </a:solidFill>
                <a:cs typeface="B Titr" pitchFamily="2" charset="-78"/>
                <a:hlinkClick r:id="rId3"/>
              </a:rPr>
              <a:t>http://markazsalamat.behdasht.gov.ir/</a:t>
            </a:r>
            <a:endParaRPr lang="fa-IR" sz="2800" dirty="0" smtClean="0">
              <a:solidFill>
                <a:schemeClr val="accent5">
                  <a:lumMod val="75000"/>
                </a:schemeClr>
              </a:solidFill>
              <a:cs typeface="B Titr" pitchFamily="2" charset="-78"/>
            </a:endParaRPr>
          </a:p>
          <a:p>
            <a:pPr algn="r" rtl="1">
              <a:lnSpc>
                <a:spcPct val="150000"/>
              </a:lnSpc>
            </a:pPr>
            <a:r>
              <a:rPr lang="fa-IR" sz="2800" dirty="0" smtClean="0">
                <a:solidFill>
                  <a:schemeClr val="accent5">
                    <a:lumMod val="75000"/>
                  </a:schemeClr>
                </a:solidFill>
                <a:cs typeface="B Titr" pitchFamily="2" charset="-78"/>
              </a:rPr>
              <a:t>برگزاري كارگاه كشوري كنترل سرب جهت كارشناس مسئولان بهداشت حرفه اي كشور</a:t>
            </a:r>
          </a:p>
          <a:p>
            <a:pPr algn="r" rtl="1"/>
            <a:endParaRPr lang="fa-IR" sz="2800" dirty="0" smtClean="0"/>
          </a:p>
          <a:p>
            <a:pPr algn="r" rtl="1"/>
            <a:endParaRPr lang="fa-IR" sz="2800" dirty="0" smtClean="0"/>
          </a:p>
          <a:p>
            <a:pPr algn="r" rtl="1"/>
            <a:endParaRPr lang="fa-IR" sz="2800"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761</TotalTime>
  <Words>973</Words>
  <Application>Microsoft Office PowerPoint</Application>
  <PresentationFormat>On-screen Show (4:3)</PresentationFormat>
  <Paragraphs>137</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Opulent</vt:lpstr>
      <vt:lpstr>Slide 1</vt:lpstr>
      <vt:lpstr>کارگاه کشوری کنترل سرب در محیط کار</vt:lpstr>
      <vt:lpstr>کلیات مرتبط با سرب</vt:lpstr>
      <vt:lpstr>مصرف سرب در صنایع</vt:lpstr>
      <vt:lpstr>ادامه مصرف سرب در صنایع</vt:lpstr>
      <vt:lpstr>راههای مواجهه با سرب</vt:lpstr>
      <vt:lpstr>مکانیسم های اثرات زیانبار سرب</vt:lpstr>
      <vt:lpstr> حدود مجاز مواجهه سرب</vt:lpstr>
      <vt:lpstr>اقدامات اجرايي</vt:lpstr>
      <vt:lpstr>اقدامات وزارت بهداشت در خصوص پیشگیری و کاهش مخاطرات ناشی از سرب </vt:lpstr>
      <vt:lpstr>اقدامات بعمل آمده پیرامون بازرسی واحد بهداشت حرفه ای از کارگاههای دارای سرب </vt:lpstr>
      <vt:lpstr>اقدامات در بازرسی واحد بهداشت حرفه ای از کارگاههای دارای سرب </vt:lpstr>
      <vt:lpstr>با تشکر از توجه شما</vt:lpstr>
    </vt:vector>
  </TitlesOfParts>
  <Company>Office07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اثرات زیانبار سرب</dc:title>
  <dc:creator>user</dc:creator>
  <cp:lastModifiedBy>sadeghi</cp:lastModifiedBy>
  <cp:revision>66</cp:revision>
  <dcterms:created xsi:type="dcterms:W3CDTF">2012-12-23T06:57:16Z</dcterms:created>
  <dcterms:modified xsi:type="dcterms:W3CDTF">2012-12-31T04:52:26Z</dcterms:modified>
</cp:coreProperties>
</file>