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 id="2147483708" r:id="rId2"/>
  </p:sldMasterIdLst>
  <p:handoutMasterIdLst>
    <p:handoutMasterId r:id="rId99"/>
  </p:handoutMasterIdLst>
  <p:sldIdLst>
    <p:sldId id="256" r:id="rId3"/>
    <p:sldId id="258" r:id="rId4"/>
    <p:sldId id="264" r:id="rId5"/>
    <p:sldId id="265" r:id="rId6"/>
    <p:sldId id="266" r:id="rId7"/>
    <p:sldId id="267" r:id="rId8"/>
    <p:sldId id="346" r:id="rId9"/>
    <p:sldId id="269" r:id="rId10"/>
    <p:sldId id="270" r:id="rId11"/>
    <p:sldId id="268" r:id="rId12"/>
    <p:sldId id="271" r:id="rId13"/>
    <p:sldId id="272" r:id="rId14"/>
    <p:sldId id="347"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3" r:id="rId35"/>
    <p:sldId id="295" r:id="rId36"/>
    <p:sldId id="296" r:id="rId37"/>
    <p:sldId id="297" r:id="rId38"/>
    <p:sldId id="348"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34" r:id="rId67"/>
    <p:sldId id="335" r:id="rId68"/>
    <p:sldId id="325" r:id="rId69"/>
    <p:sldId id="326" r:id="rId70"/>
    <p:sldId id="327" r:id="rId71"/>
    <p:sldId id="328" r:id="rId72"/>
    <p:sldId id="329" r:id="rId73"/>
    <p:sldId id="330" r:id="rId74"/>
    <p:sldId id="331" r:id="rId75"/>
    <p:sldId id="332" r:id="rId76"/>
    <p:sldId id="333" r:id="rId77"/>
    <p:sldId id="336" r:id="rId78"/>
    <p:sldId id="337" r:id="rId79"/>
    <p:sldId id="338" r:id="rId80"/>
    <p:sldId id="349" r:id="rId81"/>
    <p:sldId id="339" r:id="rId82"/>
    <p:sldId id="340" r:id="rId83"/>
    <p:sldId id="342" r:id="rId84"/>
    <p:sldId id="343" r:id="rId85"/>
    <p:sldId id="344" r:id="rId86"/>
    <p:sldId id="345" r:id="rId87"/>
    <p:sldId id="351" r:id="rId88"/>
    <p:sldId id="352" r:id="rId89"/>
    <p:sldId id="353" r:id="rId90"/>
    <p:sldId id="354" r:id="rId91"/>
    <p:sldId id="355" r:id="rId92"/>
    <p:sldId id="356" r:id="rId93"/>
    <p:sldId id="357" r:id="rId94"/>
    <p:sldId id="359" r:id="rId95"/>
    <p:sldId id="358" r:id="rId96"/>
    <p:sldId id="360" r:id="rId97"/>
    <p:sldId id="361" r:id="rId98"/>
  </p:sldIdLst>
  <p:sldSz cx="9144000" cy="6858000" type="screen4x3"/>
  <p:notesSz cx="7315200" cy="96012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9" d="100"/>
          <a:sy n="69" d="100"/>
        </p:scale>
        <p:origin x="-139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A89D99CD-513D-4136-8CBA-A2DF04249E98}" type="datetimeFigureOut">
              <a:rPr lang="en-US" smtClean="0"/>
              <a:pPr/>
              <a:t>9/29/2002</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6FD3499F-B8A5-4A10-B05D-27572755D52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17" name="Footer Placeholder 16"/>
          <p:cNvSpPr>
            <a:spLocks noGrp="1"/>
          </p:cNvSpPr>
          <p:nvPr>
            <p:ph type="ftr" sz="quarter" idx="11"/>
          </p:nvPr>
        </p:nvSpPr>
        <p:spPr/>
        <p:txBody>
          <a:bodyPr/>
          <a:lstStyle/>
          <a:p>
            <a:endParaRPr lang="fa-I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AB8AC93-F4FA-4149-87C1-296AEA91240D}" type="slidenum">
              <a:rPr lang="fa-IR" smtClean="0"/>
              <a:pPr/>
              <a:t>‹#›</a:t>
            </a:fld>
            <a:endParaRPr lang="fa-IR"/>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AB8AC93-F4FA-4149-87C1-296AEA91240D}"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AB8AC93-F4FA-4149-87C1-296AEA91240D}"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FA533E58-6BD7-4E14-9000-F788C8AD1DDB}" type="datetimeFigureOut">
              <a:rPr lang="fa-IR" smtClean="0"/>
              <a:pPr/>
              <a:t>1423/07/23</a:t>
            </a:fld>
            <a:endParaRPr lang="fa-IR"/>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fa-I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CAB8AC93-F4FA-4149-87C1-296AEA91240D}"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FA533E58-6BD7-4E14-9000-F788C8AD1DDB}" type="datetimeFigureOut">
              <a:rPr lang="fa-IR" smtClean="0"/>
              <a:pPr/>
              <a:t>1423/07/23</a:t>
            </a:fld>
            <a:endParaRPr lang="fa-IR"/>
          </a:p>
        </p:txBody>
      </p:sp>
      <p:sp>
        <p:nvSpPr>
          <p:cNvPr id="9" name="Slide Number Placeholder 8"/>
          <p:cNvSpPr>
            <a:spLocks noGrp="1"/>
          </p:cNvSpPr>
          <p:nvPr>
            <p:ph type="sldNum" sz="quarter" idx="15"/>
          </p:nvPr>
        </p:nvSpPr>
        <p:spPr/>
        <p:txBody>
          <a:bodyPr rtlCol="0"/>
          <a:lstStyle/>
          <a:p>
            <a:fld id="{CAB8AC93-F4FA-4149-87C1-296AEA91240D}" type="slidenum">
              <a:rPr lang="fa-IR" smtClean="0"/>
              <a:pPr/>
              <a:t>‹#›</a:t>
            </a:fld>
            <a:endParaRPr lang="fa-IR"/>
          </a:p>
        </p:txBody>
      </p:sp>
      <p:sp>
        <p:nvSpPr>
          <p:cNvPr id="10" name="Footer Placeholder 9"/>
          <p:cNvSpPr>
            <a:spLocks noGrp="1"/>
          </p:cNvSpPr>
          <p:nvPr>
            <p:ph type="ftr" sz="quarter" idx="16"/>
          </p:nvPr>
        </p:nvSpPr>
        <p:spPr/>
        <p:txBody>
          <a:bodyPr rtlCol="0"/>
          <a:lstStyle/>
          <a:p>
            <a:endParaRPr lang="fa-I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FA533E58-6BD7-4E14-9000-F788C8AD1DDB}" type="datetimeFigureOut">
              <a:rPr lang="fa-IR" smtClean="0"/>
              <a:pPr/>
              <a:t>1423/07/23</a:t>
            </a:fld>
            <a:endParaRPr lang="fa-IR"/>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fa-I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CAB8AC93-F4FA-4149-87C1-296AEA91240D}"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AB8AC93-F4FA-4149-87C1-296AEA91240D}" type="slidenum">
              <a:rPr lang="fa-IR" smtClean="0"/>
              <a:pPr/>
              <a:t>‹#›</a:t>
            </a:fld>
            <a:endParaRPr lang="fa-IR"/>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CAB8AC93-F4FA-4149-87C1-296AEA91240D}" type="slidenum">
              <a:rPr lang="fa-IR" smtClean="0"/>
              <a:pPr/>
              <a:t>‹#›</a:t>
            </a:fld>
            <a:endParaRPr lang="fa-IR"/>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FA533E58-6BD7-4E14-9000-F788C8AD1DDB}" type="datetimeFigureOut">
              <a:rPr lang="fa-IR" smtClean="0"/>
              <a:pPr/>
              <a:t>1423/07/23</a:t>
            </a:fld>
            <a:endParaRPr lang="fa-IR"/>
          </a:p>
        </p:txBody>
      </p:sp>
      <p:sp>
        <p:nvSpPr>
          <p:cNvPr id="7" name="Slide Number Placeholder 6"/>
          <p:cNvSpPr>
            <a:spLocks noGrp="1"/>
          </p:cNvSpPr>
          <p:nvPr>
            <p:ph type="sldNum" sz="quarter" idx="11"/>
          </p:nvPr>
        </p:nvSpPr>
        <p:spPr/>
        <p:txBody>
          <a:bodyPr rtlCol="0"/>
          <a:lstStyle/>
          <a:p>
            <a:fld id="{CAB8AC93-F4FA-4149-87C1-296AEA91240D}" type="slidenum">
              <a:rPr lang="fa-IR" smtClean="0"/>
              <a:pPr/>
              <a:t>‹#›</a:t>
            </a:fld>
            <a:endParaRPr lang="fa-IR"/>
          </a:p>
        </p:txBody>
      </p:sp>
      <p:sp>
        <p:nvSpPr>
          <p:cNvPr id="8" name="Footer Placeholder 7"/>
          <p:cNvSpPr>
            <a:spLocks noGrp="1"/>
          </p:cNvSpPr>
          <p:nvPr>
            <p:ph type="ftr" sz="quarter" idx="12"/>
          </p:nvPr>
        </p:nvSpPr>
        <p:spPr/>
        <p:txBody>
          <a:bodyPr rtlCol="0"/>
          <a:lstStyle/>
          <a:p>
            <a:endParaRPr lang="fa-I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CAB8AC93-F4FA-4149-87C1-296AEA91240D}" type="slidenum">
              <a:rPr lang="fa-IR" smtClean="0"/>
              <a:pPr/>
              <a:t>‹#›</a:t>
            </a:fld>
            <a:endParaRPr lang="fa-I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FA533E58-6BD7-4E14-9000-F788C8AD1DDB}" type="datetimeFigureOut">
              <a:rPr lang="fa-IR" smtClean="0"/>
              <a:pPr/>
              <a:t>1423/07/23</a:t>
            </a:fld>
            <a:endParaRPr lang="fa-IR"/>
          </a:p>
        </p:txBody>
      </p:sp>
      <p:sp>
        <p:nvSpPr>
          <p:cNvPr id="22" name="Slide Number Placeholder 21"/>
          <p:cNvSpPr>
            <a:spLocks noGrp="1"/>
          </p:cNvSpPr>
          <p:nvPr>
            <p:ph type="sldNum" sz="quarter" idx="15"/>
          </p:nvPr>
        </p:nvSpPr>
        <p:spPr/>
        <p:txBody>
          <a:bodyPr rtlCol="0"/>
          <a:lstStyle/>
          <a:p>
            <a:fld id="{CAB8AC93-F4FA-4149-87C1-296AEA91240D}" type="slidenum">
              <a:rPr lang="fa-IR" smtClean="0"/>
              <a:pPr/>
              <a:t>‹#›</a:t>
            </a:fld>
            <a:endParaRPr lang="fa-IR"/>
          </a:p>
        </p:txBody>
      </p:sp>
      <p:sp>
        <p:nvSpPr>
          <p:cNvPr id="23" name="Footer Placeholder 22"/>
          <p:cNvSpPr>
            <a:spLocks noGrp="1"/>
          </p:cNvSpPr>
          <p:nvPr>
            <p:ph type="ftr" sz="quarter" idx="16"/>
          </p:nvPr>
        </p:nvSpPr>
        <p:spPr/>
        <p:txBody>
          <a:bodyPr rtlCol="0"/>
          <a:lstStyle/>
          <a:p>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AB8AC93-F4FA-4149-87C1-296AEA91240D}" type="slidenum">
              <a:rPr lang="fa-IR" smtClean="0"/>
              <a:pPr/>
              <a:t>‹#›</a:t>
            </a:fld>
            <a:endParaRPr lang="fa-IR"/>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FA533E58-6BD7-4E14-9000-F788C8AD1DDB}" type="datetimeFigureOut">
              <a:rPr lang="fa-IR" smtClean="0"/>
              <a:pPr/>
              <a:t>1423/07/23</a:t>
            </a:fld>
            <a:endParaRPr lang="fa-IR"/>
          </a:p>
        </p:txBody>
      </p:sp>
      <p:sp>
        <p:nvSpPr>
          <p:cNvPr id="18" name="Slide Number Placeholder 17"/>
          <p:cNvSpPr>
            <a:spLocks noGrp="1"/>
          </p:cNvSpPr>
          <p:nvPr>
            <p:ph type="sldNum" sz="quarter" idx="11"/>
          </p:nvPr>
        </p:nvSpPr>
        <p:spPr/>
        <p:txBody>
          <a:bodyPr rtlCol="0"/>
          <a:lstStyle/>
          <a:p>
            <a:fld id="{CAB8AC93-F4FA-4149-87C1-296AEA91240D}" type="slidenum">
              <a:rPr lang="fa-IR" smtClean="0"/>
              <a:pPr/>
              <a:t>‹#›</a:t>
            </a:fld>
            <a:endParaRPr lang="fa-IR"/>
          </a:p>
        </p:txBody>
      </p:sp>
      <p:sp>
        <p:nvSpPr>
          <p:cNvPr id="21" name="Footer Placeholder 20"/>
          <p:cNvSpPr>
            <a:spLocks noGrp="1"/>
          </p:cNvSpPr>
          <p:nvPr>
            <p:ph type="ftr" sz="quarter" idx="12"/>
          </p:nvPr>
        </p:nvSpPr>
        <p:spPr/>
        <p:txBody>
          <a:bodyPr rtlCol="0"/>
          <a:lstStyle/>
          <a:p>
            <a:endParaRPr lang="fa-I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AB8AC93-F4FA-4149-87C1-296AEA91240D}" type="slidenum">
              <a:rPr lang="fa-IR" smtClean="0"/>
              <a:pPr/>
              <a:t>‹#›</a:t>
            </a:fld>
            <a:endParaRPr lang="fa-I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AB8AC93-F4FA-4149-87C1-296AEA91240D}"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5" name="Footer Placeholder 4"/>
          <p:cNvSpPr>
            <a:spLocks noGrp="1"/>
          </p:cNvSpPr>
          <p:nvPr>
            <p:ph type="ftr" sz="quarter" idx="11"/>
          </p:nvPr>
        </p:nvSpPr>
        <p:spPr>
          <a:xfrm>
            <a:off x="800100" y="6172200"/>
            <a:ext cx="4000500" cy="457200"/>
          </a:xfrm>
        </p:spPr>
        <p:txBody>
          <a:bodyPr/>
          <a:lstStyle/>
          <a:p>
            <a:endParaRPr lang="fa-I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AB8AC93-F4FA-4149-87C1-296AEA91240D}"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AB8AC93-F4FA-4149-87C1-296AEA91240D}" type="slidenum">
              <a:rPr lang="fa-IR" smtClean="0"/>
              <a:pPr/>
              <a:t>‹#›</a:t>
            </a:fld>
            <a:endParaRPr lang="fa-IR"/>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CAB8AC93-F4FA-4149-87C1-296AEA91240D}" type="slidenum">
              <a:rPr lang="fa-IR" smtClean="0"/>
              <a:pPr/>
              <a:t>‹#›</a:t>
            </a:fld>
            <a:endParaRPr lang="fa-IR"/>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CAB8AC93-F4FA-4149-87C1-296AEA91240D}"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CAB8AC93-F4FA-4149-87C1-296AEA91240D}"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AB8AC93-F4FA-4149-87C1-296AEA91240D}" type="slidenum">
              <a:rPr lang="fa-IR" smtClean="0"/>
              <a:pPr/>
              <a:t>‹#›</a:t>
            </a:fld>
            <a:endParaRPr lang="fa-IR"/>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A533E58-6BD7-4E14-9000-F788C8AD1DDB}" type="datetimeFigureOut">
              <a:rPr lang="fa-IR" smtClean="0"/>
              <a:pPr/>
              <a:t>1423/07/23</a:t>
            </a:fld>
            <a:endParaRPr lang="fa-IR"/>
          </a:p>
        </p:txBody>
      </p:sp>
      <p:sp>
        <p:nvSpPr>
          <p:cNvPr id="6" name="Footer Placeholder 5"/>
          <p:cNvSpPr>
            <a:spLocks noGrp="1"/>
          </p:cNvSpPr>
          <p:nvPr>
            <p:ph type="ftr" sz="quarter" idx="11"/>
          </p:nvPr>
        </p:nvSpPr>
        <p:spPr>
          <a:xfrm>
            <a:off x="914400" y="6172200"/>
            <a:ext cx="3886200" cy="457200"/>
          </a:xfrm>
        </p:spPr>
        <p:txBody>
          <a:bodyPr/>
          <a:lstStyle/>
          <a:p>
            <a:endParaRPr lang="fa-IR"/>
          </a:p>
        </p:txBody>
      </p:sp>
      <p:sp>
        <p:nvSpPr>
          <p:cNvPr id="7" name="Slide Number Placeholder 6"/>
          <p:cNvSpPr>
            <a:spLocks noGrp="1"/>
          </p:cNvSpPr>
          <p:nvPr>
            <p:ph type="sldNum" sz="quarter" idx="12"/>
          </p:nvPr>
        </p:nvSpPr>
        <p:spPr>
          <a:xfrm>
            <a:off x="146304" y="6208776"/>
            <a:ext cx="457200" cy="457200"/>
          </a:xfrm>
        </p:spPr>
        <p:txBody>
          <a:bodyPr/>
          <a:lstStyle/>
          <a:p>
            <a:fld id="{CAB8AC93-F4FA-4149-87C1-296AEA91240D}" type="slidenum">
              <a:rPr lang="fa-IR" smtClean="0"/>
              <a:pPr/>
              <a:t>‹#›</a:t>
            </a:fld>
            <a:endParaRPr lang="fa-IR"/>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A533E58-6BD7-4E14-9000-F788C8AD1DDB}" type="datetimeFigureOut">
              <a:rPr lang="fa-IR" smtClean="0"/>
              <a:pPr/>
              <a:t>1423/07/23</a:t>
            </a:fld>
            <a:endParaRPr lang="fa-I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fa-I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AB8AC93-F4FA-4149-87C1-296AEA91240D}"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A533E58-6BD7-4E14-9000-F788C8AD1DDB}" type="datetimeFigureOut">
              <a:rPr lang="fa-IR" smtClean="0"/>
              <a:pPr/>
              <a:t>1423/07/23</a:t>
            </a:fld>
            <a:endParaRPr lang="fa-I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fa-I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CAB8AC93-F4FA-4149-87C1-296AEA91240D}"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4414" y="0"/>
            <a:ext cx="7772400" cy="1857388"/>
          </a:xfrm>
        </p:spPr>
        <p:txBody>
          <a:bodyPr>
            <a:normAutofit/>
          </a:bodyPr>
          <a:lstStyle/>
          <a:p>
            <a:r>
              <a:rPr lang="en-US" b="1" dirty="0"/>
              <a:t/>
            </a:r>
            <a:br>
              <a:rPr lang="en-US" b="1" dirty="0"/>
            </a:br>
            <a:r>
              <a:rPr lang="fa-IR" b="1" dirty="0"/>
              <a:t> </a:t>
            </a:r>
            <a:r>
              <a:rPr lang="fa-IR" b="1" dirty="0" smtClean="0"/>
              <a:t>شناسایی،ارزیابی و کنترل مواجهه با سرب در محیط کار</a:t>
            </a:r>
            <a:r>
              <a:rPr lang="en-US" dirty="0"/>
              <a:t/>
            </a:r>
            <a:br>
              <a:rPr lang="en-US" dirty="0"/>
            </a:br>
            <a:endParaRPr lang="en-US" dirty="0"/>
          </a:p>
        </p:txBody>
      </p:sp>
      <p:sp>
        <p:nvSpPr>
          <p:cNvPr id="3" name="Subtitle 2"/>
          <p:cNvSpPr>
            <a:spLocks noGrp="1"/>
          </p:cNvSpPr>
          <p:nvPr>
            <p:ph type="subTitle" idx="1"/>
          </p:nvPr>
        </p:nvSpPr>
        <p:spPr>
          <a:xfrm>
            <a:off x="1928794" y="2357430"/>
            <a:ext cx="6172200" cy="1371600"/>
          </a:xfrm>
        </p:spPr>
        <p:txBody>
          <a:bodyPr/>
          <a:lstStyle/>
          <a:p>
            <a:pPr algn="ctr"/>
            <a:r>
              <a:rPr lang="fa-IR" b="1" dirty="0" smtClean="0"/>
              <a:t>دکتر احمد نیک پی</a:t>
            </a:r>
          </a:p>
          <a:p>
            <a:pPr algn="ctr"/>
            <a:r>
              <a:rPr lang="fa-IR" b="1" dirty="0" smtClean="0"/>
              <a:t>پاییز نود و یک</a:t>
            </a:r>
            <a:endParaRPr lang="fa-I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pPr algn="r" rtl="1"/>
            <a:r>
              <a:rPr lang="fa-IR" b="1" dirty="0" smtClean="0">
                <a:solidFill>
                  <a:schemeClr val="tx2"/>
                </a:solidFill>
              </a:rPr>
              <a:t>جذب گوارشی</a:t>
            </a:r>
            <a:r>
              <a:rPr lang="fa-IR" dirty="0" smtClean="0">
                <a:solidFill>
                  <a:schemeClr val="tx2"/>
                </a:solidFill>
              </a:rPr>
              <a:t> </a:t>
            </a:r>
            <a:endParaRPr lang="fa-IR" dirty="0">
              <a:solidFill>
                <a:schemeClr val="tx2"/>
              </a:solidFill>
            </a:endParaRPr>
          </a:p>
        </p:txBody>
      </p:sp>
      <p:sp>
        <p:nvSpPr>
          <p:cNvPr id="3" name="Content Placeholder 2"/>
          <p:cNvSpPr>
            <a:spLocks noGrp="1"/>
          </p:cNvSpPr>
          <p:nvPr>
            <p:ph sz="quarter" idx="1"/>
          </p:nvPr>
        </p:nvSpPr>
        <p:spPr>
          <a:xfrm>
            <a:off x="0" y="1785926"/>
            <a:ext cx="9144000" cy="5072074"/>
          </a:xfrm>
        </p:spPr>
        <p:txBody>
          <a:bodyPr>
            <a:normAutofit/>
          </a:bodyPr>
          <a:lstStyle/>
          <a:p>
            <a:pPr algn="just" rtl="1"/>
            <a:r>
              <a:rPr lang="fa-IR" sz="2800" b="1" dirty="0" smtClean="0"/>
              <a:t>سرب </a:t>
            </a:r>
            <a:r>
              <a:rPr lang="fa-IR" sz="2800" b="1" dirty="0"/>
              <a:t>جذب شده پس از ورود به خون به استخوان ها و بافت های نرم بدن از جمله کبد، جائیکه به تدریج از طریق صفرا به روده کوچک و از آنجا وارد مدفوع می شود می رسد. </a:t>
            </a:r>
            <a:endParaRPr lang="fa-IR" sz="2800" b="1" dirty="0" smtClean="0"/>
          </a:p>
          <a:p>
            <a:pPr algn="just" rtl="1"/>
            <a:endParaRPr lang="fa-IR" sz="2800" b="1" dirty="0" smtClean="0"/>
          </a:p>
          <a:p>
            <a:pPr algn="just" rtl="1"/>
            <a:r>
              <a:rPr lang="fa-IR" sz="2800" b="1" dirty="0" smtClean="0"/>
              <a:t>چربی </a:t>
            </a:r>
            <a:r>
              <a:rPr lang="fa-IR" sz="2800" b="1" dirty="0"/>
              <a:t>ها در جذب سرب موثرند ولی پروتئین ها از مسمومیت سربی می کاهند</a:t>
            </a:r>
            <a:r>
              <a:rPr lang="fa-IR" sz="2800" b="1" dirty="0" smtClean="0"/>
              <a:t>.</a:t>
            </a:r>
          </a:p>
          <a:p>
            <a:pPr algn="just" rtl="1"/>
            <a:endParaRPr lang="fa-IR" sz="2800" b="1" dirty="0" smtClean="0"/>
          </a:p>
          <a:p>
            <a:pPr algn="just" rtl="1"/>
            <a:r>
              <a:rPr lang="fa-IR" sz="2800" b="1" dirty="0" smtClean="0"/>
              <a:t>چربی زیاد، کمبود کلسیم و ویتامین </a:t>
            </a:r>
            <a:r>
              <a:rPr lang="en-US" sz="2800" b="1" dirty="0" smtClean="0"/>
              <a:t>D</a:t>
            </a:r>
            <a:r>
              <a:rPr lang="fa-IR" sz="2800" b="1" dirty="0" smtClean="0"/>
              <a:t> و </a:t>
            </a:r>
            <a:r>
              <a:rPr lang="fa-IR" sz="2800" b="1" dirty="0"/>
              <a:t>آهن </a:t>
            </a:r>
            <a:r>
              <a:rPr lang="fa-IR" sz="2800" b="1" dirty="0" smtClean="0"/>
              <a:t>در رژیم غذایی، جذب </a:t>
            </a:r>
            <a:r>
              <a:rPr lang="fa-IR" sz="2800" b="1" dirty="0"/>
              <a:t>سرب از روده را افزایش می </a:t>
            </a:r>
            <a:r>
              <a:rPr lang="fa-IR" sz="2800" b="1" dirty="0" smtClean="0"/>
              <a:t>دهند</a:t>
            </a:r>
            <a:r>
              <a:rPr lang="fa-IR" sz="2800" b="1" dirty="0"/>
              <a:t>.</a:t>
            </a:r>
            <a:endParaRPr lang="en-US" sz="2800" b="1" dirty="0"/>
          </a:p>
          <a:p>
            <a:pPr algn="just" rtl="1"/>
            <a:endParaRPr lang="fa-I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6908"/>
          </a:xfrm>
        </p:spPr>
        <p:txBody>
          <a:bodyPr/>
          <a:lstStyle/>
          <a:p>
            <a:pPr algn="r" rtl="1"/>
            <a:r>
              <a:rPr lang="fa-IR" b="1" dirty="0" smtClean="0">
                <a:solidFill>
                  <a:schemeClr val="tx2"/>
                </a:solidFill>
              </a:rPr>
              <a:t>جذب پوستی</a:t>
            </a:r>
            <a:r>
              <a:rPr lang="fa-IR" dirty="0" smtClean="0">
                <a:solidFill>
                  <a:schemeClr val="tx2"/>
                </a:solidFill>
              </a:rPr>
              <a:t> </a:t>
            </a:r>
            <a:endParaRPr lang="fa-IR" dirty="0">
              <a:solidFill>
                <a:schemeClr val="tx2"/>
              </a:solidFill>
            </a:endParaRPr>
          </a:p>
        </p:txBody>
      </p:sp>
      <p:sp>
        <p:nvSpPr>
          <p:cNvPr id="3" name="Content Placeholder 2"/>
          <p:cNvSpPr>
            <a:spLocks noGrp="1"/>
          </p:cNvSpPr>
          <p:nvPr>
            <p:ph sz="quarter" idx="1"/>
          </p:nvPr>
        </p:nvSpPr>
        <p:spPr>
          <a:xfrm>
            <a:off x="0" y="1214422"/>
            <a:ext cx="9144000" cy="5429288"/>
          </a:xfrm>
        </p:spPr>
        <p:txBody>
          <a:bodyPr/>
          <a:lstStyle/>
          <a:p>
            <a:pPr algn="r" rtl="1"/>
            <a:r>
              <a:rPr lang="fa-IR" b="1" dirty="0" smtClean="0"/>
              <a:t>جذب </a:t>
            </a:r>
            <a:r>
              <a:rPr lang="fa-IR" b="1" dirty="0"/>
              <a:t>پوستی سرب و ترکیبات آن ضعیف </a:t>
            </a:r>
            <a:r>
              <a:rPr lang="fa-IR" b="1" dirty="0" smtClean="0"/>
              <a:t>است.</a:t>
            </a:r>
          </a:p>
          <a:p>
            <a:pPr algn="r" rtl="1"/>
            <a:endParaRPr lang="fa-IR" b="1" dirty="0" smtClean="0"/>
          </a:p>
          <a:p>
            <a:pPr algn="r" rtl="1"/>
            <a:r>
              <a:rPr lang="fa-IR" b="1" dirty="0" smtClean="0"/>
              <a:t>ترکیبات آلی سرب نظیرآلکیل و </a:t>
            </a:r>
            <a:r>
              <a:rPr lang="fa-IR" b="1" dirty="0"/>
              <a:t>استئارات سرب از طریق پوست سالم </a:t>
            </a:r>
            <a:r>
              <a:rPr lang="fa-IR" b="1" dirty="0" smtClean="0"/>
              <a:t>جذب </a:t>
            </a:r>
            <a:r>
              <a:rPr lang="fa-IR" b="1" dirty="0"/>
              <a:t>می </a:t>
            </a:r>
            <a:r>
              <a:rPr lang="fa-IR" b="1" dirty="0" smtClean="0"/>
              <a:t>شوند.</a:t>
            </a:r>
          </a:p>
          <a:p>
            <a:pPr algn="r" rtl="1"/>
            <a:endParaRPr lang="fa-IR" b="1" dirty="0" smtClean="0"/>
          </a:p>
          <a:p>
            <a:pPr algn="r" rtl="1"/>
            <a:r>
              <a:rPr lang="fa-IR" b="1" dirty="0" smtClean="0"/>
              <a:t>ترکیبات </a:t>
            </a:r>
            <a:r>
              <a:rPr lang="fa-IR" b="1" dirty="0"/>
              <a:t>معدنی، آنهایی که در روغن حل می شوند نظیر نافتئالات سرب امکان جذب بالایی </a:t>
            </a:r>
            <a:r>
              <a:rPr lang="fa-IR" b="1" dirty="0" smtClean="0"/>
              <a:t>دارند.</a:t>
            </a:r>
          </a:p>
          <a:p>
            <a:pPr algn="r" rtl="1"/>
            <a:endParaRPr lang="fa-IR" b="1" dirty="0" smtClean="0"/>
          </a:p>
          <a:p>
            <a:pPr algn="r" rtl="1"/>
            <a:r>
              <a:rPr lang="fa-IR" b="1" dirty="0" smtClean="0"/>
              <a:t>در </a:t>
            </a:r>
            <a:r>
              <a:rPr lang="fa-IR" b="1" dirty="0"/>
              <a:t>صورت زخمی بودن و یا وجود هرگونه آسیب دیدگی یا حساسیت در پوست، میزان جذب بیشتر می شود.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6908"/>
          </a:xfrm>
        </p:spPr>
        <p:txBody>
          <a:bodyPr/>
          <a:lstStyle/>
          <a:p>
            <a:pPr algn="r" rtl="1"/>
            <a:r>
              <a:rPr lang="fa-IR" b="1" dirty="0" smtClean="0">
                <a:solidFill>
                  <a:schemeClr val="tx2"/>
                </a:solidFill>
              </a:rPr>
              <a:t>توزیع و نگهداری سرب</a:t>
            </a:r>
            <a:r>
              <a:rPr lang="fa-IR" dirty="0" smtClean="0">
                <a:solidFill>
                  <a:schemeClr val="tx2"/>
                </a:solidFill>
              </a:rPr>
              <a:t> </a:t>
            </a:r>
            <a:endParaRPr lang="fa-IR" dirty="0">
              <a:solidFill>
                <a:schemeClr val="tx2"/>
              </a:solidFill>
            </a:endParaRPr>
          </a:p>
        </p:txBody>
      </p:sp>
      <p:sp>
        <p:nvSpPr>
          <p:cNvPr id="3" name="Content Placeholder 2"/>
          <p:cNvSpPr>
            <a:spLocks noGrp="1"/>
          </p:cNvSpPr>
          <p:nvPr>
            <p:ph sz="quarter" idx="1"/>
          </p:nvPr>
        </p:nvSpPr>
        <p:spPr>
          <a:xfrm>
            <a:off x="0" y="1142984"/>
            <a:ext cx="9144000" cy="5715016"/>
          </a:xfrm>
        </p:spPr>
        <p:txBody>
          <a:bodyPr>
            <a:normAutofit/>
          </a:bodyPr>
          <a:lstStyle/>
          <a:p>
            <a:pPr algn="r" rtl="1"/>
            <a:r>
              <a:rPr lang="fa-IR" dirty="0" smtClean="0"/>
              <a:t>سرب </a:t>
            </a:r>
            <a:r>
              <a:rPr lang="fa-IR" dirty="0"/>
              <a:t>دارای مکانیسم بازخورد نیست که جذب آن را محدود نماید و با تکرار تماس، مقادیر بیشتری از سرب در بدن جذب می شود. </a:t>
            </a:r>
            <a:endParaRPr lang="fa-IR" dirty="0" smtClean="0"/>
          </a:p>
          <a:p>
            <a:pPr algn="r" rtl="1"/>
            <a:r>
              <a:rPr lang="fa-IR" dirty="0" smtClean="0"/>
              <a:t>بیش </a:t>
            </a:r>
            <a:r>
              <a:rPr lang="fa-IR" dirty="0"/>
              <a:t>از 90 درصد آن با نیمه عمر بیولوژیک سال ها تا ده ها سال در استخوان ها تجمع پیدا می کند. </a:t>
            </a:r>
            <a:endParaRPr lang="fa-IR" dirty="0" smtClean="0"/>
          </a:p>
          <a:p>
            <a:pPr algn="r" rtl="1"/>
            <a:r>
              <a:rPr lang="fa-IR" dirty="0" smtClean="0"/>
              <a:t>سرب </a:t>
            </a:r>
            <a:r>
              <a:rPr lang="fa-IR" dirty="0"/>
              <a:t>به سرعت از جفت عبور کرده و غلظت سرب در خون تازه متولدین مشابه خون مادران شان است </a:t>
            </a:r>
            <a:endParaRPr lang="fa-IR" dirty="0" smtClean="0"/>
          </a:p>
          <a:p>
            <a:pPr algn="r" rtl="1"/>
            <a:r>
              <a:rPr lang="fa-IR" dirty="0" smtClean="0"/>
              <a:t>استخوان </a:t>
            </a:r>
            <a:r>
              <a:rPr lang="fa-IR" dirty="0"/>
              <a:t>ها مخزنی از سرب هستند که منعکس کننده تماس های دراز مدت سربی در انسان هستند، در حالیکه مایعات بدن و بافت های نرم منعکس کننده تماس های جاری و کوتاه مدت با آلودگی های سربی می باشند. </a:t>
            </a:r>
            <a:endParaRPr lang="fa-IR" dirty="0" smtClean="0"/>
          </a:p>
          <a:p>
            <a:pPr algn="r" rtl="1"/>
            <a:r>
              <a:rPr lang="fa-IR" dirty="0" smtClean="0"/>
              <a:t>در </a:t>
            </a:r>
            <a:r>
              <a:rPr lang="fa-IR" dirty="0"/>
              <a:t>گردش خون سرب عمدتا توسط اریتروسیت ها حمل می شود و بر این اساس غلظت آن در اریتروسیت ها بیش از 16 برابر غلظت آن در پلاسما است</a:t>
            </a:r>
            <a:r>
              <a:rPr lang="fa-IR" dirty="0" smtClean="0"/>
              <a:t>.</a:t>
            </a:r>
          </a:p>
          <a:p>
            <a:pPr algn="r" rtl="1"/>
            <a:endParaRPr lang="fa-IR" dirty="0" smtClean="0"/>
          </a:p>
          <a:p>
            <a:pPr algn="r" rtl="1"/>
            <a:endParaRPr lang="fa-I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00108"/>
          </a:xfrm>
        </p:spPr>
        <p:txBody>
          <a:bodyPr/>
          <a:lstStyle/>
          <a:p>
            <a:pPr algn="r" rtl="1"/>
            <a:r>
              <a:rPr lang="fa-IR" b="1" dirty="0" smtClean="0">
                <a:solidFill>
                  <a:schemeClr val="tx2"/>
                </a:solidFill>
              </a:rPr>
              <a:t>توزیع و نگهداری سرب</a:t>
            </a:r>
            <a:r>
              <a:rPr lang="fa-IR" dirty="0" smtClean="0">
                <a:solidFill>
                  <a:schemeClr val="tx2"/>
                </a:solidFill>
              </a:rPr>
              <a:t> </a:t>
            </a:r>
            <a:endParaRPr lang="en-US" dirty="0">
              <a:solidFill>
                <a:schemeClr val="tx2"/>
              </a:solidFill>
            </a:endParaRPr>
          </a:p>
        </p:txBody>
      </p:sp>
      <p:sp>
        <p:nvSpPr>
          <p:cNvPr id="3" name="Content Placeholder 2"/>
          <p:cNvSpPr>
            <a:spLocks noGrp="1"/>
          </p:cNvSpPr>
          <p:nvPr>
            <p:ph sz="quarter" idx="1"/>
          </p:nvPr>
        </p:nvSpPr>
        <p:spPr>
          <a:xfrm>
            <a:off x="0" y="1142984"/>
            <a:ext cx="9144000" cy="5715016"/>
          </a:xfrm>
        </p:spPr>
        <p:txBody>
          <a:bodyPr>
            <a:normAutofit fontScale="70000" lnSpcReduction="20000"/>
          </a:bodyPr>
          <a:lstStyle/>
          <a:p>
            <a:pPr algn="just" rtl="1"/>
            <a:r>
              <a:rPr lang="fa-IR" sz="4000" b="1" dirty="0" smtClean="0">
                <a:solidFill>
                  <a:schemeClr val="accent3">
                    <a:lumMod val="50000"/>
                  </a:schemeClr>
                </a:solidFill>
              </a:rPr>
              <a:t>بیش از 95% سرب  در استخوان ها به صورت فسفات سرب نامحلول ذخیره می شود. سرب به طور دائم در استخوان ها باقی نمانده و به تدریج ، با کم شدن غلظت سرب در خون و یا تغییر در شرایط اسیدیته خون، مجددا به جریان به خون آزاد می شود. </a:t>
            </a:r>
          </a:p>
          <a:p>
            <a:pPr algn="just" rtl="1"/>
            <a:endParaRPr lang="fa-IR" sz="4000" b="1" dirty="0" smtClean="0"/>
          </a:p>
          <a:p>
            <a:pPr algn="just" rtl="1"/>
            <a:r>
              <a:rPr lang="fa-IR" sz="4000" b="1" dirty="0" smtClean="0"/>
              <a:t>رژیم غذایی توام با کلسیم سبب افزایش سرب خون و کاهش سرب استخوان می شود. رژیم غنی از فسفات سبب ترسیب سرب در استخوان ها و تقلیل آن در بافت های نرم می شود. </a:t>
            </a:r>
          </a:p>
          <a:p>
            <a:pPr algn="just" rtl="1"/>
            <a:r>
              <a:rPr lang="fa-IR" sz="4000" b="1" dirty="0" smtClean="0"/>
              <a:t>بین کلسیم و سرب بر سر ترکیب با فسفات رقابت وجود دارد. </a:t>
            </a:r>
            <a:r>
              <a:rPr lang="fa-IR" sz="4000" b="1" dirty="0" smtClean="0">
                <a:solidFill>
                  <a:schemeClr val="accent3">
                    <a:lumMod val="50000"/>
                  </a:schemeClr>
                </a:solidFill>
              </a:rPr>
              <a:t>دریافت روزانه کلسیم بالا، جذب سرب را کاهش می دهد. </a:t>
            </a:r>
            <a:r>
              <a:rPr lang="fa-IR" sz="4000" b="1" dirty="0" smtClean="0"/>
              <a:t>ویتامین </a:t>
            </a:r>
            <a:r>
              <a:rPr lang="en-US" sz="4000" b="1" dirty="0" smtClean="0"/>
              <a:t>D</a:t>
            </a:r>
            <a:r>
              <a:rPr lang="fa-IR" sz="4000" b="1" dirty="0" smtClean="0"/>
              <a:t>  موجب افزایش تجمع سرب در استخوان می گردد.</a:t>
            </a:r>
            <a:r>
              <a:rPr lang="fa-IR" sz="4000" b="1" dirty="0" smtClean="0">
                <a:solidFill>
                  <a:schemeClr val="accent3">
                    <a:lumMod val="50000"/>
                  </a:schemeClr>
                </a:solidFill>
              </a:rPr>
              <a:t> </a:t>
            </a:r>
            <a:endParaRPr lang="fa-IR" sz="4000" b="1" dirty="0" smtClean="0"/>
          </a:p>
          <a:p>
            <a:pPr algn="just" rtl="1"/>
            <a:r>
              <a:rPr lang="fa-IR" sz="4000" b="1" dirty="0" smtClean="0"/>
              <a:t> </a:t>
            </a:r>
          </a:p>
          <a:p>
            <a:pPr algn="just" rtl="1"/>
            <a:r>
              <a:rPr lang="fa-IR" sz="4000" b="1" dirty="0" smtClean="0">
                <a:solidFill>
                  <a:schemeClr val="accent3">
                    <a:lumMod val="50000"/>
                  </a:schemeClr>
                </a:solidFill>
              </a:rPr>
              <a:t>اسیدوز  خون سبب کاهش سرب استخوانی می شود. به طور کلی موادی که تعادل اسیدی- بازی بدن را بر هم می زنند باعث آزاد شدن سرب از استخوان ها و افزایش غلظت  سرب در خون می شوند. </a:t>
            </a:r>
            <a:endParaRPr lang="en-US" sz="4000" b="1" dirty="0" smtClean="0">
              <a:solidFill>
                <a:schemeClr val="accent3">
                  <a:lumMod val="50000"/>
                </a:schemeClr>
              </a:solidFill>
            </a:endParaRPr>
          </a:p>
          <a:p>
            <a:pPr algn="just"/>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t>دفع سرب</a:t>
            </a:r>
            <a:r>
              <a:rPr lang="fa-IR" dirty="0" smtClean="0"/>
              <a:t> </a:t>
            </a:r>
            <a:endParaRPr lang="fa-IR" dirty="0"/>
          </a:p>
        </p:txBody>
      </p:sp>
      <p:sp>
        <p:nvSpPr>
          <p:cNvPr id="3" name="Content Placeholder 2"/>
          <p:cNvSpPr>
            <a:spLocks noGrp="1"/>
          </p:cNvSpPr>
          <p:nvPr>
            <p:ph sz="quarter" idx="1"/>
          </p:nvPr>
        </p:nvSpPr>
        <p:spPr/>
        <p:txBody>
          <a:bodyPr/>
          <a:lstStyle/>
          <a:p>
            <a:pPr algn="r" rtl="1"/>
            <a:r>
              <a:rPr lang="fa-IR" b="1" dirty="0" smtClean="0">
                <a:solidFill>
                  <a:schemeClr val="accent6">
                    <a:lumMod val="50000"/>
                  </a:schemeClr>
                </a:solidFill>
              </a:rPr>
              <a:t>کلیه ها                         % 75 </a:t>
            </a:r>
          </a:p>
          <a:p>
            <a:pPr algn="r" rtl="1"/>
            <a:endParaRPr lang="fa-IR" b="1" dirty="0" smtClean="0"/>
          </a:p>
          <a:p>
            <a:pPr algn="r" rtl="1"/>
            <a:r>
              <a:rPr lang="fa-IR" b="1" dirty="0" smtClean="0"/>
              <a:t>دستگاه گوارش               </a:t>
            </a:r>
            <a:r>
              <a:rPr lang="fa-IR" b="1" dirty="0"/>
              <a:t>% </a:t>
            </a:r>
            <a:r>
              <a:rPr lang="fa-IR" b="1" dirty="0" smtClean="0"/>
              <a:t>15</a:t>
            </a:r>
          </a:p>
          <a:p>
            <a:pPr algn="r" rtl="1"/>
            <a:endParaRPr lang="fa-IR" b="1" dirty="0" smtClean="0"/>
          </a:p>
          <a:p>
            <a:pPr algn="r" rtl="1"/>
            <a:r>
              <a:rPr lang="fa-IR" b="1" dirty="0" smtClean="0"/>
              <a:t>مو</a:t>
            </a:r>
            <a:r>
              <a:rPr lang="fa-IR" b="1" dirty="0"/>
              <a:t>، ناخن، عرق و </a:t>
            </a:r>
            <a:r>
              <a:rPr lang="fa-IR" b="1" dirty="0" smtClean="0"/>
              <a:t>شیر       </a:t>
            </a:r>
            <a:r>
              <a:rPr lang="fa-IR" b="1" dirty="0"/>
              <a:t>% </a:t>
            </a:r>
            <a:r>
              <a:rPr lang="fa-IR" b="1" dirty="0" smtClean="0"/>
              <a:t>8</a:t>
            </a:r>
            <a:endParaRPr lang="en-US" b="1" dirty="0"/>
          </a:p>
          <a:p>
            <a:pPr algn="r" rtl="1"/>
            <a:endParaRPr lang="fa-IR"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74638"/>
            <a:ext cx="8643998" cy="1143000"/>
          </a:xfrm>
        </p:spPr>
        <p:txBody>
          <a:bodyPr>
            <a:normAutofit fontScale="90000"/>
          </a:bodyPr>
          <a:lstStyle/>
          <a:p>
            <a:pPr algn="r" rtl="1"/>
            <a:r>
              <a:rPr lang="fa-IR" b="1" dirty="0">
                <a:solidFill>
                  <a:schemeClr val="tx2"/>
                </a:solidFill>
              </a:rPr>
              <a:t>فاکتورهای موثر بر </a:t>
            </a:r>
            <a:r>
              <a:rPr lang="fa-IR" b="1" dirty="0" smtClean="0">
                <a:solidFill>
                  <a:schemeClr val="tx2"/>
                </a:solidFill>
              </a:rPr>
              <a:t>مسمومیت: </a:t>
            </a:r>
            <a:br>
              <a:rPr lang="fa-IR" b="1" dirty="0" smtClean="0">
                <a:solidFill>
                  <a:schemeClr val="tx2"/>
                </a:solidFill>
              </a:rPr>
            </a:br>
            <a:r>
              <a:rPr lang="fa-IR" b="1" dirty="0" smtClean="0"/>
              <a:t>                                           </a:t>
            </a:r>
            <a:r>
              <a:rPr lang="fa-IR" b="1" dirty="0" smtClean="0">
                <a:solidFill>
                  <a:srgbClr val="FF0000"/>
                </a:solidFill>
              </a:rPr>
              <a:t>سن و جنس  </a:t>
            </a:r>
            <a:endParaRPr lang="fa-IR" b="1" dirty="0">
              <a:solidFill>
                <a:srgbClr val="FF0000"/>
              </a:solidFill>
            </a:endParaRPr>
          </a:p>
        </p:txBody>
      </p:sp>
      <p:sp>
        <p:nvSpPr>
          <p:cNvPr id="3" name="Content Placeholder 2"/>
          <p:cNvSpPr>
            <a:spLocks noGrp="1"/>
          </p:cNvSpPr>
          <p:nvPr>
            <p:ph sz="quarter" idx="1"/>
          </p:nvPr>
        </p:nvSpPr>
        <p:spPr/>
        <p:txBody>
          <a:bodyPr>
            <a:normAutofit/>
          </a:bodyPr>
          <a:lstStyle/>
          <a:p>
            <a:pPr algn="r" rtl="1"/>
            <a:r>
              <a:rPr lang="fa-IR" dirty="0" smtClean="0"/>
              <a:t>حساسیت </a:t>
            </a:r>
            <a:r>
              <a:rPr lang="fa-IR" dirty="0"/>
              <a:t>به سرب در زنان بیش از مردان می باشد. </a:t>
            </a:r>
            <a:endParaRPr lang="fa-IR" dirty="0" smtClean="0"/>
          </a:p>
          <a:p>
            <a:pPr algn="r" rtl="1"/>
            <a:r>
              <a:rPr lang="fa-IR" dirty="0" smtClean="0"/>
              <a:t>زنان </a:t>
            </a:r>
            <a:r>
              <a:rPr lang="fa-IR" dirty="0"/>
              <a:t>جوان در آستانه بارداری و افراد جوان زیر 18 سال حساس تر از سایر کارگران هستند</a:t>
            </a:r>
            <a:r>
              <a:rPr lang="fa-IR" dirty="0" smtClean="0"/>
              <a:t>.</a:t>
            </a:r>
          </a:p>
          <a:p>
            <a:pPr algn="r" rtl="1"/>
            <a:r>
              <a:rPr lang="fa-IR" dirty="0" smtClean="0"/>
              <a:t> </a:t>
            </a:r>
            <a:r>
              <a:rPr lang="fa-IR" dirty="0"/>
              <a:t>به لحاظ قانونی این افراد اجازه کار در مشاغلی نظیر ساخت باطری های اسیدی، ذوب و تصفیه سرب ندارند.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8229600" cy="939784"/>
          </a:xfrm>
        </p:spPr>
        <p:txBody>
          <a:bodyPr>
            <a:normAutofit fontScale="90000"/>
          </a:bodyPr>
          <a:lstStyle/>
          <a:p>
            <a:r>
              <a:rPr lang="fa-IR" b="1" dirty="0" smtClean="0">
                <a:solidFill>
                  <a:schemeClr val="tx2"/>
                </a:solidFill>
              </a:rPr>
              <a:t>فاکتورهای موثر بر مسمومیت: </a:t>
            </a:r>
            <a:r>
              <a:rPr lang="fa-IR" b="1" dirty="0" smtClean="0">
                <a:solidFill>
                  <a:srgbClr val="FF0000"/>
                </a:solidFill>
              </a:rPr>
              <a:t>تغذیه</a:t>
            </a:r>
            <a:r>
              <a:rPr lang="fa-IR" dirty="0" smtClean="0"/>
              <a:t> </a:t>
            </a:r>
            <a:br>
              <a:rPr lang="fa-IR" dirty="0" smtClean="0"/>
            </a:br>
            <a:r>
              <a:rPr lang="fa-IR" b="1" dirty="0" smtClean="0"/>
              <a:t> </a:t>
            </a:r>
            <a:endParaRPr lang="fa-IR" dirty="0"/>
          </a:p>
        </p:txBody>
      </p:sp>
      <p:sp>
        <p:nvSpPr>
          <p:cNvPr id="3" name="Content Placeholder 2"/>
          <p:cNvSpPr>
            <a:spLocks noGrp="1"/>
          </p:cNvSpPr>
          <p:nvPr>
            <p:ph sz="quarter" idx="1"/>
          </p:nvPr>
        </p:nvSpPr>
        <p:spPr>
          <a:xfrm>
            <a:off x="0" y="1071546"/>
            <a:ext cx="9144000" cy="5786454"/>
          </a:xfrm>
        </p:spPr>
        <p:txBody>
          <a:bodyPr>
            <a:normAutofit/>
          </a:bodyPr>
          <a:lstStyle/>
          <a:p>
            <a:pPr algn="r" rtl="1"/>
            <a:r>
              <a:rPr lang="fa-IR" dirty="0" smtClean="0"/>
              <a:t>رژیم غذایی کم چرب و یا غنی از پروتئین سبب کاستن از جذب سرب و مسمومیت های ناشی از آن می شود.</a:t>
            </a:r>
          </a:p>
          <a:p>
            <a:pPr algn="r" rtl="1"/>
            <a:r>
              <a:rPr lang="fa-IR" dirty="0" smtClean="0"/>
              <a:t>روی، میکروالمنتی است که از جایگاههای جذبی مشابه سرب بر روی پروتئین حامل متالوتیونین در دستگاه گوارش برخوردار است و بواسطه اثر رقابتی با سرب بر سر جایگاه مشترک بر روی این پروتئین، سبب کاستن از جذب سرب و اثرات سمی آن می شود. </a:t>
            </a:r>
          </a:p>
          <a:p>
            <a:pPr algn="r" rtl="1"/>
            <a:r>
              <a:rPr lang="fa-IR" dirty="0" smtClean="0"/>
              <a:t>اسید آسکوربیک به عنوان یک عامل کلیت کننده با خواص آنتی اکسیدانتی سبب محافظت از سلول در مقابل استرس های اکسیداتیو ناشی از سرب می شود.</a:t>
            </a:r>
          </a:p>
          <a:p>
            <a:pPr algn="r" rtl="1"/>
            <a:r>
              <a:rPr lang="en-US" dirty="0" smtClean="0"/>
              <a:t>HSU </a:t>
            </a:r>
            <a:r>
              <a:rPr lang="fa-IR" dirty="0" smtClean="0"/>
              <a:t> و همکاران 1975، نخستین کسانی بودند  که به بررسی اثرات حفاظتی شیر به عنوان غذایی غنی از کلسیم در کاهش مسمومیت با سرب پرداختند. نتایج گویای آن بود که اثر رقابتی کلسیم مانع از جذب سرب می شوند. </a:t>
            </a:r>
            <a:endParaRPr lang="en-US" dirty="0" smtClean="0"/>
          </a:p>
          <a:p>
            <a:pPr algn="r" rtl="1"/>
            <a:endParaRPr lang="fa-I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rtl="1"/>
            <a:r>
              <a:rPr lang="fa-IR" b="1" dirty="0">
                <a:solidFill>
                  <a:schemeClr val="tx2"/>
                </a:solidFill>
              </a:rPr>
              <a:t>اثرات بهداشتی ناشی از تماس با سرب</a:t>
            </a:r>
            <a:r>
              <a:rPr lang="fa-IR" dirty="0">
                <a:solidFill>
                  <a:schemeClr val="tx2"/>
                </a:solidFill>
              </a:rPr>
              <a:t> </a:t>
            </a:r>
          </a:p>
        </p:txBody>
      </p:sp>
      <p:sp>
        <p:nvSpPr>
          <p:cNvPr id="3" name="Content Placeholder 2"/>
          <p:cNvSpPr>
            <a:spLocks noGrp="1"/>
          </p:cNvSpPr>
          <p:nvPr>
            <p:ph sz="quarter" idx="1"/>
          </p:nvPr>
        </p:nvSpPr>
        <p:spPr>
          <a:xfrm>
            <a:off x="0" y="1600200"/>
            <a:ext cx="9144000" cy="4525963"/>
          </a:xfrm>
        </p:spPr>
        <p:txBody>
          <a:bodyPr/>
          <a:lstStyle/>
          <a:p>
            <a:pPr algn="r" rtl="1"/>
            <a:r>
              <a:rPr lang="fa-IR" b="1" dirty="0" smtClean="0"/>
              <a:t>سرب از عناصر ضروری مورد نیاز بدن محسوب نمی شود. </a:t>
            </a:r>
          </a:p>
          <a:p>
            <a:pPr algn="r" rtl="1"/>
            <a:endParaRPr lang="fa-IR" b="1" dirty="0" smtClean="0"/>
          </a:p>
          <a:p>
            <a:pPr algn="r" rtl="1"/>
            <a:endParaRPr lang="fa-IR" b="1" dirty="0" smtClean="0"/>
          </a:p>
          <a:p>
            <a:pPr algn="r" rtl="1"/>
            <a:r>
              <a:rPr lang="fa-IR" b="1" dirty="0" smtClean="0"/>
              <a:t>اغلب مسمومیت ها بدون علامت بوده، یا در مراحل دیررس باعث ایجاد علایمی می شوند. </a:t>
            </a:r>
            <a:endParaRPr lang="fa-IR"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25470"/>
          </a:xfrm>
        </p:spPr>
        <p:txBody>
          <a:bodyPr>
            <a:normAutofit fontScale="90000"/>
          </a:bodyPr>
          <a:lstStyle/>
          <a:p>
            <a:pPr algn="r" rtl="1"/>
            <a:r>
              <a:rPr lang="fa-IR" b="1" dirty="0" smtClean="0">
                <a:solidFill>
                  <a:schemeClr val="accent1">
                    <a:lumMod val="75000"/>
                  </a:schemeClr>
                </a:solidFill>
              </a:rPr>
              <a:t>علایم مسمومیت با سرب</a:t>
            </a:r>
            <a:endParaRPr lang="fa-IR" b="1" dirty="0">
              <a:solidFill>
                <a:schemeClr val="accent1">
                  <a:lumMod val="75000"/>
                </a:schemeClr>
              </a:solidFill>
            </a:endParaRPr>
          </a:p>
        </p:txBody>
      </p:sp>
      <p:sp>
        <p:nvSpPr>
          <p:cNvPr id="3" name="Content Placeholder 2"/>
          <p:cNvSpPr>
            <a:spLocks noGrp="1"/>
          </p:cNvSpPr>
          <p:nvPr>
            <p:ph sz="quarter" idx="1"/>
          </p:nvPr>
        </p:nvSpPr>
        <p:spPr>
          <a:xfrm>
            <a:off x="0" y="1600200"/>
            <a:ext cx="9144000" cy="4525963"/>
          </a:xfrm>
        </p:spPr>
        <p:txBody>
          <a:bodyPr/>
          <a:lstStyle/>
          <a:p>
            <a:pPr algn="r" rtl="1"/>
            <a:r>
              <a:rPr lang="fa-IR" b="1" dirty="0" smtClean="0"/>
              <a:t>خستگی عمومی، ضعف، دردهای عمومی، سردرد، کاهش وزن، دردهای شکمی،کم خونی، افزایش فشار خون و یبوست می شوند. </a:t>
            </a:r>
          </a:p>
          <a:p>
            <a:pPr algn="r" rtl="1"/>
            <a:endParaRPr lang="fa-IR" b="1" dirty="0"/>
          </a:p>
          <a:p>
            <a:pPr algn="r" rtl="1"/>
            <a:r>
              <a:rPr lang="fa-IR" b="1" dirty="0" smtClean="0"/>
              <a:t>تماس طولانی با سرب باعث آسیب های کلیوی، آسیب به مغز و سیستم عصبی،ضعف و ناتوانی عظلانی و حتی ناباروری می شود. </a:t>
            </a:r>
            <a:endParaRPr lang="en-US" b="1" dirty="0" smtClean="0"/>
          </a:p>
          <a:p>
            <a:pPr algn="r" rtl="1"/>
            <a:endParaRPr lang="fa-I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rmAutofit/>
          </a:bodyPr>
          <a:lstStyle/>
          <a:p>
            <a:pPr algn="r" rtl="1"/>
            <a:r>
              <a:rPr lang="fa-IR" sz="3200" b="1" dirty="0" smtClean="0">
                <a:solidFill>
                  <a:schemeClr val="accent1">
                    <a:lumMod val="75000"/>
                  </a:schemeClr>
                </a:solidFill>
              </a:rPr>
              <a:t>اثرات بهداشتی سرب در دوران بارداری </a:t>
            </a:r>
            <a:endParaRPr lang="fa-IR" sz="3200" dirty="0">
              <a:solidFill>
                <a:schemeClr val="accent1">
                  <a:lumMod val="75000"/>
                </a:schemeClr>
              </a:solidFill>
            </a:endParaRPr>
          </a:p>
        </p:txBody>
      </p:sp>
      <p:sp>
        <p:nvSpPr>
          <p:cNvPr id="3" name="Content Placeholder 2"/>
          <p:cNvSpPr>
            <a:spLocks noGrp="1"/>
          </p:cNvSpPr>
          <p:nvPr>
            <p:ph sz="quarter" idx="1"/>
          </p:nvPr>
        </p:nvSpPr>
        <p:spPr>
          <a:xfrm>
            <a:off x="0" y="1285860"/>
            <a:ext cx="9144000" cy="5572140"/>
          </a:xfrm>
        </p:spPr>
        <p:txBody>
          <a:bodyPr>
            <a:normAutofit fontScale="92500" lnSpcReduction="10000"/>
          </a:bodyPr>
          <a:lstStyle/>
          <a:p>
            <a:pPr algn="r" rtl="1"/>
            <a:r>
              <a:rPr lang="fa-IR" b="1" dirty="0" smtClean="0"/>
              <a:t>در زنان باردار در معرض تماس با سرب، اثرات نامطلوبی در توسعه و تکامل جنین ایجاد شده و نوزادانی با وزن کم در بدو تولد و یا عقب ماندگی های رشدی دیگر، سقط غیر ارادی جنین، وضع حمل پیش از موقع و مرگ زودرس ایجاد می شود. </a:t>
            </a:r>
            <a:endParaRPr lang="en-US" b="1" dirty="0" smtClean="0"/>
          </a:p>
          <a:p>
            <a:pPr algn="r" rtl="1"/>
            <a:endParaRPr lang="fa-IR" b="1" dirty="0" smtClean="0"/>
          </a:p>
          <a:p>
            <a:pPr algn="r" rtl="1"/>
            <a:r>
              <a:rPr lang="fa-IR" b="1" dirty="0" smtClean="0"/>
              <a:t>زنان باردار به ویژه در چند هفته اول حاملگی که متوجه بارداری خود نیستند، به تماس با سرب بسیار حساس هستند، از اینرو اگر تمایل به بچه دار شدن دارند، حتما مراتب را به کارفرما اطلاع داده و پس از اندازه گیری سرب در خون و طبق نظر پزشک طب کار  اقدام به بارداری کنند.</a:t>
            </a:r>
          </a:p>
          <a:p>
            <a:pPr algn="r" rtl="1"/>
            <a:r>
              <a:rPr lang="fa-IR" b="1" dirty="0" smtClean="0"/>
              <a:t> زنان در آستانه بارداری باید از تماس با سرب به هر شکل ممکن اجتناب کرده و در غیر اینصورت با رعایت روش های کار بهداشتی و ایمن که توسط کارشناس بهداشت حرفه ای اعلام می شود،تماس با سرب را در پایین ترین حد ممکن حفظ کنند.</a:t>
            </a:r>
          </a:p>
          <a:p>
            <a:pPr algn="r" rtl="1"/>
            <a:endParaRPr lang="fa-IR" b="1" dirty="0" smtClean="0"/>
          </a:p>
          <a:p>
            <a:pPr algn="r" rtl="1"/>
            <a:r>
              <a:rPr lang="fa-IR" b="1" dirty="0" smtClean="0"/>
              <a:t> زنان باردار، بایستی مراتب را سریعا به اطلاع کارفرما رسانیده و پس از تائید پزشک طب کار در محل فاقد تماس با سرب به کار مشغول شوند. </a:t>
            </a:r>
            <a:endParaRPr lang="en-US" b="1" dirty="0" smtClean="0"/>
          </a:p>
          <a:p>
            <a:pPr algn="r" rtl="1"/>
            <a:endParaRPr lang="fa-IR"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chemeClr val="accent4"/>
                </a:solidFill>
              </a:rPr>
              <a:t>سرب</a:t>
            </a:r>
            <a:endParaRPr lang="fa-IR" dirty="0">
              <a:solidFill>
                <a:schemeClr val="accent4"/>
              </a:solidFill>
            </a:endParaRPr>
          </a:p>
        </p:txBody>
      </p:sp>
      <p:sp>
        <p:nvSpPr>
          <p:cNvPr id="3" name="Content Placeholder 2"/>
          <p:cNvSpPr>
            <a:spLocks noGrp="1"/>
          </p:cNvSpPr>
          <p:nvPr>
            <p:ph sz="quarter" idx="1"/>
          </p:nvPr>
        </p:nvSpPr>
        <p:spPr>
          <a:xfrm>
            <a:off x="142844" y="1600200"/>
            <a:ext cx="9001156" cy="4525963"/>
          </a:xfrm>
        </p:spPr>
        <p:txBody>
          <a:bodyPr/>
          <a:lstStyle/>
          <a:p>
            <a:pPr algn="just" rtl="1">
              <a:lnSpc>
                <a:spcPct val="150000"/>
              </a:lnSpc>
              <a:buNone/>
            </a:pPr>
            <a:r>
              <a:rPr lang="fa-IR" dirty="0" smtClean="0"/>
              <a:t>   </a:t>
            </a:r>
            <a:r>
              <a:rPr lang="fa-IR" b="1" dirty="0" smtClean="0"/>
              <a:t>واژه </a:t>
            </a:r>
            <a:r>
              <a:rPr lang="fa-IR" b="1" dirty="0"/>
              <a:t>سرب اشاره به سرب،آلکیل های سرب، آلیاژهای سرب و هر گونه ترکیبات حاوی سرب </a:t>
            </a:r>
            <a:r>
              <a:rPr lang="fa-IR" b="1" dirty="0" smtClean="0"/>
              <a:t>دارد که  </a:t>
            </a:r>
            <a:r>
              <a:rPr lang="fa-IR" b="1" dirty="0"/>
              <a:t>از طریق استنشاق، گوارش و یا تماس پوستی از قابلیت ورود و جذب در بدن برخوردار است.</a:t>
            </a:r>
            <a:endParaRPr lang="en-US" b="1" dirty="0"/>
          </a:p>
          <a:p>
            <a:pPr algn="just" rtl="1"/>
            <a:endParaRPr lang="fa-I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52"/>
            <a:ext cx="8229600" cy="868346"/>
          </a:xfrm>
        </p:spPr>
        <p:txBody>
          <a:bodyPr/>
          <a:lstStyle/>
          <a:p>
            <a:r>
              <a:rPr lang="fa-IR" b="1" dirty="0" smtClean="0">
                <a:solidFill>
                  <a:schemeClr val="accent1">
                    <a:lumMod val="75000"/>
                  </a:schemeClr>
                </a:solidFill>
              </a:rPr>
              <a:t>مشاغل در معرض تماس با سرب </a:t>
            </a:r>
            <a:endParaRPr lang="fa-IR" b="1" dirty="0">
              <a:solidFill>
                <a:schemeClr val="accent1">
                  <a:lumMod val="75000"/>
                </a:schemeClr>
              </a:solidFill>
            </a:endParaRPr>
          </a:p>
        </p:txBody>
      </p:sp>
      <p:sp>
        <p:nvSpPr>
          <p:cNvPr id="3" name="Content Placeholder 2"/>
          <p:cNvSpPr>
            <a:spLocks noGrp="1"/>
          </p:cNvSpPr>
          <p:nvPr>
            <p:ph sz="quarter" idx="1"/>
          </p:nvPr>
        </p:nvSpPr>
        <p:spPr>
          <a:xfrm>
            <a:off x="0" y="1071546"/>
            <a:ext cx="9144000" cy="5786454"/>
          </a:xfrm>
        </p:spPr>
        <p:txBody>
          <a:bodyPr>
            <a:normAutofit/>
          </a:bodyPr>
          <a:lstStyle/>
          <a:p>
            <a:pPr algn="r" rtl="1"/>
            <a:r>
              <a:rPr lang="fa-IR" dirty="0" smtClean="0"/>
              <a:t>اگر غلظت سرب در خون کارگران شاغل به کار در محیطی  بدون استفاده از ماسک تنفسی، فراتر از مقادیر زیر باشد، آن شغل از ریسک بالای تماس شغلی با سرب برخوردار است:</a:t>
            </a:r>
            <a:endParaRPr lang="en-US" dirty="0" smtClean="0"/>
          </a:p>
          <a:p>
            <a:pPr lvl="0" algn="r" rtl="1"/>
            <a:r>
              <a:rPr lang="fa-IR" dirty="0" smtClean="0">
                <a:solidFill>
                  <a:schemeClr val="accent1">
                    <a:lumMod val="75000"/>
                  </a:schemeClr>
                </a:solidFill>
              </a:rPr>
              <a:t>30 میکروگرم سرب در دسی لیتر خون برای کارگران معمولی</a:t>
            </a:r>
            <a:endParaRPr lang="en-US" dirty="0" smtClean="0">
              <a:solidFill>
                <a:schemeClr val="accent1">
                  <a:lumMod val="75000"/>
                </a:schemeClr>
              </a:solidFill>
            </a:endParaRPr>
          </a:p>
          <a:p>
            <a:pPr lvl="0" algn="r" rtl="1"/>
            <a:r>
              <a:rPr lang="fa-IR" dirty="0" smtClean="0">
                <a:solidFill>
                  <a:schemeClr val="accent1">
                    <a:lumMod val="75000"/>
                  </a:schemeClr>
                </a:solidFill>
              </a:rPr>
              <a:t>10 میکروگرم سرب در دسی لیتر خون برای زنان با استعداد باروری</a:t>
            </a:r>
            <a:endParaRPr lang="en-US" dirty="0" smtClean="0">
              <a:solidFill>
                <a:schemeClr val="accent1">
                  <a:lumMod val="75000"/>
                </a:schemeClr>
              </a:solidFill>
            </a:endParaRPr>
          </a:p>
          <a:p>
            <a:pPr algn="r" rtl="1"/>
            <a:r>
              <a:rPr lang="fa-IR" dirty="0" smtClean="0"/>
              <a:t>کار در چنین مشاغلی نیازمند رعایت الزامات زیر است:</a:t>
            </a:r>
            <a:endParaRPr lang="en-US" dirty="0" smtClean="0"/>
          </a:p>
          <a:p>
            <a:pPr lvl="0" algn="r" rtl="1"/>
            <a:r>
              <a:rPr lang="fa-IR" dirty="0" smtClean="0"/>
              <a:t>بررسی نتایج پایش های بیولوژیک قبلی</a:t>
            </a:r>
            <a:endParaRPr lang="en-US" dirty="0" smtClean="0"/>
          </a:p>
          <a:p>
            <a:pPr lvl="0" algn="r" rtl="1"/>
            <a:r>
              <a:rPr lang="fa-IR" dirty="0" smtClean="0"/>
              <a:t>بررسی نتایج اندازه گیری هوا و تماس های تنفسی کارگران </a:t>
            </a:r>
            <a:endParaRPr lang="en-US" dirty="0" smtClean="0"/>
          </a:p>
          <a:p>
            <a:pPr lvl="0" algn="r" rtl="1"/>
            <a:r>
              <a:rPr lang="fa-IR" dirty="0" smtClean="0"/>
              <a:t>بررسی شرایط کاری که منجر به افزایش غلظت سرب در هوای محیط کار به بیش از یک دوم حد مجاز، شده است.</a:t>
            </a:r>
            <a:endParaRPr lang="en-US" dirty="0" smtClean="0"/>
          </a:p>
          <a:p>
            <a:pPr algn="r" rtl="1"/>
            <a:endParaRPr lang="fa-I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rmAutofit fontScale="90000"/>
          </a:bodyPr>
          <a:lstStyle/>
          <a:p>
            <a:pPr algn="r" rtl="1"/>
            <a:r>
              <a:rPr lang="fa-IR" b="1" dirty="0" smtClean="0">
                <a:solidFill>
                  <a:schemeClr val="tx2">
                    <a:lumMod val="75000"/>
                  </a:schemeClr>
                </a:solidFill>
              </a:rPr>
              <a:t>گروه های حساس</a:t>
            </a:r>
            <a:endParaRPr lang="fa-IR" dirty="0">
              <a:solidFill>
                <a:schemeClr val="tx2">
                  <a:lumMod val="75000"/>
                </a:schemeClr>
              </a:solidFill>
            </a:endParaRPr>
          </a:p>
        </p:txBody>
      </p:sp>
      <p:sp>
        <p:nvSpPr>
          <p:cNvPr id="3" name="Content Placeholder 2"/>
          <p:cNvSpPr>
            <a:spLocks noGrp="1"/>
          </p:cNvSpPr>
          <p:nvPr>
            <p:ph sz="quarter" idx="1"/>
          </p:nvPr>
        </p:nvSpPr>
        <p:spPr>
          <a:xfrm>
            <a:off x="0" y="1000108"/>
            <a:ext cx="9144000" cy="5857892"/>
          </a:xfrm>
        </p:spPr>
        <p:txBody>
          <a:bodyPr>
            <a:normAutofit/>
          </a:bodyPr>
          <a:lstStyle/>
          <a:p>
            <a:pPr algn="r" rtl="1"/>
            <a:r>
              <a:rPr lang="fa-IR" dirty="0" smtClean="0"/>
              <a:t>کارگران جوان زیر 18 سال، زنان جوان در آستانه بارداری، افراد با مشکلات پزشکی خاص نظیر اختلال در سیستم کلیوی، تولید مثلی، عصبی، خونی </a:t>
            </a:r>
          </a:p>
          <a:p>
            <a:pPr algn="r" rtl="1">
              <a:buNone/>
            </a:pPr>
            <a:r>
              <a:rPr lang="fa-IR" dirty="0" smtClean="0"/>
              <a:t>گروه های حساس مجاز به کار در صنایع و فرایندهای زیر نمی باشند: </a:t>
            </a:r>
            <a:endParaRPr lang="en-US" dirty="0" smtClean="0"/>
          </a:p>
          <a:p>
            <a:pPr algn="r" rtl="1"/>
            <a:r>
              <a:rPr lang="fa-IR" dirty="0" smtClean="0"/>
              <a:t>فرایندهای ذوب و پالایش سرب،که نیازمند تماس نزدیک با فرایندهای ذوب و تصفیه سنگ معدن و یا موادی که حداقل حاوی 5 درصد سرب هستند، می باشند.</a:t>
            </a:r>
            <a:endParaRPr lang="en-US" dirty="0" smtClean="0"/>
          </a:p>
          <a:p>
            <a:pPr algn="r" rtl="1"/>
            <a:r>
              <a:rPr lang="fa-IR" dirty="0" smtClean="0"/>
              <a:t>تولید باتری های سربی</a:t>
            </a:r>
            <a:endParaRPr lang="en-US" dirty="0" smtClean="0"/>
          </a:p>
          <a:p>
            <a:pPr algn="r" rtl="1"/>
            <a:r>
              <a:rPr lang="fa-IR" dirty="0" smtClean="0"/>
              <a:t>کار دستی با  سرب فلزی در بخش تولید میله ها و صفحات سربی</a:t>
            </a:r>
            <a:endParaRPr lang="en-US" dirty="0" smtClean="0"/>
          </a:p>
          <a:p>
            <a:pPr algn="r" rtl="1"/>
            <a:r>
              <a:rPr lang="fa-IR" dirty="0" smtClean="0"/>
              <a:t>کار دستی با اکسیدهای سرب از جمله لیتاژ، اکسید سرب قرمز و یا اکسیدهای خاکستری تیره آن  در بخش تولید مواد فعال سازنده صفحات سربی. </a:t>
            </a:r>
            <a:endParaRPr lang="en-US" dirty="0" smtClean="0"/>
          </a:p>
          <a:p>
            <a:pPr algn="r" rtl="1"/>
            <a:r>
              <a:rPr lang="fa-IR" dirty="0" smtClean="0"/>
              <a:t>تعمیر باتری ها و صفحات سربی معیوب که نیازمند تهیه و لکه گیری با خمیرهای اکسید سرب هستند.</a:t>
            </a:r>
            <a:endParaRPr lang="en-US" dirty="0" smtClean="0"/>
          </a:p>
          <a:p>
            <a:pPr algn="r" rtl="1"/>
            <a:r>
              <a:rPr lang="fa-IR" dirty="0" smtClean="0"/>
              <a:t>کار با موادی که حداقل حاوی 5 درصد سرب هستند.</a:t>
            </a:r>
            <a:endParaRPr lang="en-US" dirty="0" smtClean="0"/>
          </a:p>
          <a:p>
            <a:pPr algn="r" rtl="1"/>
            <a:r>
              <a:rPr lang="fa-IR" dirty="0" smtClean="0"/>
              <a:t>نظافت محیط های کاری آلوده به گرد و غبار سرب</a:t>
            </a:r>
            <a:endParaRPr lang="en-US" dirty="0" smtClean="0"/>
          </a:p>
          <a:p>
            <a:pPr algn="r" rtl="1"/>
            <a:endParaRPr lang="fa-I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rtl="1"/>
            <a:r>
              <a:rPr lang="fa-IR" b="1" dirty="0" smtClean="0">
                <a:solidFill>
                  <a:schemeClr val="accent1">
                    <a:lumMod val="75000"/>
                  </a:schemeClr>
                </a:solidFill>
              </a:rPr>
              <a:t>حد مجاز سرب و ترکیبات آن در هوای تنفسی</a:t>
            </a:r>
            <a:r>
              <a:rPr lang="fa-IR" dirty="0" smtClean="0">
                <a:solidFill>
                  <a:schemeClr val="accent1">
                    <a:lumMod val="75000"/>
                  </a:schemeClr>
                </a:solidFill>
              </a:rPr>
              <a:t> </a:t>
            </a:r>
            <a:endParaRPr lang="fa-IR" dirty="0">
              <a:solidFill>
                <a:schemeClr val="accent1">
                  <a:lumMod val="75000"/>
                </a:schemeClr>
              </a:solidFill>
            </a:endParaRPr>
          </a:p>
        </p:txBody>
      </p:sp>
      <p:sp>
        <p:nvSpPr>
          <p:cNvPr id="3" name="Content Placeholder 2"/>
          <p:cNvSpPr>
            <a:spLocks noGrp="1"/>
          </p:cNvSpPr>
          <p:nvPr>
            <p:ph sz="quarter" idx="1"/>
          </p:nvPr>
        </p:nvSpPr>
        <p:spPr>
          <a:xfrm>
            <a:off x="0" y="1500174"/>
            <a:ext cx="9144000" cy="4625989"/>
          </a:xfrm>
        </p:spPr>
        <p:txBody>
          <a:bodyPr/>
          <a:lstStyle/>
          <a:p>
            <a:pPr algn="just" rtl="1"/>
            <a:r>
              <a:rPr lang="fa-IR" b="1" dirty="0" smtClean="0"/>
              <a:t>حدتماس شغلی برای سرب و ترکیبات معدنی سرب در طی یک شیفت کاری 8 ساعته، 50 میکروگرم در متر مکعب هوا می باشد.</a:t>
            </a:r>
          </a:p>
          <a:p>
            <a:pPr algn="just" rtl="1"/>
            <a:endParaRPr lang="fa-IR" b="1" dirty="0" smtClean="0"/>
          </a:p>
          <a:p>
            <a:pPr algn="just" rtl="1"/>
            <a:r>
              <a:rPr lang="fa-IR" b="1" dirty="0" smtClean="0">
                <a:solidFill>
                  <a:schemeClr val="accent3">
                    <a:lumMod val="75000"/>
                  </a:schemeClr>
                </a:solidFill>
              </a:rPr>
              <a:t>کمیته فنی بهداشت حرفه ای کشور و سایر سازمان های معتبر بین المللی، حد مجازی برای مواجهه تماسی کوتاه مدت و سقفی با سرب ارائه نداده اند.</a:t>
            </a:r>
            <a:endParaRPr lang="en-US" b="1" dirty="0" smtClean="0">
              <a:solidFill>
                <a:schemeClr val="accent3">
                  <a:lumMod val="75000"/>
                </a:schemeClr>
              </a:solidFill>
            </a:endParaRPr>
          </a:p>
          <a:p>
            <a:pPr algn="r" rtl="1"/>
            <a:endParaRPr lang="fa-I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2984"/>
          </a:xfrm>
        </p:spPr>
        <p:txBody>
          <a:bodyPr/>
          <a:lstStyle/>
          <a:p>
            <a:pPr algn="just" rtl="1"/>
            <a:r>
              <a:rPr lang="fa-IR" b="1" dirty="0" smtClean="0">
                <a:solidFill>
                  <a:schemeClr val="accent1">
                    <a:lumMod val="75000"/>
                  </a:schemeClr>
                </a:solidFill>
              </a:rPr>
              <a:t>سطح عمل </a:t>
            </a:r>
            <a:endParaRPr lang="fa-IR" dirty="0">
              <a:solidFill>
                <a:schemeClr val="accent1">
                  <a:lumMod val="75000"/>
                </a:schemeClr>
              </a:solidFill>
            </a:endParaRPr>
          </a:p>
        </p:txBody>
      </p:sp>
      <p:sp>
        <p:nvSpPr>
          <p:cNvPr id="3" name="Content Placeholder 2"/>
          <p:cNvSpPr>
            <a:spLocks noGrp="1"/>
          </p:cNvSpPr>
          <p:nvPr>
            <p:ph sz="quarter" idx="1"/>
          </p:nvPr>
        </p:nvSpPr>
        <p:spPr>
          <a:xfrm>
            <a:off x="0" y="1214422"/>
            <a:ext cx="9144000" cy="5357850"/>
          </a:xfrm>
        </p:spPr>
        <p:txBody>
          <a:bodyPr>
            <a:normAutofit/>
          </a:bodyPr>
          <a:lstStyle/>
          <a:p>
            <a:pPr algn="just" rtl="1"/>
            <a:r>
              <a:rPr lang="fa-IR" dirty="0" smtClean="0"/>
              <a:t>برای آلکیل های سرب حد عمل تعریف نشده </a:t>
            </a:r>
          </a:p>
          <a:p>
            <a:pPr algn="just" rtl="1"/>
            <a:r>
              <a:rPr lang="fa-IR" dirty="0" smtClean="0"/>
              <a:t>برای ترکیبات معدنی سرب سطح عمل به شرح زیر می باشد:</a:t>
            </a:r>
            <a:endParaRPr lang="en-US" dirty="0" smtClean="0"/>
          </a:p>
          <a:p>
            <a:pPr algn="just" rtl="1"/>
            <a:r>
              <a:rPr lang="fa-IR" b="1" dirty="0" smtClean="0"/>
              <a:t>الف) غلظت سرب در هوا  </a:t>
            </a:r>
            <a:r>
              <a:rPr lang="fa-IR" dirty="0" smtClean="0"/>
              <a:t>30 میکروگرم سرب در متر مکعب هوا برای هشت ساعت تماس تنفسی بدون نیاز به استفاده از ماسک تنفسی </a:t>
            </a:r>
            <a:endParaRPr lang="en-US" dirty="0" smtClean="0"/>
          </a:p>
          <a:p>
            <a:pPr algn="just" rtl="1"/>
            <a:r>
              <a:rPr lang="en-US" dirty="0" smtClean="0"/>
              <a:t> </a:t>
            </a:r>
            <a:r>
              <a:rPr lang="fa-IR" b="1" dirty="0" smtClean="0"/>
              <a:t>ب) غلظت سرب در خون</a:t>
            </a:r>
            <a:endParaRPr lang="en-US" b="1" dirty="0" smtClean="0"/>
          </a:p>
          <a:p>
            <a:pPr algn="just" rtl="1"/>
            <a:r>
              <a:rPr lang="fa-IR" b="1" dirty="0" smtClean="0">
                <a:solidFill>
                  <a:schemeClr val="accent3">
                    <a:lumMod val="75000"/>
                  </a:schemeClr>
                </a:solidFill>
              </a:rPr>
              <a:t>زنان جوان مستعد بارداری: </a:t>
            </a:r>
            <a:r>
              <a:rPr lang="fa-IR" dirty="0" smtClean="0"/>
              <a:t>25  میکروگرم در دسی لیترخون</a:t>
            </a:r>
          </a:p>
          <a:p>
            <a:pPr algn="just" rtl="1"/>
            <a:r>
              <a:rPr lang="fa-IR" b="1" dirty="0" smtClean="0">
                <a:solidFill>
                  <a:schemeClr val="accent3">
                    <a:lumMod val="75000"/>
                  </a:schemeClr>
                </a:solidFill>
              </a:rPr>
              <a:t>کارگران جوان 17-16 سال: </a:t>
            </a:r>
            <a:r>
              <a:rPr lang="fa-IR" dirty="0" smtClean="0"/>
              <a:t>40 میکروگرم در دسی لیترخون </a:t>
            </a:r>
            <a:endParaRPr lang="en-US" dirty="0" smtClean="0"/>
          </a:p>
          <a:p>
            <a:pPr algn="just" rtl="1"/>
            <a:r>
              <a:rPr lang="fa-IR" b="1" dirty="0" smtClean="0">
                <a:solidFill>
                  <a:schemeClr val="accent3">
                    <a:lumMod val="75000"/>
                  </a:schemeClr>
                </a:solidFill>
              </a:rPr>
              <a:t>سایر کارگران</a:t>
            </a:r>
            <a:r>
              <a:rPr lang="fa-IR" dirty="0" smtClean="0"/>
              <a:t>:50 میکروگرم در دسی لیترخون </a:t>
            </a:r>
            <a:endParaRPr lang="en-US" dirty="0" smtClean="0"/>
          </a:p>
          <a:p>
            <a:pPr algn="just" rtl="1"/>
            <a:endParaRPr lang="fa-I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25470"/>
          </a:xfrm>
        </p:spPr>
        <p:txBody>
          <a:bodyPr>
            <a:normAutofit fontScale="90000"/>
          </a:bodyPr>
          <a:lstStyle/>
          <a:p>
            <a:pPr algn="just" rtl="1"/>
            <a:r>
              <a:rPr lang="fa-IR" b="1" dirty="0" smtClean="0">
                <a:solidFill>
                  <a:schemeClr val="accent2"/>
                </a:solidFill>
              </a:rPr>
              <a:t>سطح تعلیق </a:t>
            </a:r>
            <a:endParaRPr lang="fa-IR" dirty="0">
              <a:solidFill>
                <a:schemeClr val="accent2"/>
              </a:solidFill>
            </a:endParaRPr>
          </a:p>
        </p:txBody>
      </p:sp>
      <p:sp>
        <p:nvSpPr>
          <p:cNvPr id="3" name="Content Placeholder 2"/>
          <p:cNvSpPr>
            <a:spLocks noGrp="1"/>
          </p:cNvSpPr>
          <p:nvPr>
            <p:ph sz="quarter" idx="1"/>
          </p:nvPr>
        </p:nvSpPr>
        <p:spPr>
          <a:xfrm>
            <a:off x="0" y="1214422"/>
            <a:ext cx="9144000" cy="4805378"/>
          </a:xfrm>
        </p:spPr>
        <p:txBody>
          <a:bodyPr>
            <a:normAutofit/>
          </a:bodyPr>
          <a:lstStyle/>
          <a:p>
            <a:pPr algn="r" rtl="1"/>
            <a:r>
              <a:rPr lang="fa-IR" b="1" dirty="0" smtClean="0">
                <a:solidFill>
                  <a:schemeClr val="accent2">
                    <a:lumMod val="75000"/>
                  </a:schemeClr>
                </a:solidFill>
              </a:rPr>
              <a:t>الف-  غلظت سرب درخون  برای سرب و ترکیبات معدنی سرب</a:t>
            </a:r>
            <a:endParaRPr lang="en-US" b="1" dirty="0" smtClean="0">
              <a:solidFill>
                <a:schemeClr val="accent2">
                  <a:lumMod val="75000"/>
                </a:schemeClr>
              </a:solidFill>
            </a:endParaRPr>
          </a:p>
          <a:p>
            <a:pPr algn="r" rtl="1"/>
            <a:r>
              <a:rPr lang="fa-IR" b="1" dirty="0" smtClean="0"/>
              <a:t>زنان مستعد بارداری: </a:t>
            </a:r>
            <a:r>
              <a:rPr lang="fa-IR" dirty="0" smtClean="0"/>
              <a:t>3</a:t>
            </a:r>
            <a:r>
              <a:rPr lang="ar-SA" dirty="0" smtClean="0"/>
              <a:t>0 میکروگرم در دسی لیتر خون </a:t>
            </a:r>
            <a:endParaRPr lang="en-US" dirty="0" smtClean="0"/>
          </a:p>
          <a:p>
            <a:pPr algn="r" rtl="1"/>
            <a:r>
              <a:rPr lang="fa-IR" b="1" dirty="0" smtClean="0"/>
              <a:t>کارگران جوان: </a:t>
            </a:r>
            <a:r>
              <a:rPr lang="fa-IR" dirty="0" smtClean="0"/>
              <a:t>50</a:t>
            </a:r>
            <a:r>
              <a:rPr lang="ar-SA" dirty="0" smtClean="0"/>
              <a:t> میکروگرم در دسی لیتر </a:t>
            </a:r>
            <a:r>
              <a:rPr lang="fa-IR" dirty="0" smtClean="0"/>
              <a:t>خون</a:t>
            </a:r>
            <a:endParaRPr lang="en-US" dirty="0" smtClean="0"/>
          </a:p>
          <a:p>
            <a:pPr algn="r" rtl="1"/>
            <a:r>
              <a:rPr lang="fa-IR" b="1" dirty="0" smtClean="0"/>
              <a:t>سایرکارگران: </a:t>
            </a:r>
            <a:r>
              <a:rPr lang="fa-IR" dirty="0" smtClean="0"/>
              <a:t>6</a:t>
            </a:r>
            <a:r>
              <a:rPr lang="ar-SA" dirty="0" smtClean="0"/>
              <a:t>0 میکروگرم در دسی لیتر </a:t>
            </a:r>
            <a:r>
              <a:rPr lang="fa-IR" dirty="0" smtClean="0"/>
              <a:t>خون</a:t>
            </a:r>
          </a:p>
          <a:p>
            <a:pPr algn="r" rtl="1"/>
            <a:endParaRPr lang="en-US" dirty="0" smtClean="0"/>
          </a:p>
          <a:p>
            <a:pPr algn="r" rtl="1"/>
            <a:r>
              <a:rPr lang="fa-IR" b="1" dirty="0" smtClean="0">
                <a:solidFill>
                  <a:schemeClr val="accent2">
                    <a:lumMod val="75000"/>
                  </a:schemeClr>
                </a:solidFill>
              </a:rPr>
              <a:t>ب- غلظت سرب در ادرار برای الکیل های سرب</a:t>
            </a:r>
            <a:endParaRPr lang="en-US" b="1" dirty="0" smtClean="0">
              <a:solidFill>
                <a:schemeClr val="accent2">
                  <a:lumMod val="75000"/>
                </a:schemeClr>
              </a:solidFill>
            </a:endParaRPr>
          </a:p>
          <a:p>
            <a:pPr algn="r" rtl="1"/>
            <a:r>
              <a:rPr lang="fa-IR" b="1" dirty="0" smtClean="0"/>
              <a:t>زنان جوان مستعد بارداری: </a:t>
            </a:r>
            <a:r>
              <a:rPr lang="fa-IR" dirty="0" smtClean="0"/>
              <a:t>25 میکروگرم سرب به ازای هر گرم کراتینین ادرار</a:t>
            </a:r>
            <a:endParaRPr lang="en-US" dirty="0" smtClean="0"/>
          </a:p>
          <a:p>
            <a:pPr algn="r" rtl="1"/>
            <a:r>
              <a:rPr lang="fa-IR" b="1" dirty="0" smtClean="0"/>
              <a:t>سایر کارگران بالغ: </a:t>
            </a:r>
            <a:r>
              <a:rPr lang="fa-IR" dirty="0" smtClean="0"/>
              <a:t>110میکروگرم سرب به ازای هر گرم کراتینین ادرار</a:t>
            </a:r>
            <a:endParaRPr lang="en-US" dirty="0" smtClean="0"/>
          </a:p>
          <a:p>
            <a:pPr algn="r" rtl="1"/>
            <a:endParaRPr lang="fa-I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800" b="1" dirty="0" smtClean="0">
                <a:solidFill>
                  <a:schemeClr val="accent2">
                    <a:lumMod val="75000"/>
                  </a:schemeClr>
                </a:solidFill>
              </a:rPr>
              <a:t>ارزیابی ریسک های بهداشتی کاربا سرب </a:t>
            </a:r>
            <a:endParaRPr lang="fa-IR" sz="2800" b="1" dirty="0">
              <a:solidFill>
                <a:schemeClr val="accent2">
                  <a:lumMod val="75000"/>
                </a:schemeClr>
              </a:solidFill>
            </a:endParaRPr>
          </a:p>
        </p:txBody>
      </p:sp>
      <p:sp>
        <p:nvSpPr>
          <p:cNvPr id="3" name="Content Placeholder 2"/>
          <p:cNvSpPr>
            <a:spLocks noGrp="1"/>
          </p:cNvSpPr>
          <p:nvPr>
            <p:ph sz="quarter" idx="1"/>
          </p:nvPr>
        </p:nvSpPr>
        <p:spPr>
          <a:xfrm>
            <a:off x="214282" y="2071678"/>
            <a:ext cx="8715436" cy="3948122"/>
          </a:xfrm>
        </p:spPr>
        <p:txBody>
          <a:bodyPr/>
          <a:lstStyle/>
          <a:p>
            <a:pPr algn="r" rtl="1"/>
            <a:r>
              <a:rPr lang="fa-IR" b="1" dirty="0" smtClean="0"/>
              <a:t>ارزیابی ریسک زمینه ساز شناسایی و کنترل منابع انتشار سرب به محیط و تماس کارگران می شود.</a:t>
            </a:r>
            <a:endParaRPr lang="fa-IR"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654032"/>
          </a:xfrm>
        </p:spPr>
        <p:txBody>
          <a:bodyPr>
            <a:normAutofit fontScale="90000"/>
          </a:bodyPr>
          <a:lstStyle/>
          <a:p>
            <a:r>
              <a:rPr lang="fa-IR" b="1" dirty="0" smtClean="0">
                <a:solidFill>
                  <a:schemeClr val="accent2">
                    <a:lumMod val="75000"/>
                  </a:schemeClr>
                </a:solidFill>
              </a:rPr>
              <a:t>نکات مهم در انجام ارزیابی ریسک </a:t>
            </a:r>
            <a:endParaRPr lang="fa-IR" b="1" dirty="0">
              <a:solidFill>
                <a:schemeClr val="accent2">
                  <a:lumMod val="75000"/>
                </a:schemeClr>
              </a:solidFill>
            </a:endParaRPr>
          </a:p>
        </p:txBody>
      </p:sp>
      <p:sp>
        <p:nvSpPr>
          <p:cNvPr id="3" name="Content Placeholder 2"/>
          <p:cNvSpPr>
            <a:spLocks noGrp="1"/>
          </p:cNvSpPr>
          <p:nvPr>
            <p:ph sz="quarter" idx="1"/>
          </p:nvPr>
        </p:nvSpPr>
        <p:spPr>
          <a:xfrm>
            <a:off x="0" y="1285860"/>
            <a:ext cx="9144000" cy="5572140"/>
          </a:xfrm>
        </p:spPr>
        <p:txBody>
          <a:bodyPr>
            <a:normAutofit/>
          </a:bodyPr>
          <a:lstStyle/>
          <a:p>
            <a:pPr algn="just" rtl="1"/>
            <a:r>
              <a:rPr lang="fa-IR" dirty="0" smtClean="0"/>
              <a:t>- نوع سرب مصرفی در فرایند(ورق فلزی،شمش، گرانول، پودر و ...) .</a:t>
            </a:r>
            <a:endParaRPr lang="en-US" b="1" dirty="0" smtClean="0"/>
          </a:p>
          <a:p>
            <a:pPr algn="just" rtl="1"/>
            <a:r>
              <a:rPr lang="fa-IR" dirty="0" smtClean="0"/>
              <a:t>- خصوصیات بهداشتی سرب یا ترکیب سربی مورد استفاده </a:t>
            </a:r>
            <a:endParaRPr lang="en-US" dirty="0" smtClean="0"/>
          </a:p>
          <a:p>
            <a:pPr algn="just" rtl="1"/>
            <a:r>
              <a:rPr lang="fa-IR" dirty="0" smtClean="0"/>
              <a:t>- اطلاعات بهداشتی ارائه شده از سوی سازنده و یا تامین کننده، بویژه اطلاعات موجود در صفحات ایمنی مواد</a:t>
            </a:r>
            <a:endParaRPr lang="en-US" dirty="0" smtClean="0"/>
          </a:p>
          <a:p>
            <a:pPr algn="just" rtl="1"/>
            <a:r>
              <a:rPr lang="fa-IR" dirty="0" smtClean="0"/>
              <a:t>- نوع تماس (پوستی، گوارشی و یا تنفسی)، غلظت تماس و طول دوره تماس </a:t>
            </a:r>
            <a:endParaRPr lang="en-US" dirty="0" smtClean="0"/>
          </a:p>
          <a:p>
            <a:pPr algn="just" rtl="1"/>
            <a:r>
              <a:rPr lang="fa-IR" dirty="0" smtClean="0"/>
              <a:t>- مناطق و فرایندهایی که از سرب استفاده می شود.</a:t>
            </a:r>
            <a:endParaRPr lang="en-US" b="1" dirty="0" smtClean="0"/>
          </a:p>
          <a:p>
            <a:pPr algn="just" rtl="1"/>
            <a:r>
              <a:rPr lang="fa-IR" dirty="0" smtClean="0"/>
              <a:t>- مقدار سرب مصرفی یا ذخیره سازی شده در انبارها یا فرایندهای تولید</a:t>
            </a:r>
            <a:endParaRPr lang="en-US" b="1" dirty="0" smtClean="0"/>
          </a:p>
          <a:p>
            <a:pPr algn="just" rtl="1"/>
            <a:r>
              <a:rPr lang="fa-IR" dirty="0" smtClean="0"/>
              <a:t>- میزان سرب انتشار یافته به هوا از منابع پنهان نظیر انتشار مجدد از روی سطوح موجود در محیط کار یا از روی لباس های حفاظت فردی</a:t>
            </a:r>
            <a:endParaRPr lang="en-US" b="1" dirty="0" smtClean="0"/>
          </a:p>
          <a:p>
            <a:pPr algn="just" rtl="1"/>
            <a:r>
              <a:rPr lang="fa-IR" dirty="0" smtClean="0"/>
              <a:t>- مقدارسرب آزاد شده به هوا بر اثر فعالیت گروهی دیگر از کارگران که در مجاورت سایرکارگران کار می کنند.</a:t>
            </a:r>
            <a:endParaRPr lang="en-US" b="1" dirty="0" smtClean="0"/>
          </a:p>
          <a:p>
            <a:pPr algn="just" rtl="1"/>
            <a:r>
              <a:rPr lang="fa-IR" dirty="0" smtClean="0"/>
              <a:t>- مقدارسرب منتشر شده به هوا از فرایندهای تعمیر و نگهداری و نظافت محیط کار  </a:t>
            </a:r>
            <a:endParaRPr lang="en-US"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928670"/>
          </a:xfrm>
        </p:spPr>
        <p:txBody>
          <a:bodyPr/>
          <a:lstStyle/>
          <a:p>
            <a:r>
              <a:rPr lang="fa-IR" b="1" dirty="0" smtClean="0">
                <a:solidFill>
                  <a:schemeClr val="accent2">
                    <a:lumMod val="75000"/>
                  </a:schemeClr>
                </a:solidFill>
              </a:rPr>
              <a:t>نکات مهم در انجام ارزیابی ریسک </a:t>
            </a:r>
            <a:endParaRPr lang="fa-IR" dirty="0">
              <a:solidFill>
                <a:schemeClr val="accent2">
                  <a:lumMod val="75000"/>
                </a:schemeClr>
              </a:solidFill>
            </a:endParaRPr>
          </a:p>
        </p:txBody>
      </p:sp>
      <p:sp>
        <p:nvSpPr>
          <p:cNvPr id="3" name="Content Placeholder 2"/>
          <p:cNvSpPr>
            <a:spLocks noGrp="1"/>
          </p:cNvSpPr>
          <p:nvPr>
            <p:ph sz="quarter" idx="1"/>
          </p:nvPr>
        </p:nvSpPr>
        <p:spPr>
          <a:xfrm>
            <a:off x="0" y="1000108"/>
            <a:ext cx="9144000" cy="5643602"/>
          </a:xfrm>
        </p:spPr>
        <p:txBody>
          <a:bodyPr>
            <a:normAutofit/>
          </a:bodyPr>
          <a:lstStyle/>
          <a:p>
            <a:pPr algn="r" rtl="1"/>
            <a:r>
              <a:rPr lang="fa-IR" dirty="0" smtClean="0"/>
              <a:t>- مقدار سرب تولید شده در فرایندهای تولید به شکل زباله، پسمان و قراضه و یا ...</a:t>
            </a:r>
            <a:endParaRPr lang="en-US" b="1" dirty="0" smtClean="0"/>
          </a:p>
          <a:p>
            <a:pPr algn="r" rtl="1"/>
            <a:r>
              <a:rPr lang="fa-IR" dirty="0" smtClean="0"/>
              <a:t>- شرایط کار و نحوه انتشار سرب به هوا(گرد و غبار، فیوم،بخار)، حجم و دفعات انتشار </a:t>
            </a:r>
            <a:endParaRPr lang="en-US" dirty="0" smtClean="0"/>
          </a:p>
          <a:p>
            <a:pPr algn="r" rtl="1"/>
            <a:r>
              <a:rPr lang="fa-IR" dirty="0" smtClean="0"/>
              <a:t>- فعالیت های معمول روزانه که از احتمال تماس بالاتری با سرب برخوردار هستند نظیر(کارهای تعمیر و نگهداری).</a:t>
            </a:r>
            <a:endParaRPr lang="en-US" dirty="0" smtClean="0"/>
          </a:p>
          <a:p>
            <a:pPr algn="r" rtl="1"/>
            <a:r>
              <a:rPr lang="fa-IR" dirty="0" smtClean="0"/>
              <a:t>- تاثیر اقدامات کنترلی موجود در کنترل و کاهش تماس </a:t>
            </a:r>
            <a:endParaRPr lang="en-US" dirty="0" smtClean="0"/>
          </a:p>
          <a:p>
            <a:pPr algn="r" rtl="1"/>
            <a:r>
              <a:rPr lang="fa-IR" dirty="0" smtClean="0"/>
              <a:t>- نتایج اندازه گیری سرب در هوای تنفسی کارگران</a:t>
            </a:r>
            <a:endParaRPr lang="en-US" dirty="0" smtClean="0"/>
          </a:p>
          <a:p>
            <a:pPr algn="r" rtl="1"/>
            <a:r>
              <a:rPr lang="fa-IR" dirty="0" smtClean="0"/>
              <a:t>- هر گونه اطلاعات در دسترس در خصوص نقش هر یک از فرایند ها و منابع در تولید و انتشار سرب.</a:t>
            </a:r>
            <a:endParaRPr lang="en-US" b="1" dirty="0" smtClean="0"/>
          </a:p>
          <a:p>
            <a:pPr algn="r" rtl="1">
              <a:buNone/>
            </a:pPr>
            <a:endParaRPr lang="fa-I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857232"/>
          </a:xfrm>
        </p:spPr>
        <p:txBody>
          <a:bodyPr/>
          <a:lstStyle/>
          <a:p>
            <a:r>
              <a:rPr lang="fa-IR" b="1" dirty="0" smtClean="0">
                <a:solidFill>
                  <a:schemeClr val="accent2">
                    <a:lumMod val="75000"/>
                  </a:schemeClr>
                </a:solidFill>
              </a:rPr>
              <a:t>نکات مهم در انجام ارزیابی ریسک</a:t>
            </a:r>
            <a:r>
              <a:rPr lang="fa-IR" b="1" dirty="0" smtClean="0">
                <a:solidFill>
                  <a:schemeClr val="tx2">
                    <a:lumMod val="60000"/>
                    <a:lumOff val="40000"/>
                  </a:schemeClr>
                </a:solidFill>
              </a:rPr>
              <a:t> </a:t>
            </a:r>
            <a:endParaRPr lang="fa-IR" dirty="0">
              <a:solidFill>
                <a:schemeClr val="tx2">
                  <a:lumMod val="60000"/>
                  <a:lumOff val="40000"/>
                </a:schemeClr>
              </a:solidFill>
            </a:endParaRPr>
          </a:p>
        </p:txBody>
      </p:sp>
      <p:sp>
        <p:nvSpPr>
          <p:cNvPr id="3" name="Content Placeholder 2"/>
          <p:cNvSpPr>
            <a:spLocks noGrp="1"/>
          </p:cNvSpPr>
          <p:nvPr>
            <p:ph sz="quarter" idx="1"/>
          </p:nvPr>
        </p:nvSpPr>
        <p:spPr>
          <a:xfrm>
            <a:off x="0" y="1142984"/>
            <a:ext cx="9144000" cy="5715016"/>
          </a:xfrm>
        </p:spPr>
        <p:txBody>
          <a:bodyPr>
            <a:normAutofit/>
          </a:bodyPr>
          <a:lstStyle/>
          <a:p>
            <a:pPr algn="r" rtl="1"/>
            <a:r>
              <a:rPr lang="fa-IR" dirty="0" smtClean="0"/>
              <a:t>کار هم زمان با سرب و دیگر ترکیبات خطرناک و ارزیابی ریسک بهداشتی ناشی از تماس همزمان با آنها</a:t>
            </a:r>
          </a:p>
          <a:p>
            <a:pPr algn="r" rtl="1"/>
            <a:r>
              <a:rPr lang="fa-IR" dirty="0" smtClean="0"/>
              <a:t>راه های تماس و میزان تماس در هر یک از گروههای کاری  نظیر تعمیر و نگهداری، اداری، نظافت چی، حراست و نگهبانی و افرادی که به عنوان بازدید کننده به طور گذری و موقت از فرایند بازدید می کنند.</a:t>
            </a:r>
            <a:endParaRPr lang="en-US" dirty="0" smtClean="0"/>
          </a:p>
          <a:p>
            <a:pPr algn="r" rtl="1"/>
            <a:r>
              <a:rPr lang="fa-IR" dirty="0" smtClean="0"/>
              <a:t>گروه های کارگری خاص، تعداد کارگران جوان زیر 18 سال و خانم های جوان در آستانه بارداری،ساعات کار روزانه و ایستگاه های کاری</a:t>
            </a:r>
            <a:endParaRPr lang="en-US" b="1" dirty="0" smtClean="0"/>
          </a:p>
          <a:p>
            <a:pPr algn="r" rtl="1"/>
            <a:r>
              <a:rPr lang="fa-IR" dirty="0" smtClean="0"/>
              <a:t>برآوردی از تماس احتمالی کارگران و هر یک از گروه های کاری با توجه به کنترل های موجود در محیط</a:t>
            </a:r>
            <a:endParaRPr lang="en-US" b="1"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fa-IR" b="1" dirty="0" smtClean="0">
                <a:solidFill>
                  <a:schemeClr val="accent2">
                    <a:lumMod val="75000"/>
                  </a:schemeClr>
                </a:solidFill>
              </a:rPr>
              <a:t>نکات مهم در انجام ارزیابی ریسک </a:t>
            </a:r>
            <a:endParaRPr lang="fa-IR" dirty="0">
              <a:solidFill>
                <a:schemeClr val="accent2">
                  <a:lumMod val="75000"/>
                </a:schemeClr>
              </a:solidFill>
            </a:endParaRPr>
          </a:p>
        </p:txBody>
      </p:sp>
      <p:sp>
        <p:nvSpPr>
          <p:cNvPr id="3" name="Content Placeholder 2"/>
          <p:cNvSpPr>
            <a:spLocks noGrp="1"/>
          </p:cNvSpPr>
          <p:nvPr>
            <p:ph sz="quarter" idx="1"/>
          </p:nvPr>
        </p:nvSpPr>
        <p:spPr>
          <a:xfrm>
            <a:off x="0" y="1285860"/>
            <a:ext cx="9144000" cy="5429288"/>
          </a:xfrm>
        </p:spPr>
        <p:txBody>
          <a:bodyPr>
            <a:normAutofit/>
          </a:bodyPr>
          <a:lstStyle/>
          <a:p>
            <a:pPr algn="just" rtl="1"/>
            <a:r>
              <a:rPr lang="fa-IR" dirty="0" smtClean="0"/>
              <a:t>- بررسی نحوه انجام هر یک از کارها وتاثیر نحوه انجام کار بر حجم هوای تنفسی و بر میزان تماس. </a:t>
            </a:r>
            <a:endParaRPr lang="en-US" b="1" dirty="0" smtClean="0"/>
          </a:p>
          <a:p>
            <a:pPr algn="just" rtl="1"/>
            <a:r>
              <a:rPr lang="fa-IR" dirty="0" smtClean="0"/>
              <a:t>- حدود تماس شغلی، سطح عمل و سطح تعلیق تدوین شده  برای سرب </a:t>
            </a:r>
            <a:endParaRPr lang="en-US" dirty="0" smtClean="0"/>
          </a:p>
          <a:p>
            <a:pPr algn="just" rtl="1"/>
            <a:r>
              <a:rPr lang="fa-IR" dirty="0" smtClean="0"/>
              <a:t>- مقایسه بین مواجهه تماسی تخمین زده شده با حدود مجاز تماسی</a:t>
            </a:r>
            <a:endParaRPr lang="en-US" b="1" dirty="0" smtClean="0"/>
          </a:p>
          <a:p>
            <a:pPr algn="just" rtl="1"/>
            <a:r>
              <a:rPr lang="fa-IR" dirty="0" smtClean="0"/>
              <a:t>- نتایج حاصل از اندازه گیری سرب در ادرار و خون  کارگرانی که به نحوی در معرض تماس با سرب هستند.</a:t>
            </a:r>
            <a:endParaRPr lang="en-US" b="1" dirty="0" smtClean="0"/>
          </a:p>
          <a:p>
            <a:pPr algn="just" rtl="1"/>
            <a:r>
              <a:rPr lang="fa-IR" dirty="0" smtClean="0"/>
              <a:t>- نظر پزشک طب کار در  زمینه اثرات بهداشتی ناشی از تماس با سرب و غلظت های خونی آن</a:t>
            </a:r>
            <a:endParaRPr lang="en-US" b="1" dirty="0" smtClean="0"/>
          </a:p>
          <a:p>
            <a:pPr algn="just" rtl="1"/>
            <a:r>
              <a:rPr lang="fa-IR" dirty="0" smtClean="0"/>
              <a:t>- هر گونه اطلاعات اضافی جهت تکمیل فرایند ارزیابی خطر.</a:t>
            </a:r>
            <a:endParaRPr lang="en-US" dirty="0" smtClean="0"/>
          </a:p>
          <a:p>
            <a:pPr algn="just" rtl="1"/>
            <a:endParaRPr lang="fa-I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t>مقدمه</a:t>
            </a:r>
            <a:endParaRPr lang="fa-IR" b="1" dirty="0"/>
          </a:p>
        </p:txBody>
      </p:sp>
      <p:sp>
        <p:nvSpPr>
          <p:cNvPr id="3" name="Content Placeholder 2"/>
          <p:cNvSpPr>
            <a:spLocks noGrp="1"/>
          </p:cNvSpPr>
          <p:nvPr>
            <p:ph sz="quarter" idx="1"/>
          </p:nvPr>
        </p:nvSpPr>
        <p:spPr>
          <a:xfrm>
            <a:off x="0" y="1600200"/>
            <a:ext cx="8929718" cy="4525963"/>
          </a:xfrm>
        </p:spPr>
        <p:txBody>
          <a:bodyPr/>
          <a:lstStyle/>
          <a:p>
            <a:pPr algn="just" rtl="1"/>
            <a:r>
              <a:rPr lang="fa-IR" dirty="0" smtClean="0"/>
              <a:t>کارگران شاغل به کار در 113 </a:t>
            </a:r>
            <a:r>
              <a:rPr lang="fa-IR" dirty="0"/>
              <a:t>حرفه </a:t>
            </a:r>
            <a:r>
              <a:rPr lang="fa-IR" dirty="0" smtClean="0"/>
              <a:t>در </a:t>
            </a:r>
            <a:r>
              <a:rPr lang="fa-IR" dirty="0"/>
              <a:t>معرض تماس با سرب </a:t>
            </a:r>
            <a:r>
              <a:rPr lang="fa-IR" dirty="0" smtClean="0"/>
              <a:t>هستند.</a:t>
            </a:r>
          </a:p>
          <a:p>
            <a:pPr algn="just" rtl="1"/>
            <a:endParaRPr lang="fa-IR" dirty="0" smtClean="0"/>
          </a:p>
          <a:p>
            <a:pPr algn="just" rtl="1"/>
            <a:r>
              <a:rPr lang="fa-IR" dirty="0" smtClean="0"/>
              <a:t>سرب </a:t>
            </a:r>
            <a:r>
              <a:rPr lang="fa-IR" dirty="0"/>
              <a:t>پس از آهن دومین فلز پر مصرف صنعتی محسوب می شود.</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rmAutofit fontScale="90000"/>
          </a:bodyPr>
          <a:lstStyle/>
          <a:p>
            <a:pPr algn="r" rtl="1"/>
            <a:r>
              <a:rPr lang="fa-IR" b="1" dirty="0" smtClean="0">
                <a:solidFill>
                  <a:schemeClr val="accent2">
                    <a:lumMod val="75000"/>
                  </a:schemeClr>
                </a:solidFill>
              </a:rPr>
              <a:t>بازنگری برنامه ارزیابی ریسک</a:t>
            </a:r>
            <a:r>
              <a:rPr lang="fa-IR" dirty="0" smtClean="0">
                <a:solidFill>
                  <a:schemeClr val="accent2">
                    <a:lumMod val="75000"/>
                  </a:schemeClr>
                </a:solidFill>
              </a:rPr>
              <a:t> </a:t>
            </a:r>
            <a:endParaRPr lang="fa-IR" dirty="0">
              <a:solidFill>
                <a:schemeClr val="accent2">
                  <a:lumMod val="75000"/>
                </a:schemeClr>
              </a:solidFill>
            </a:endParaRPr>
          </a:p>
        </p:txBody>
      </p:sp>
      <p:sp>
        <p:nvSpPr>
          <p:cNvPr id="3" name="Content Placeholder 2"/>
          <p:cNvSpPr>
            <a:spLocks noGrp="1"/>
          </p:cNvSpPr>
          <p:nvPr>
            <p:ph sz="quarter" idx="1"/>
          </p:nvPr>
        </p:nvSpPr>
        <p:spPr>
          <a:xfrm>
            <a:off x="0" y="1000108"/>
            <a:ext cx="9144000" cy="5857892"/>
          </a:xfrm>
        </p:spPr>
        <p:txBody>
          <a:bodyPr>
            <a:normAutofit lnSpcReduction="10000"/>
          </a:bodyPr>
          <a:lstStyle/>
          <a:p>
            <a:pPr algn="r" rtl="1"/>
            <a:r>
              <a:rPr lang="fa-IR" dirty="0" smtClean="0"/>
              <a:t>نتایج حاصل از ارزیابی ریسک باید به عنوان مدرک زنده مورد بازبینی و به روز رسانی قرار گیرند. زمان انجام اولین بازنگری و فاصله بین بازنگری های بعدی وابسته به نوع ریسک های بهداشتی، میزان تغییر در مواد مصرفی یا فرایندهای کاری و قضاوت کارفرما است.</a:t>
            </a:r>
            <a:endParaRPr lang="en-US" b="1" dirty="0" smtClean="0"/>
          </a:p>
          <a:p>
            <a:pPr algn="r" rtl="1"/>
            <a:r>
              <a:rPr lang="fa-IR" b="1" dirty="0" smtClean="0">
                <a:solidFill>
                  <a:schemeClr val="accent2">
                    <a:lumMod val="75000"/>
                  </a:schemeClr>
                </a:solidFill>
              </a:rPr>
              <a:t>در موارد زیر نیاز به بازبینی و بازنویسی برنامه ارزیابی ریسک است:</a:t>
            </a:r>
            <a:endParaRPr lang="en-US" b="1" dirty="0" smtClean="0">
              <a:solidFill>
                <a:schemeClr val="accent2">
                  <a:lumMod val="75000"/>
                </a:schemeClr>
              </a:solidFill>
            </a:endParaRPr>
          </a:p>
          <a:p>
            <a:pPr algn="r" rtl="1"/>
            <a:r>
              <a:rPr lang="fa-IR" b="1" dirty="0" smtClean="0">
                <a:solidFill>
                  <a:schemeClr val="accent2">
                    <a:lumMod val="75000"/>
                  </a:schemeClr>
                </a:solidFill>
              </a:rPr>
              <a:t>الف) وجود شواهدی به شرح زیر که نشان دهنده عدم اعتبار ارزیابی ریسک قبلی است:</a:t>
            </a:r>
            <a:endParaRPr lang="en-US" b="1" dirty="0" smtClean="0">
              <a:solidFill>
                <a:schemeClr val="accent2">
                  <a:lumMod val="75000"/>
                </a:schemeClr>
              </a:solidFill>
            </a:endParaRPr>
          </a:p>
          <a:p>
            <a:pPr algn="r" rtl="1"/>
            <a:r>
              <a:rPr lang="fa-IR" dirty="0" smtClean="0"/>
              <a:t>نتایج حاصل از آزمایشات دوره ای و تست های کنترل های مهندسی</a:t>
            </a:r>
            <a:endParaRPr lang="en-US" b="1" dirty="0" smtClean="0"/>
          </a:p>
          <a:p>
            <a:pPr algn="r" rtl="1"/>
            <a:r>
              <a:rPr lang="fa-IR" dirty="0" smtClean="0"/>
              <a:t>نتایج حاصل از اندازه گیری تراکم سرب در هوای تنفسی کارگران</a:t>
            </a:r>
            <a:endParaRPr lang="en-US" b="1" dirty="0" smtClean="0"/>
          </a:p>
          <a:p>
            <a:pPr algn="r" rtl="1"/>
            <a:r>
              <a:rPr lang="fa-IR" dirty="0" smtClean="0"/>
              <a:t>نتایج حاصل از مراقبت های پزشکی و اندازه گیری غلظت سرب در خون یا ادرار کارگران </a:t>
            </a:r>
            <a:endParaRPr lang="en-US" b="1" dirty="0" smtClean="0"/>
          </a:p>
          <a:p>
            <a:pPr algn="r" rtl="1"/>
            <a:r>
              <a:rPr lang="fa-IR" dirty="0" smtClean="0"/>
              <a:t>گزارش سرکارگران، مسئول ایمنی و بهداشت و یا کارگران در خصوص عملکرد نامناسب سیستم های کنترلی</a:t>
            </a:r>
            <a:endParaRPr lang="en-US" b="1" dirty="0" smtClean="0"/>
          </a:p>
          <a:p>
            <a:pPr algn="r" rtl="1"/>
            <a:r>
              <a:rPr lang="fa-IR" dirty="0" smtClean="0"/>
              <a:t>انتشار اطلاعات جدید در زمینه ریسک های بهداشتی</a:t>
            </a:r>
            <a:endParaRPr lang="en-US" b="1"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6908"/>
          </a:xfrm>
        </p:spPr>
        <p:txBody>
          <a:bodyPr/>
          <a:lstStyle/>
          <a:p>
            <a:r>
              <a:rPr lang="fa-IR" b="1" dirty="0" smtClean="0">
                <a:solidFill>
                  <a:schemeClr val="accent2">
                    <a:lumMod val="75000"/>
                  </a:schemeClr>
                </a:solidFill>
              </a:rPr>
              <a:t>بازنگری برنامه ارزیابی ریسک</a:t>
            </a:r>
            <a:r>
              <a:rPr lang="fa-IR" dirty="0" smtClean="0">
                <a:solidFill>
                  <a:schemeClr val="accent2">
                    <a:lumMod val="75000"/>
                  </a:schemeClr>
                </a:solidFill>
              </a:rPr>
              <a:t> </a:t>
            </a:r>
            <a:endParaRPr lang="fa-IR" dirty="0">
              <a:solidFill>
                <a:schemeClr val="accent2">
                  <a:lumMod val="75000"/>
                </a:schemeClr>
              </a:solidFill>
            </a:endParaRPr>
          </a:p>
        </p:txBody>
      </p:sp>
      <p:sp>
        <p:nvSpPr>
          <p:cNvPr id="3" name="Content Placeholder 2"/>
          <p:cNvSpPr>
            <a:spLocks noGrp="1"/>
          </p:cNvSpPr>
          <p:nvPr>
            <p:ph sz="quarter" idx="1"/>
          </p:nvPr>
        </p:nvSpPr>
        <p:spPr>
          <a:xfrm>
            <a:off x="0" y="1357298"/>
            <a:ext cx="9144000" cy="5500702"/>
          </a:xfrm>
        </p:spPr>
        <p:txBody>
          <a:bodyPr>
            <a:normAutofit/>
          </a:bodyPr>
          <a:lstStyle/>
          <a:p>
            <a:pPr algn="just" rtl="1"/>
            <a:r>
              <a:rPr lang="fa-IR" b="1" dirty="0" smtClean="0">
                <a:solidFill>
                  <a:schemeClr val="accent2">
                    <a:lumMod val="75000"/>
                  </a:schemeClr>
                </a:solidFill>
              </a:rPr>
              <a:t>ب) ایجاد تغییرات قابل توجه در شرایط و فرایندهای کاری </a:t>
            </a:r>
            <a:r>
              <a:rPr lang="fa-IR" dirty="0" smtClean="0"/>
              <a:t>نظیر استفاده از مواد جایگزین، اصلاح یا تغییر کارخانه و کنترل های مهندسی که سبب ایجاد تغییر در تماس با سرب می شوند. </a:t>
            </a:r>
            <a:endParaRPr lang="en-US" dirty="0" smtClean="0"/>
          </a:p>
          <a:p>
            <a:pPr algn="just" rtl="1"/>
            <a:r>
              <a:rPr lang="fa-IR" b="1" dirty="0" smtClean="0">
                <a:solidFill>
                  <a:schemeClr val="accent2">
                    <a:lumMod val="75000"/>
                  </a:schemeClr>
                </a:solidFill>
              </a:rPr>
              <a:t>پ) تغییر فرایند یا روش های کاری </a:t>
            </a:r>
            <a:r>
              <a:rPr lang="fa-IR" dirty="0" smtClean="0"/>
              <a:t>نظیر افزایش دمای ذوب، تغییر در شکل فیزیکی سرب مصرفی و یا تغییرات  جدی در سیستم های تهویه موضعی، افزایش حجم و یا نرخ تولید، عدم تغییر در نیروی انسانی متناسب با افزایش نرخ و حجم تولید،که احتمالا بر ماهیت خطر موثر هستند.</a:t>
            </a:r>
            <a:endParaRPr lang="en-US" b="1" dirty="0" smtClean="0"/>
          </a:p>
          <a:p>
            <a:pPr algn="just" rtl="1"/>
            <a:r>
              <a:rPr lang="fa-IR" dirty="0" smtClean="0"/>
              <a:t>به طور کلی ارزیابی ریسک باید حداقل </a:t>
            </a:r>
            <a:r>
              <a:rPr lang="fa-IR" b="1" u="sng" dirty="0" smtClean="0">
                <a:solidFill>
                  <a:schemeClr val="accent2">
                    <a:lumMod val="75000"/>
                  </a:schemeClr>
                </a:solidFill>
              </a:rPr>
              <a:t>هر 5 سال یک بار </a:t>
            </a:r>
            <a:r>
              <a:rPr lang="fa-IR" dirty="0" smtClean="0"/>
              <a:t>مورد بازنگری قرارگیرد. اگر ارزیابی قبلی همچنان معتبر باشد و تغییری در شرایط یا محیط کار ایجاد نشده و اقدامات کنترلی اجرا شده موثر باشند فقط تاریخ بازنگری جدید بر روی ارزیابی قبلی ثبت و در مقدمه مستند ذکر می شود که این بازنگری همچنان قابل قبول است.</a:t>
            </a:r>
            <a:endParaRPr lang="en-US" dirty="0" smtClean="0"/>
          </a:p>
          <a:p>
            <a:pPr algn="just" rtl="1"/>
            <a:endParaRPr lang="fa-I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715436" cy="1143000"/>
          </a:xfrm>
        </p:spPr>
        <p:txBody>
          <a:bodyPr>
            <a:normAutofit/>
          </a:bodyPr>
          <a:lstStyle/>
          <a:p>
            <a:pPr algn="r" rtl="1"/>
            <a:r>
              <a:rPr lang="fa-IR" sz="3200" b="1" dirty="0" smtClean="0">
                <a:solidFill>
                  <a:schemeClr val="accent2">
                    <a:lumMod val="75000"/>
                  </a:schemeClr>
                </a:solidFill>
              </a:rPr>
              <a:t>اندازه گیری غلظت سرب در هوای تنفسی</a:t>
            </a:r>
            <a:r>
              <a:rPr lang="fa-IR" sz="3200" dirty="0" smtClean="0">
                <a:solidFill>
                  <a:schemeClr val="tx2">
                    <a:lumMod val="60000"/>
                    <a:lumOff val="40000"/>
                  </a:schemeClr>
                </a:solidFill>
              </a:rPr>
              <a:t> </a:t>
            </a:r>
            <a:endParaRPr lang="fa-IR" sz="3200" dirty="0">
              <a:solidFill>
                <a:schemeClr val="tx2">
                  <a:lumMod val="60000"/>
                  <a:lumOff val="40000"/>
                </a:schemeClr>
              </a:solidFill>
            </a:endParaRPr>
          </a:p>
        </p:txBody>
      </p:sp>
      <p:sp>
        <p:nvSpPr>
          <p:cNvPr id="3" name="Content Placeholder 2"/>
          <p:cNvSpPr>
            <a:spLocks noGrp="1"/>
          </p:cNvSpPr>
          <p:nvPr>
            <p:ph sz="quarter" idx="1"/>
          </p:nvPr>
        </p:nvSpPr>
        <p:spPr>
          <a:xfrm>
            <a:off x="0" y="1500206"/>
            <a:ext cx="9144000" cy="4572000"/>
          </a:xfrm>
        </p:spPr>
        <p:txBody>
          <a:bodyPr/>
          <a:lstStyle/>
          <a:p>
            <a:pPr algn="r" rtl="1">
              <a:lnSpc>
                <a:spcPct val="150000"/>
              </a:lnSpc>
            </a:pPr>
            <a:r>
              <a:rPr lang="fa-IR" dirty="0" smtClean="0"/>
              <a:t>در محیط هایی که ریسک های بهداشتی ناشی از تماس با سرب کاملا واضح هستند اولویت باید به کنترل ریسک داده شود تا به اندازه گیری غلظت سرب در هوا که بیشتر تائید کننده وجود مشکل است.</a:t>
            </a:r>
            <a:endParaRPr lang="en-US" dirty="0" smtClean="0"/>
          </a:p>
          <a:p>
            <a:pPr algn="r" rtl="1">
              <a:lnSpc>
                <a:spcPct val="150000"/>
              </a:lnSpc>
            </a:pPr>
            <a:endParaRPr lang="fa-I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25470"/>
          </a:xfrm>
        </p:spPr>
        <p:txBody>
          <a:bodyPr>
            <a:normAutofit fontScale="90000"/>
          </a:bodyPr>
          <a:lstStyle/>
          <a:p>
            <a:r>
              <a:rPr lang="fa-IR" b="1" dirty="0" smtClean="0">
                <a:solidFill>
                  <a:schemeClr val="accent2">
                    <a:lumMod val="75000"/>
                  </a:schemeClr>
                </a:solidFill>
              </a:rPr>
              <a:t>تعیین مقدار سرب در هوای تنفسی</a:t>
            </a:r>
            <a:r>
              <a:rPr lang="fa-IR" dirty="0" smtClean="0">
                <a:solidFill>
                  <a:schemeClr val="accent2">
                    <a:lumMod val="75000"/>
                  </a:schemeClr>
                </a:solidFill>
              </a:rPr>
              <a:t> </a:t>
            </a:r>
            <a:endParaRPr lang="fa-IR" dirty="0">
              <a:solidFill>
                <a:schemeClr val="accent2">
                  <a:lumMod val="75000"/>
                </a:schemeClr>
              </a:solidFill>
            </a:endParaRPr>
          </a:p>
        </p:txBody>
      </p:sp>
      <p:sp>
        <p:nvSpPr>
          <p:cNvPr id="3" name="Content Placeholder 2"/>
          <p:cNvSpPr>
            <a:spLocks noGrp="1"/>
          </p:cNvSpPr>
          <p:nvPr>
            <p:ph sz="quarter" idx="1"/>
          </p:nvPr>
        </p:nvSpPr>
        <p:spPr>
          <a:xfrm>
            <a:off x="0" y="1600200"/>
            <a:ext cx="9144000" cy="5043510"/>
          </a:xfrm>
        </p:spPr>
        <p:txBody>
          <a:bodyPr/>
          <a:lstStyle/>
          <a:p>
            <a:pPr algn="r" rtl="1"/>
            <a:r>
              <a:rPr lang="fa-IR" b="1" dirty="0" smtClean="0">
                <a:solidFill>
                  <a:schemeClr val="accent2">
                    <a:lumMod val="75000"/>
                  </a:schemeClr>
                </a:solidFill>
              </a:rPr>
              <a:t>فردی</a:t>
            </a:r>
          </a:p>
          <a:p>
            <a:pPr algn="r" rtl="1"/>
            <a:r>
              <a:rPr lang="fa-IR" b="1" dirty="0" smtClean="0">
                <a:solidFill>
                  <a:schemeClr val="accent2">
                    <a:lumMod val="75000"/>
                  </a:schemeClr>
                </a:solidFill>
              </a:rPr>
              <a:t>محیطی</a:t>
            </a:r>
          </a:p>
          <a:p>
            <a:pPr algn="r" rtl="1"/>
            <a:r>
              <a:rPr lang="fa-IR" b="1" dirty="0"/>
              <a:t> </a:t>
            </a:r>
            <a:r>
              <a:rPr lang="fa-IR" b="1" dirty="0" smtClean="0"/>
              <a:t> </a:t>
            </a:r>
            <a:r>
              <a:rPr lang="fa-IR" dirty="0" smtClean="0"/>
              <a:t>در صورتي كه امكان نمونه برداري فردي وجود نداشته باشد براي ارزيابي تماس كارگر از نمونه برداری محيطي استفاده می شود. به اين منظور نمونه بردار در نزديكي كارگر و حتي الامكان در مكاني قرار داده می شود كه بيشترين احتمال تماس كارگر در آن مکان وجود دارد.</a:t>
            </a:r>
          </a:p>
          <a:p>
            <a:pPr algn="r" rtl="1">
              <a:buNone/>
            </a:pPr>
            <a:endParaRPr lang="fa-IR" dirty="0" smtClean="0"/>
          </a:p>
          <a:p>
            <a:pPr algn="r" rtl="1"/>
            <a:r>
              <a:rPr lang="fa-IR" dirty="0" smtClean="0"/>
              <a:t>به منظور انجام نمونه برداری محيطي، مكان نمونه برداري بايد به اندازه كافي دور از فرآيند كار انتخاب شود به نحوي كه نتايج به دست آمده مستقيما تحت تاثير انتشار سرب از منابع انتشار قرار نگيرد. </a:t>
            </a:r>
          </a:p>
          <a:p>
            <a:pPr algn="r" rtl="1">
              <a:buNone/>
            </a:pPr>
            <a:endParaRPr lang="en-US" dirty="0" smtClean="0"/>
          </a:p>
          <a:p>
            <a:pPr algn="r" rtl="1"/>
            <a:endParaRPr lang="fa-I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00108"/>
          </a:xfrm>
        </p:spPr>
        <p:txBody>
          <a:bodyPr>
            <a:normAutofit fontScale="90000"/>
          </a:bodyPr>
          <a:lstStyle/>
          <a:p>
            <a:r>
              <a:rPr lang="fa-IR" b="1" dirty="0" smtClean="0">
                <a:solidFill>
                  <a:schemeClr val="accent2">
                    <a:lumMod val="75000"/>
                  </a:schemeClr>
                </a:solidFill>
              </a:rPr>
              <a:t>تعیین مقدار سرب در هوای تنفسی</a:t>
            </a:r>
            <a:r>
              <a:rPr lang="fa-IR" dirty="0" smtClean="0">
                <a:solidFill>
                  <a:schemeClr val="accent2">
                    <a:lumMod val="75000"/>
                  </a:schemeClr>
                </a:solidFill>
              </a:rPr>
              <a:t> </a:t>
            </a:r>
            <a:endParaRPr lang="fa-IR" dirty="0">
              <a:solidFill>
                <a:schemeClr val="accent2">
                  <a:lumMod val="75000"/>
                </a:schemeClr>
              </a:solidFill>
            </a:endParaRPr>
          </a:p>
        </p:txBody>
      </p:sp>
      <p:sp>
        <p:nvSpPr>
          <p:cNvPr id="3" name="Content Placeholder 2"/>
          <p:cNvSpPr>
            <a:spLocks noGrp="1"/>
          </p:cNvSpPr>
          <p:nvPr>
            <p:ph sz="quarter" idx="1"/>
          </p:nvPr>
        </p:nvSpPr>
        <p:spPr>
          <a:xfrm>
            <a:off x="0" y="1285860"/>
            <a:ext cx="9144000" cy="5572140"/>
          </a:xfrm>
        </p:spPr>
        <p:txBody>
          <a:bodyPr>
            <a:normAutofit/>
          </a:bodyPr>
          <a:lstStyle/>
          <a:p>
            <a:pPr algn="r" rtl="1"/>
            <a:r>
              <a:rPr lang="fa-IR" dirty="0" smtClean="0"/>
              <a:t>ارزیابی غلظت متوسط وزنی زمانی هشت ساعتی سرب و ارزیابی مواجهه تنفسی کارگران باید بر مبنای </a:t>
            </a:r>
            <a:r>
              <a:rPr lang="fa-IR" dirty="0" smtClean="0">
                <a:solidFill>
                  <a:schemeClr val="tx2">
                    <a:lumMod val="60000"/>
                    <a:lumOff val="40000"/>
                  </a:schemeClr>
                </a:solidFill>
              </a:rPr>
              <a:t>روزهایی که غلظت آلاینده در بالاترین</a:t>
            </a:r>
            <a:r>
              <a:rPr lang="fa-IR" dirty="0" smtClean="0"/>
              <a:t> حد ممکن است و برای انواع مشاغل انجام شود تا بر مبنای آن به توان به تصویری واقعی تر از ریسک های بهداشتی در محیط کار برای هر شغل دست یافت. </a:t>
            </a:r>
            <a:endParaRPr lang="en-US" b="1" dirty="0" smtClean="0"/>
          </a:p>
          <a:p>
            <a:pPr algn="r" rtl="1"/>
            <a:r>
              <a:rPr lang="fa-IR" dirty="0" smtClean="0"/>
              <a:t>نوسانات غلظت آلودگی سرب در هوای محیط کار بواسطه تغییر در فرایند تولید، کار و سایر شرایط محیطی امری طبیعی بوده و بر این اساس نمی توان به استناد نتایج یک نمونه برداری مقطعی قضاوت قطعی در خصوص مواجهه تماسی فرد داشت. بر این اساس، تهیه حداقل یک نمونه جامع (حداقل برای 7 ساعت کار مداوم) فردی در یک شیفت کاری برای هر گروه شغلی ضروری است.</a:t>
            </a:r>
            <a:endParaRPr lang="en-US" dirty="0" smtClean="0"/>
          </a:p>
          <a:p>
            <a:pPr algn="r" rtl="1"/>
            <a:endParaRPr lang="fa-I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0"/>
            <a:ext cx="8715436" cy="785794"/>
          </a:xfrm>
        </p:spPr>
        <p:txBody>
          <a:bodyPr>
            <a:normAutofit/>
          </a:bodyPr>
          <a:lstStyle/>
          <a:p>
            <a:pPr algn="r" rtl="1"/>
            <a:r>
              <a:rPr lang="fa-IR" sz="3000" b="1" dirty="0" smtClean="0">
                <a:solidFill>
                  <a:schemeClr val="accent2">
                    <a:lumMod val="75000"/>
                  </a:schemeClr>
                </a:solidFill>
              </a:rPr>
              <a:t>تفسیر نتایج اندازه گیری سرب در هوای تنفسی</a:t>
            </a:r>
            <a:r>
              <a:rPr lang="fa-IR" sz="3000" dirty="0" smtClean="0">
                <a:solidFill>
                  <a:schemeClr val="accent2">
                    <a:lumMod val="75000"/>
                  </a:schemeClr>
                </a:solidFill>
              </a:rPr>
              <a:t> </a:t>
            </a:r>
            <a:endParaRPr lang="fa-IR" sz="3000" dirty="0">
              <a:solidFill>
                <a:schemeClr val="accent2">
                  <a:lumMod val="75000"/>
                </a:schemeClr>
              </a:solidFill>
            </a:endParaRPr>
          </a:p>
        </p:txBody>
      </p:sp>
      <p:sp>
        <p:nvSpPr>
          <p:cNvPr id="3" name="Content Placeholder 2"/>
          <p:cNvSpPr>
            <a:spLocks noGrp="1"/>
          </p:cNvSpPr>
          <p:nvPr>
            <p:ph sz="quarter" idx="1"/>
          </p:nvPr>
        </p:nvSpPr>
        <p:spPr>
          <a:xfrm>
            <a:off x="0" y="1142984"/>
            <a:ext cx="9144000" cy="4983179"/>
          </a:xfrm>
        </p:spPr>
        <p:txBody>
          <a:bodyPr>
            <a:normAutofit fontScale="92500" lnSpcReduction="10000"/>
          </a:bodyPr>
          <a:lstStyle/>
          <a:p>
            <a:pPr algn="just" rtl="1"/>
            <a:r>
              <a:rPr lang="fa-IR" dirty="0" smtClean="0"/>
              <a:t>ابتدا غلظت متوسط وزنی- زمانی 8 ساعتی، تماس تنفسی کارگران محاسبه می شود. نتایج حاصل با حد مجاز توصیه شده مقایسه شده و در صورتی که میزان تماس، از یک دوم حد توصیه شده بیشتر شود، تماس تنفسی با سرب معنی دار بوده و نیاز به انجام اقدامات زیر است:</a:t>
            </a:r>
          </a:p>
          <a:p>
            <a:pPr algn="just" rtl="1"/>
            <a:endParaRPr lang="en-US" dirty="0" smtClean="0"/>
          </a:p>
          <a:p>
            <a:pPr lvl="0" algn="just" rtl="1"/>
            <a:r>
              <a:rPr lang="fa-IR" dirty="0" smtClean="0"/>
              <a:t>مشورت با افراد صاحب نظرو کارشناسان فرایندی با هدف تعیین علت بالا بودن غلظت آلودگی</a:t>
            </a:r>
            <a:endParaRPr lang="en-US" b="1" dirty="0" smtClean="0"/>
          </a:p>
          <a:p>
            <a:pPr lvl="0" algn="just" rtl="1"/>
            <a:r>
              <a:rPr lang="fa-IR" dirty="0" smtClean="0"/>
              <a:t>بررسی مجدد اقدامات کنترلی</a:t>
            </a:r>
            <a:endParaRPr lang="en-US" b="1" dirty="0" smtClean="0"/>
          </a:p>
          <a:p>
            <a:pPr lvl="0" algn="just" rtl="1"/>
            <a:r>
              <a:rPr lang="fa-IR" dirty="0" smtClean="0"/>
              <a:t>اطلاع رسانی نتایج به کارگر</a:t>
            </a:r>
            <a:endParaRPr lang="en-US" dirty="0" smtClean="0"/>
          </a:p>
          <a:p>
            <a:pPr lvl="0" algn="just" rtl="1"/>
            <a:r>
              <a:rPr lang="fa-IR" dirty="0" smtClean="0"/>
              <a:t>آموزش روش های کار ایمن و استفاده از ماسک های تنفسی</a:t>
            </a:r>
            <a:endParaRPr lang="en-US" dirty="0" smtClean="0"/>
          </a:p>
          <a:p>
            <a:pPr lvl="0" algn="just" rtl="1"/>
            <a:r>
              <a:rPr lang="fa-IR" dirty="0" smtClean="0"/>
              <a:t>تصمیم گیری سریع در خصوص اجرای اقدامات کنترلی مناسب</a:t>
            </a:r>
            <a:endParaRPr lang="en-US" b="1" dirty="0" smtClean="0"/>
          </a:p>
          <a:p>
            <a:pPr lvl="0" algn="just" rtl="1"/>
            <a:r>
              <a:rPr lang="fa-IR" dirty="0" smtClean="0"/>
              <a:t>انجام نمونه برداری های بعدی با هدف تائید نتایج اندازه گیری قبلی</a:t>
            </a:r>
            <a:endParaRPr lang="en-US" b="1" dirty="0" smtClean="0"/>
          </a:p>
          <a:p>
            <a:pPr algn="just" rtl="1"/>
            <a:r>
              <a:rPr lang="fa-IR" dirty="0" smtClean="0"/>
              <a:t>اجرای برنامه مراقبت های پزشکی</a:t>
            </a:r>
            <a:endParaRPr lang="fa-I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000108"/>
          </a:xfrm>
        </p:spPr>
        <p:txBody>
          <a:bodyPr>
            <a:normAutofit/>
          </a:bodyPr>
          <a:lstStyle/>
          <a:p>
            <a:pPr algn="just" rtl="1"/>
            <a:r>
              <a:rPr lang="fa-IR" sz="2800" b="1" dirty="0" smtClean="0">
                <a:solidFill>
                  <a:schemeClr val="accent2">
                    <a:lumMod val="75000"/>
                  </a:schemeClr>
                </a:solidFill>
              </a:rPr>
              <a:t>فواصل انجام اندازه گیری سرب در هوای تنفسی</a:t>
            </a:r>
            <a:endParaRPr lang="fa-IR" sz="2800" dirty="0">
              <a:solidFill>
                <a:schemeClr val="accent2">
                  <a:lumMod val="75000"/>
                </a:schemeClr>
              </a:solidFill>
            </a:endParaRPr>
          </a:p>
        </p:txBody>
      </p:sp>
      <p:sp>
        <p:nvSpPr>
          <p:cNvPr id="3" name="Content Placeholder 2"/>
          <p:cNvSpPr>
            <a:spLocks noGrp="1"/>
          </p:cNvSpPr>
          <p:nvPr>
            <p:ph sz="quarter" idx="1"/>
          </p:nvPr>
        </p:nvSpPr>
        <p:spPr>
          <a:xfrm>
            <a:off x="0" y="1214422"/>
            <a:ext cx="9144000" cy="5643578"/>
          </a:xfrm>
        </p:spPr>
        <p:txBody>
          <a:bodyPr>
            <a:normAutofit/>
          </a:bodyPr>
          <a:lstStyle/>
          <a:p>
            <a:pPr algn="r" rtl="1"/>
            <a:r>
              <a:rPr lang="fa-IR" dirty="0" smtClean="0"/>
              <a:t>اگر نتایج پایش هوا کمتر از حد عمل توصیه شده بود اندازه گیری ها در فواصل سالیانه انجام می شوند.</a:t>
            </a:r>
          </a:p>
          <a:p>
            <a:pPr algn="r" rtl="1"/>
            <a:endParaRPr lang="en-US" dirty="0" smtClean="0"/>
          </a:p>
          <a:p>
            <a:pPr algn="r" rtl="1"/>
            <a:r>
              <a:rPr lang="fa-IR" dirty="0" smtClean="0"/>
              <a:t>اگر اندازه گیری اولیه نشان دهنده غلظت سرب در هوای محیطی در حد عمل یا فراتر از حد عمل 30 میکروگرم در متر مکعب هوا، ولی کمتر از حد مجاز بود کارفرما موظف به تکرار اندازه گیری ها در فواصل 6 ماهه می باشد.</a:t>
            </a:r>
          </a:p>
          <a:p>
            <a:pPr algn="r" rtl="1"/>
            <a:endParaRPr lang="fa-IR" dirty="0" smtClean="0"/>
          </a:p>
          <a:p>
            <a:pPr algn="r" rtl="1"/>
            <a:r>
              <a:rPr lang="fa-IR" dirty="0" smtClean="0"/>
              <a:t>کارفرما باید بر این اساس اقدام به تکرار اندازه گیری ها تا زمانی که نتایج حداقل 2 بار اندازه گیری متوالی که در فواصل 7 روز از یکدیگر انجام می شوند کمتر از حد عمل باشد، تحت این شرایط، دیگر نیازی به انجام نمونه برداری نمی باشد.</a:t>
            </a:r>
            <a:endParaRPr lang="en-US" dirty="0" smtClean="0"/>
          </a:p>
          <a:p>
            <a:pPr algn="r" rtl="1"/>
            <a:endParaRPr lang="fa-I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0"/>
            <a:ext cx="8515352" cy="928670"/>
          </a:xfrm>
        </p:spPr>
        <p:txBody>
          <a:bodyPr>
            <a:normAutofit/>
          </a:bodyPr>
          <a:lstStyle/>
          <a:p>
            <a:pPr algn="r" rtl="1"/>
            <a:r>
              <a:rPr lang="fa-IR" sz="2800" b="1" dirty="0" smtClean="0">
                <a:solidFill>
                  <a:schemeClr val="accent2">
                    <a:lumMod val="75000"/>
                  </a:schemeClr>
                </a:solidFill>
              </a:rPr>
              <a:t>فواصل انجام اندازه گیری سرب در هوای تنفسی</a:t>
            </a:r>
            <a:endParaRPr lang="en-US" sz="2800" dirty="0">
              <a:solidFill>
                <a:schemeClr val="accent2">
                  <a:lumMod val="75000"/>
                </a:schemeClr>
              </a:solidFill>
            </a:endParaRPr>
          </a:p>
        </p:txBody>
      </p:sp>
      <p:sp>
        <p:nvSpPr>
          <p:cNvPr id="3" name="Content Placeholder 2"/>
          <p:cNvSpPr>
            <a:spLocks noGrp="1"/>
          </p:cNvSpPr>
          <p:nvPr>
            <p:ph sz="quarter" idx="1"/>
          </p:nvPr>
        </p:nvSpPr>
        <p:spPr>
          <a:xfrm>
            <a:off x="0" y="1071546"/>
            <a:ext cx="9144000" cy="5786454"/>
          </a:xfrm>
        </p:spPr>
        <p:txBody>
          <a:bodyPr>
            <a:normAutofit/>
          </a:bodyPr>
          <a:lstStyle/>
          <a:p>
            <a:pPr algn="r" rtl="1"/>
            <a:r>
              <a:rPr lang="fa-IR" dirty="0" smtClean="0"/>
              <a:t>اگر نتایج اندازه گیری هوا، بیشتر از حد مجاز توصیه 50 میکروگرم بر متر مکعب هوا باشد،کارفرما موظف به تکرار اندازه گیری ها در فواصل 3 ماه یا فصلی می باشد.در این حالت کارفرما موظف به ادامه اندازه گیری در دفعات مورد نیاز دارد تا زمانی که نتایج حداقل 2 پایش متوالی در فاصله 7 روز از یکدیگر کمتر از حد مجاز و بالاتر از حد عمل باشد. در این حالت اندازه گیری ها در فواصل هر 6 ماه تکرار خواهند شد.</a:t>
            </a:r>
          </a:p>
          <a:p>
            <a:pPr algn="r" rtl="1"/>
            <a:endParaRPr lang="en-US" dirty="0" smtClean="0"/>
          </a:p>
          <a:p>
            <a:pPr algn="r" rtl="1"/>
            <a:r>
              <a:rPr lang="fa-IR" dirty="0" smtClean="0"/>
              <a:t>هرگاه در فرایند تولید، کنترل های موجود و یا در پرسنل شاغل به کار در فرایند تغییر محسوسی ایجاد شود به نحوی که  سبب ایجاد تغییر در الگوهای تماس و یا تماس اضافی با سرب شود، یا به هر دلیل دیگری کارفرما اعتقاد دارد که این تغییرات  منجر به ایجاد تماس های اضافی با سرب شده اند، نیاز به انجام اندازه گیری های اضافی است.</a:t>
            </a:r>
            <a:endParaRPr lang="en-US" dirty="0" smtClean="0"/>
          </a:p>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46"/>
          </a:xfrm>
        </p:spPr>
        <p:txBody>
          <a:bodyPr>
            <a:normAutofit fontScale="90000"/>
          </a:bodyPr>
          <a:lstStyle/>
          <a:p>
            <a:r>
              <a:rPr lang="fa-IR" b="1" dirty="0" smtClean="0">
                <a:solidFill>
                  <a:schemeClr val="accent2">
                    <a:lumMod val="75000"/>
                  </a:schemeClr>
                </a:solidFill>
              </a:rPr>
              <a:t>نگهداری اطلاعات نمونه برداری هوا </a:t>
            </a:r>
            <a:endParaRPr lang="fa-IR" dirty="0">
              <a:solidFill>
                <a:schemeClr val="accent2">
                  <a:lumMod val="75000"/>
                </a:schemeClr>
              </a:solidFill>
            </a:endParaRPr>
          </a:p>
        </p:txBody>
      </p:sp>
      <p:sp>
        <p:nvSpPr>
          <p:cNvPr id="3" name="Content Placeholder 2"/>
          <p:cNvSpPr>
            <a:spLocks noGrp="1"/>
          </p:cNvSpPr>
          <p:nvPr>
            <p:ph sz="quarter" idx="1"/>
          </p:nvPr>
        </p:nvSpPr>
        <p:spPr/>
        <p:txBody>
          <a:bodyPr/>
          <a:lstStyle/>
          <a:p>
            <a:pPr algn="r" rtl="1">
              <a:lnSpc>
                <a:spcPct val="150000"/>
              </a:lnSpc>
            </a:pPr>
            <a:r>
              <a:rPr lang="fa-IR" b="1" dirty="0" smtClean="0"/>
              <a:t>نتایج حاصل از نمونه برداری هوا باید به مدت 40 سال و یا حداقل به اندازه طول دوره خدمتی کارگران به اضافه 20 سال نگهداری شوند</a:t>
            </a:r>
            <a:endParaRPr lang="fa-IR"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25470"/>
          </a:xfrm>
        </p:spPr>
        <p:txBody>
          <a:bodyPr>
            <a:normAutofit fontScale="90000"/>
          </a:bodyPr>
          <a:lstStyle/>
          <a:p>
            <a:pPr rtl="1"/>
            <a:r>
              <a:rPr lang="fa-IR" b="1" dirty="0" smtClean="0">
                <a:solidFill>
                  <a:schemeClr val="accent2">
                    <a:lumMod val="75000"/>
                  </a:schemeClr>
                </a:solidFill>
              </a:rPr>
              <a:t>کنترل مواجهه با سرب در محیط کار</a:t>
            </a:r>
            <a:r>
              <a:rPr lang="fa-IR" dirty="0" smtClean="0">
                <a:solidFill>
                  <a:schemeClr val="accent2">
                    <a:lumMod val="75000"/>
                  </a:schemeClr>
                </a:solidFill>
              </a:rPr>
              <a:t> </a:t>
            </a:r>
            <a:endParaRPr lang="fa-IR" dirty="0">
              <a:solidFill>
                <a:schemeClr val="accent2">
                  <a:lumMod val="75000"/>
                </a:schemeClr>
              </a:solidFill>
            </a:endParaRPr>
          </a:p>
        </p:txBody>
      </p:sp>
      <p:sp>
        <p:nvSpPr>
          <p:cNvPr id="3" name="Content Placeholder 2"/>
          <p:cNvSpPr>
            <a:spLocks noGrp="1"/>
          </p:cNvSpPr>
          <p:nvPr>
            <p:ph sz="quarter" idx="1"/>
          </p:nvPr>
        </p:nvSpPr>
        <p:spPr>
          <a:xfrm>
            <a:off x="0" y="1600200"/>
            <a:ext cx="9144000" cy="5257800"/>
          </a:xfrm>
        </p:spPr>
        <p:txBody>
          <a:bodyPr>
            <a:normAutofit/>
          </a:bodyPr>
          <a:lstStyle/>
          <a:p>
            <a:pPr algn="r" rtl="1"/>
            <a:r>
              <a:rPr lang="fa-IR" b="1" dirty="0" smtClean="0"/>
              <a:t>اگرغلظت سرب در هوا بیش از حد عمل توصیه شده بود و یا اگر تماس از هر راهی منجر به  افزایش غلظت سرب درخون کارگران شده بود نیاز به ارائه برنامه کنترل تماس است. در مواردی که افزایش غلظت به طور اتفاقی رخ داده است نیازی به برنامه کنترلی نیست.</a:t>
            </a:r>
          </a:p>
          <a:p>
            <a:pPr algn="r" rtl="1"/>
            <a:endParaRPr lang="fa-IR" b="1" dirty="0" smtClean="0"/>
          </a:p>
          <a:p>
            <a:pPr algn="r" rtl="1"/>
            <a:r>
              <a:rPr lang="fa-IR" b="1" dirty="0" smtClean="0"/>
              <a:t> بهترین اولویت کنترلی، جلوگیری از انتشار و در غیر این صورت به حداقل رسانی انتشار سرب به هوای تنفسی می باشد. </a:t>
            </a:r>
            <a:endParaRPr lang="en-US" b="1"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42852"/>
            <a:ext cx="7772400" cy="857256"/>
          </a:xfrm>
        </p:spPr>
        <p:txBody>
          <a:bodyPr/>
          <a:lstStyle/>
          <a:p>
            <a:pPr algn="just" rtl="1"/>
            <a:r>
              <a:rPr lang="fa-IR" b="1" dirty="0" smtClean="0"/>
              <a:t>موارد مصرف سرب</a:t>
            </a:r>
            <a:endParaRPr lang="fa-IR" b="1" dirty="0"/>
          </a:p>
        </p:txBody>
      </p:sp>
      <p:graphicFrame>
        <p:nvGraphicFramePr>
          <p:cNvPr id="4" name="Content Placeholder 3"/>
          <p:cNvGraphicFramePr>
            <a:graphicFrameLocks noGrp="1"/>
          </p:cNvGraphicFramePr>
          <p:nvPr>
            <p:ph sz="quarter" idx="1"/>
          </p:nvPr>
        </p:nvGraphicFramePr>
        <p:xfrm>
          <a:off x="285720" y="1285861"/>
          <a:ext cx="8858280" cy="4321663"/>
        </p:xfrm>
        <a:graphic>
          <a:graphicData uri="http://schemas.openxmlformats.org/drawingml/2006/table">
            <a:tbl>
              <a:tblPr rtl="1"/>
              <a:tblGrid>
                <a:gridCol w="2432046"/>
                <a:gridCol w="6426234"/>
              </a:tblGrid>
              <a:tr h="436094">
                <a:tc>
                  <a:txBody>
                    <a:bodyPr/>
                    <a:lstStyle/>
                    <a:p>
                      <a:pPr marL="408940" indent="-228600" algn="ctr" rtl="1">
                        <a:lnSpc>
                          <a:spcPct val="150000"/>
                        </a:lnSpc>
                        <a:spcAft>
                          <a:spcPts val="0"/>
                        </a:spcAft>
                      </a:pPr>
                      <a:r>
                        <a:rPr lang="fa-IR" sz="2000" b="1" dirty="0">
                          <a:solidFill>
                            <a:srgbClr val="FF0000"/>
                          </a:solidFill>
                          <a:latin typeface="HelveticaNeue LightCond"/>
                          <a:ea typeface="Calibri"/>
                          <a:cs typeface="B Zar"/>
                        </a:rPr>
                        <a:t>نام ترکیب</a:t>
                      </a:r>
                      <a:endParaRPr lang="en-US" sz="2000" b="1" dirty="0">
                        <a:solidFill>
                          <a:srgbClr val="FF0000"/>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8940" indent="-228600" algn="ctr" rtl="1">
                        <a:lnSpc>
                          <a:spcPct val="150000"/>
                        </a:lnSpc>
                        <a:spcAft>
                          <a:spcPts val="0"/>
                        </a:spcAft>
                      </a:pPr>
                      <a:r>
                        <a:rPr lang="fa-IR" sz="2000" b="1" dirty="0">
                          <a:solidFill>
                            <a:srgbClr val="FF0000"/>
                          </a:solidFill>
                          <a:latin typeface="HelveticaNeue LightCond"/>
                          <a:ea typeface="Calibri"/>
                          <a:cs typeface="B Zar"/>
                        </a:rPr>
                        <a:t>کاربرد صنعتی</a:t>
                      </a:r>
                      <a:endParaRPr lang="en-US" sz="2000" b="1" dirty="0">
                        <a:solidFill>
                          <a:srgbClr val="FF0000"/>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2665">
                <a:tc>
                  <a:txBody>
                    <a:bodyPr/>
                    <a:lstStyle/>
                    <a:p>
                      <a:pPr marL="408940" indent="-228600" algn="just" rtl="1">
                        <a:lnSpc>
                          <a:spcPct val="150000"/>
                        </a:lnSpc>
                        <a:spcAft>
                          <a:spcPts val="0"/>
                        </a:spcAft>
                      </a:pPr>
                      <a:r>
                        <a:rPr lang="fa-IR" sz="2000" b="1" dirty="0">
                          <a:solidFill>
                            <a:schemeClr val="tx2"/>
                          </a:solidFill>
                          <a:latin typeface="HelveticaNeue LightCond"/>
                          <a:ea typeface="Calibri"/>
                          <a:cs typeface="B Zar"/>
                        </a:rPr>
                        <a:t>اکسید سرب(لیتاژ) </a:t>
                      </a:r>
                      <a:endParaRPr lang="en-US" sz="2000" b="1" dirty="0">
                        <a:solidFill>
                          <a:schemeClr val="tx2"/>
                        </a:solidFill>
                        <a:latin typeface="HelveticaNeue LightCond"/>
                        <a:ea typeface="Calibri"/>
                        <a:cs typeface="B Zar"/>
                      </a:endParaRPr>
                    </a:p>
                    <a:p>
                      <a:pPr marL="408940" indent="-228600" algn="just" rtl="1">
                        <a:lnSpc>
                          <a:spcPct val="150000"/>
                        </a:lnSpc>
                        <a:spcAft>
                          <a:spcPts val="0"/>
                        </a:spcAft>
                      </a:pPr>
                      <a:r>
                        <a:rPr lang="fa-IR" sz="2000" b="1" dirty="0">
                          <a:solidFill>
                            <a:schemeClr val="tx2"/>
                          </a:solidFill>
                          <a:latin typeface="HelveticaNeue LightCond"/>
                          <a:ea typeface="Calibri"/>
                          <a:cs typeface="B Zar"/>
                        </a:rPr>
                        <a:t>یا سرب قرمز(سرنج)</a:t>
                      </a:r>
                      <a:endParaRPr lang="en-US" sz="2000" b="1" dirty="0">
                        <a:solidFill>
                          <a:schemeClr val="tx2"/>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8940" indent="-228600" algn="just" rtl="1">
                        <a:lnSpc>
                          <a:spcPct val="150000"/>
                        </a:lnSpc>
                        <a:spcAft>
                          <a:spcPts val="0"/>
                        </a:spcAft>
                      </a:pPr>
                      <a:r>
                        <a:rPr lang="fa-IR" sz="2000" b="1" dirty="0">
                          <a:solidFill>
                            <a:srgbClr val="000000"/>
                          </a:solidFill>
                          <a:latin typeface="HelveticaNeue LightCond"/>
                          <a:ea typeface="Calibri"/>
                          <a:cs typeface="B Zar"/>
                        </a:rPr>
                        <a:t>رنگ سازی،تهیه ورنی و انواع جلا و لعاب ها، ساخت لاستیک،ساخت باطری های </a:t>
                      </a:r>
                      <a:r>
                        <a:rPr lang="fa-IR" sz="2000" b="1" dirty="0" smtClean="0">
                          <a:solidFill>
                            <a:srgbClr val="000000"/>
                          </a:solidFill>
                          <a:latin typeface="HelveticaNeue LightCond"/>
                          <a:ea typeface="Calibri"/>
                          <a:cs typeface="B Zar"/>
                        </a:rPr>
                        <a:t>خشک </a:t>
                      </a:r>
                      <a:r>
                        <a:rPr lang="fa-IR" sz="2000" b="1" dirty="0">
                          <a:solidFill>
                            <a:srgbClr val="000000"/>
                          </a:solidFill>
                          <a:latin typeface="HelveticaNeue LightCond"/>
                          <a:ea typeface="Calibri"/>
                          <a:cs typeface="B Zar"/>
                        </a:rPr>
                        <a:t>،باطری سازی(مواد فعال سازنده صفحات)</a:t>
                      </a:r>
                      <a:endParaRPr lang="en-US" sz="2000" b="1" dirty="0">
                        <a:solidFill>
                          <a:srgbClr val="000000"/>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168">
                <a:tc>
                  <a:txBody>
                    <a:bodyPr/>
                    <a:lstStyle/>
                    <a:p>
                      <a:pPr marL="408940" indent="-228600" algn="just" rtl="1">
                        <a:lnSpc>
                          <a:spcPct val="150000"/>
                        </a:lnSpc>
                        <a:spcAft>
                          <a:spcPts val="0"/>
                        </a:spcAft>
                      </a:pPr>
                      <a:r>
                        <a:rPr lang="fa-IR" sz="2000" b="1" dirty="0">
                          <a:solidFill>
                            <a:schemeClr val="tx2"/>
                          </a:solidFill>
                          <a:latin typeface="HelveticaNeue LightCond"/>
                          <a:ea typeface="Calibri"/>
                          <a:cs typeface="B Zar"/>
                        </a:rPr>
                        <a:t>سیلیکات سرب </a:t>
                      </a:r>
                      <a:endParaRPr lang="en-US" sz="2000" b="1" dirty="0">
                        <a:solidFill>
                          <a:schemeClr val="tx2"/>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8940" indent="-228600" algn="just" rtl="1">
                        <a:lnSpc>
                          <a:spcPct val="150000"/>
                        </a:lnSpc>
                        <a:spcAft>
                          <a:spcPts val="0"/>
                        </a:spcAft>
                      </a:pPr>
                      <a:r>
                        <a:rPr lang="fa-IR" sz="2000" b="1" dirty="0">
                          <a:solidFill>
                            <a:srgbClr val="000000"/>
                          </a:solidFill>
                          <a:latin typeface="HelveticaNeue LightCond"/>
                          <a:ea typeface="Calibri"/>
                          <a:cs typeface="B Zar"/>
                        </a:rPr>
                        <a:t>بلور سازی و لعاب های شیشه ای</a:t>
                      </a:r>
                      <a:endParaRPr lang="en-US" sz="2000" b="1" dirty="0">
                        <a:solidFill>
                          <a:srgbClr val="000000"/>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168">
                <a:tc>
                  <a:txBody>
                    <a:bodyPr/>
                    <a:lstStyle/>
                    <a:p>
                      <a:pPr marL="408940" indent="-228600" algn="just" rtl="1">
                        <a:lnSpc>
                          <a:spcPct val="150000"/>
                        </a:lnSpc>
                        <a:spcAft>
                          <a:spcPts val="0"/>
                        </a:spcAft>
                      </a:pPr>
                      <a:r>
                        <a:rPr lang="fa-IR" sz="2000" b="1" dirty="0">
                          <a:solidFill>
                            <a:schemeClr val="tx2"/>
                          </a:solidFill>
                          <a:latin typeface="HelveticaNeue LightCond"/>
                          <a:ea typeface="Calibri"/>
                          <a:cs typeface="B Zar"/>
                        </a:rPr>
                        <a:t>ارسنات سرب</a:t>
                      </a:r>
                      <a:endParaRPr lang="en-US" sz="2000" b="1" dirty="0">
                        <a:solidFill>
                          <a:schemeClr val="tx2"/>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8940" indent="-228600" algn="just" rtl="1">
                        <a:lnSpc>
                          <a:spcPct val="150000"/>
                        </a:lnSpc>
                        <a:spcAft>
                          <a:spcPts val="0"/>
                        </a:spcAft>
                      </a:pPr>
                      <a:r>
                        <a:rPr lang="fa-IR" sz="2000" b="1" dirty="0">
                          <a:solidFill>
                            <a:srgbClr val="000000"/>
                          </a:solidFill>
                          <a:latin typeface="HelveticaNeue LightCond"/>
                          <a:ea typeface="Calibri"/>
                          <a:cs typeface="B Zar"/>
                        </a:rPr>
                        <a:t>ساخت حشره کش ها، کبریت سازی</a:t>
                      </a:r>
                      <a:endParaRPr lang="en-US" sz="2000" b="1" dirty="0">
                        <a:solidFill>
                          <a:srgbClr val="000000"/>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5798">
                <a:tc>
                  <a:txBody>
                    <a:bodyPr/>
                    <a:lstStyle/>
                    <a:p>
                      <a:pPr marL="408940" indent="-228600" algn="just" rtl="1">
                        <a:lnSpc>
                          <a:spcPct val="150000"/>
                        </a:lnSpc>
                        <a:spcAft>
                          <a:spcPts val="0"/>
                        </a:spcAft>
                      </a:pPr>
                      <a:r>
                        <a:rPr lang="fa-IR" sz="2000" b="1" dirty="0">
                          <a:solidFill>
                            <a:schemeClr val="tx2"/>
                          </a:solidFill>
                          <a:latin typeface="HelveticaNeue LightCond"/>
                          <a:ea typeface="Calibri"/>
                          <a:cs typeface="B Zar"/>
                        </a:rPr>
                        <a:t>سولفات و تیتانات سرب</a:t>
                      </a:r>
                      <a:endParaRPr lang="en-US" sz="2000" b="1" dirty="0">
                        <a:solidFill>
                          <a:schemeClr val="tx2"/>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8940" indent="-228600" algn="just" rtl="1">
                        <a:lnSpc>
                          <a:spcPct val="150000"/>
                        </a:lnSpc>
                        <a:spcAft>
                          <a:spcPts val="0"/>
                        </a:spcAft>
                      </a:pPr>
                      <a:r>
                        <a:rPr lang="fa-IR" sz="2000" b="1" dirty="0">
                          <a:solidFill>
                            <a:srgbClr val="000000"/>
                          </a:solidFill>
                          <a:latin typeface="HelveticaNeue LightCond"/>
                          <a:ea typeface="Calibri"/>
                          <a:cs typeface="B Zar"/>
                        </a:rPr>
                        <a:t>پیگمان های رنگ سازی</a:t>
                      </a:r>
                      <a:endParaRPr lang="en-US" sz="2000" b="1" dirty="0">
                        <a:solidFill>
                          <a:srgbClr val="000000"/>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168">
                <a:tc>
                  <a:txBody>
                    <a:bodyPr/>
                    <a:lstStyle/>
                    <a:p>
                      <a:pPr marL="408940" indent="-228600" algn="just" rtl="1">
                        <a:lnSpc>
                          <a:spcPct val="150000"/>
                        </a:lnSpc>
                        <a:spcAft>
                          <a:spcPts val="0"/>
                        </a:spcAft>
                      </a:pPr>
                      <a:r>
                        <a:rPr lang="fa-IR" sz="2000" b="1" dirty="0">
                          <a:solidFill>
                            <a:schemeClr val="tx2"/>
                          </a:solidFill>
                          <a:latin typeface="HelveticaNeue LightCond"/>
                          <a:ea typeface="Calibri"/>
                          <a:cs typeface="B Zar"/>
                        </a:rPr>
                        <a:t>تترا اتیل سرب</a:t>
                      </a:r>
                      <a:endParaRPr lang="en-US" sz="2000" b="1" dirty="0">
                        <a:solidFill>
                          <a:schemeClr val="tx2"/>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8940" indent="-228600" algn="just" rtl="1">
                        <a:lnSpc>
                          <a:spcPct val="150000"/>
                        </a:lnSpc>
                        <a:spcAft>
                          <a:spcPts val="0"/>
                        </a:spcAft>
                      </a:pPr>
                      <a:r>
                        <a:rPr lang="fa-IR" sz="2000" b="1" dirty="0">
                          <a:solidFill>
                            <a:srgbClr val="000000"/>
                          </a:solidFill>
                          <a:latin typeface="HelveticaNeue LightCond"/>
                          <a:ea typeface="Calibri"/>
                          <a:cs typeface="B Zar"/>
                        </a:rPr>
                        <a:t>افزاینده عدد اکتان بنزین</a:t>
                      </a:r>
                      <a:endParaRPr lang="en-US" sz="2000" b="1" dirty="0">
                        <a:solidFill>
                          <a:srgbClr val="000000"/>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168">
                <a:tc>
                  <a:txBody>
                    <a:bodyPr/>
                    <a:lstStyle/>
                    <a:p>
                      <a:pPr marL="408940" indent="-228600" algn="just" rtl="1">
                        <a:lnSpc>
                          <a:spcPct val="150000"/>
                        </a:lnSpc>
                        <a:spcAft>
                          <a:spcPts val="0"/>
                        </a:spcAft>
                      </a:pPr>
                      <a:r>
                        <a:rPr lang="fa-IR" sz="2000" b="1" dirty="0">
                          <a:solidFill>
                            <a:schemeClr val="tx2"/>
                          </a:solidFill>
                          <a:latin typeface="HelveticaNeue LightCond"/>
                          <a:ea typeface="Calibri"/>
                          <a:cs typeface="B Zar"/>
                        </a:rPr>
                        <a:t>بورات سرب</a:t>
                      </a:r>
                      <a:endParaRPr lang="en-US" sz="2000" b="1" dirty="0">
                        <a:solidFill>
                          <a:schemeClr val="tx2"/>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8940" indent="-228600" algn="just" rtl="1">
                        <a:lnSpc>
                          <a:spcPct val="150000"/>
                        </a:lnSpc>
                        <a:spcAft>
                          <a:spcPts val="0"/>
                        </a:spcAft>
                      </a:pPr>
                      <a:r>
                        <a:rPr lang="fa-IR" sz="2000" b="1" dirty="0">
                          <a:solidFill>
                            <a:srgbClr val="000000"/>
                          </a:solidFill>
                          <a:latin typeface="HelveticaNeue LightCond"/>
                          <a:ea typeface="Calibri"/>
                          <a:cs typeface="B Zar"/>
                        </a:rPr>
                        <a:t>پلاستیک سازی</a:t>
                      </a:r>
                      <a:endParaRPr lang="en-US" sz="2000" b="1" dirty="0">
                        <a:solidFill>
                          <a:srgbClr val="000000"/>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168">
                <a:tc>
                  <a:txBody>
                    <a:bodyPr/>
                    <a:lstStyle/>
                    <a:p>
                      <a:pPr marL="408940" indent="-228600" algn="just" rtl="1">
                        <a:lnSpc>
                          <a:spcPct val="150000"/>
                        </a:lnSpc>
                        <a:spcAft>
                          <a:spcPts val="0"/>
                        </a:spcAft>
                      </a:pPr>
                      <a:r>
                        <a:rPr lang="fa-IR" sz="2000" b="1" dirty="0">
                          <a:solidFill>
                            <a:schemeClr val="tx2"/>
                          </a:solidFill>
                          <a:latin typeface="HelveticaNeue LightCond"/>
                          <a:ea typeface="Calibri"/>
                          <a:cs typeface="B Zar"/>
                        </a:rPr>
                        <a:t>آلیاژ های سرب</a:t>
                      </a:r>
                      <a:endParaRPr lang="en-US" sz="2000" b="1" dirty="0">
                        <a:solidFill>
                          <a:schemeClr val="tx2"/>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08940" indent="-228600" algn="just" rtl="1">
                        <a:lnSpc>
                          <a:spcPct val="150000"/>
                        </a:lnSpc>
                        <a:spcAft>
                          <a:spcPts val="0"/>
                        </a:spcAft>
                      </a:pPr>
                      <a:r>
                        <a:rPr lang="fa-IR" sz="2000" b="1" dirty="0">
                          <a:solidFill>
                            <a:srgbClr val="000000"/>
                          </a:solidFill>
                          <a:latin typeface="HelveticaNeue LightCond"/>
                          <a:ea typeface="Calibri"/>
                          <a:cs typeface="B Zar"/>
                        </a:rPr>
                        <a:t>لحیم کاری، تهیه وسایل و تجهیزات خانگی</a:t>
                      </a:r>
                      <a:endParaRPr lang="en-US" sz="2000" b="1" dirty="0">
                        <a:solidFill>
                          <a:srgbClr val="000000"/>
                        </a:solidFill>
                        <a:latin typeface="HelveticaNeue LightCond"/>
                        <a:ea typeface="Calibri"/>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chemeClr val="accent2">
                    <a:lumMod val="75000"/>
                  </a:schemeClr>
                </a:solidFill>
              </a:rPr>
              <a:t>کنترل مواجهه با سرب</a:t>
            </a:r>
            <a:endParaRPr lang="fa-IR" dirty="0">
              <a:solidFill>
                <a:schemeClr val="accent2">
                  <a:lumMod val="75000"/>
                </a:schemeClr>
              </a:solidFill>
            </a:endParaRPr>
          </a:p>
        </p:txBody>
      </p:sp>
      <p:sp>
        <p:nvSpPr>
          <p:cNvPr id="3" name="Content Placeholder 2"/>
          <p:cNvSpPr>
            <a:spLocks noGrp="1"/>
          </p:cNvSpPr>
          <p:nvPr>
            <p:ph sz="quarter" idx="1"/>
          </p:nvPr>
        </p:nvSpPr>
        <p:spPr>
          <a:xfrm>
            <a:off x="0" y="1600200"/>
            <a:ext cx="9144000" cy="4900634"/>
          </a:xfrm>
        </p:spPr>
        <p:txBody>
          <a:bodyPr/>
          <a:lstStyle/>
          <a:p>
            <a:pPr algn="r" rtl="1"/>
            <a:r>
              <a:rPr lang="fa-IR" b="1" dirty="0" smtClean="0"/>
              <a:t>آشنایی با تمامی فرایندهایی که منجر به انتشار و تماس با سرب می شوند.</a:t>
            </a:r>
          </a:p>
          <a:p>
            <a:pPr algn="r" rtl="1"/>
            <a:endParaRPr lang="fa-IR" b="1" dirty="0" smtClean="0"/>
          </a:p>
          <a:p>
            <a:pPr algn="r" rtl="1"/>
            <a:r>
              <a:rPr lang="fa-IR" b="1" dirty="0" smtClean="0"/>
              <a:t> در بسیاری از فرایندها، نظیر ساخت لوله های پی وی سی، لایه برداری رنگ های قدیمی و یا  آنالیز حرارتی نمونه های سنگ در محیط های آزمایشگاهی انتظار استفاده از سرب نمی رود ولی با اندکی بررسی فرایند و یا بررسی متون علمی متوجه می شویم که از سرب استفاده می شود.</a:t>
            </a:r>
            <a:endParaRPr lang="en-US" b="1" dirty="0" smtClean="0"/>
          </a:p>
          <a:p>
            <a:pPr algn="r" rtl="1"/>
            <a:endParaRPr lang="fa-I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b="1" dirty="0" smtClean="0">
                <a:solidFill>
                  <a:schemeClr val="accent2">
                    <a:lumMod val="75000"/>
                  </a:schemeClr>
                </a:solidFill>
              </a:rPr>
              <a:t>کنترل مواجهه با سرب </a:t>
            </a:r>
            <a:br>
              <a:rPr lang="fa-IR" b="1" dirty="0" smtClean="0">
                <a:solidFill>
                  <a:schemeClr val="accent2">
                    <a:lumMod val="75000"/>
                  </a:schemeClr>
                </a:solidFill>
              </a:rPr>
            </a:br>
            <a:r>
              <a:rPr lang="fa-IR" dirty="0" smtClean="0">
                <a:solidFill>
                  <a:schemeClr val="accent2">
                    <a:lumMod val="75000"/>
                  </a:schemeClr>
                </a:solidFill>
              </a:rPr>
              <a:t>(آشنایی کامل با فرایند تولید) </a:t>
            </a:r>
            <a:endParaRPr lang="fa-IR" dirty="0">
              <a:solidFill>
                <a:schemeClr val="accent2">
                  <a:lumMod val="75000"/>
                </a:schemeClr>
              </a:solidFill>
            </a:endParaRPr>
          </a:p>
        </p:txBody>
      </p:sp>
      <p:sp>
        <p:nvSpPr>
          <p:cNvPr id="6" name="Content Placeholder 5"/>
          <p:cNvSpPr>
            <a:spLocks noGrp="1"/>
          </p:cNvSpPr>
          <p:nvPr>
            <p:ph sz="quarter" idx="1"/>
          </p:nvPr>
        </p:nvSpPr>
        <p:spPr/>
        <p:txBody>
          <a:bodyPr/>
          <a:lstStyle/>
          <a:p>
            <a:endParaRPr lang="en-US"/>
          </a:p>
        </p:txBody>
      </p:sp>
      <p:pic>
        <p:nvPicPr>
          <p:cNvPr id="5123" name="Picture 3"/>
          <p:cNvPicPr>
            <a:picLocks noChangeAspect="1" noChangeArrowheads="1"/>
          </p:cNvPicPr>
          <p:nvPr/>
        </p:nvPicPr>
        <p:blipFill>
          <a:blip r:embed="rId2" cstate="print"/>
          <a:srcRect/>
          <a:stretch>
            <a:fillRect/>
          </a:stretch>
        </p:blipFill>
        <p:spPr bwMode="auto">
          <a:xfrm>
            <a:off x="-31134" y="1733550"/>
            <a:ext cx="9322646" cy="4838722"/>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chemeClr val="accent2">
                    <a:lumMod val="75000"/>
                  </a:schemeClr>
                </a:solidFill>
              </a:rPr>
              <a:t>کنترل مواجهه با سرب</a:t>
            </a:r>
            <a:endParaRPr lang="fa-IR" dirty="0">
              <a:solidFill>
                <a:schemeClr val="accent2">
                  <a:lumMod val="75000"/>
                </a:schemeClr>
              </a:solidFill>
            </a:endParaRPr>
          </a:p>
        </p:txBody>
      </p:sp>
      <p:sp>
        <p:nvSpPr>
          <p:cNvPr id="3" name="Content Placeholder 2"/>
          <p:cNvSpPr>
            <a:spLocks noGrp="1"/>
          </p:cNvSpPr>
          <p:nvPr>
            <p:ph sz="quarter" idx="1"/>
          </p:nvPr>
        </p:nvSpPr>
        <p:spPr>
          <a:xfrm>
            <a:off x="0" y="1600200"/>
            <a:ext cx="9144000" cy="4525963"/>
          </a:xfrm>
        </p:spPr>
        <p:txBody>
          <a:bodyPr/>
          <a:lstStyle/>
          <a:p>
            <a:pPr algn="r" rtl="1"/>
            <a:r>
              <a:rPr lang="fa-IR" sz="3200" b="1" dirty="0" smtClean="0">
                <a:solidFill>
                  <a:schemeClr val="accent2">
                    <a:lumMod val="75000"/>
                  </a:schemeClr>
                </a:solidFill>
              </a:rPr>
              <a:t>به ترتیب اولویت :</a:t>
            </a:r>
          </a:p>
          <a:p>
            <a:pPr algn="r" rtl="1"/>
            <a:r>
              <a:rPr lang="fa-IR" b="1" dirty="0" smtClean="0"/>
              <a:t>حذف، جایگزینی، جداسازی و کنترل های مهندسی که  به صورت ترکیب با هم نیز قابل استفاده هستند.</a:t>
            </a:r>
          </a:p>
          <a:p>
            <a:pPr algn="r" rtl="1"/>
            <a:endParaRPr lang="fa-IR" b="1" dirty="0" smtClean="0"/>
          </a:p>
          <a:p>
            <a:pPr algn="r" rtl="1"/>
            <a:r>
              <a:rPr lang="fa-IR" b="1" dirty="0" smtClean="0"/>
              <a:t> پس از اعمال کنترل های فوق ریسک های باقیمانده با بهره گیری از کنترل های اجرایی و در نهایت با استفاده از تجهیزات حفاظت فردی و رعایت بهداشت فردی کنترل خواهند شد.</a:t>
            </a:r>
            <a:endParaRPr lang="en-US" b="1" dirty="0" smtClean="0"/>
          </a:p>
          <a:p>
            <a:pPr algn="r" rtl="1"/>
            <a:endParaRPr lang="fa-IR"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6908"/>
          </a:xfrm>
        </p:spPr>
        <p:txBody>
          <a:bodyPr/>
          <a:lstStyle/>
          <a:p>
            <a:pPr algn="r" rtl="1"/>
            <a:r>
              <a:rPr lang="fa-IR" b="1" dirty="0" smtClean="0">
                <a:solidFill>
                  <a:schemeClr val="accent2">
                    <a:lumMod val="75000"/>
                  </a:schemeClr>
                </a:solidFill>
              </a:rPr>
              <a:t>کنترل مواجهه با سرب</a:t>
            </a:r>
            <a:endParaRPr lang="fa-IR" dirty="0">
              <a:solidFill>
                <a:schemeClr val="accent2">
                  <a:lumMod val="75000"/>
                </a:schemeClr>
              </a:solidFill>
            </a:endParaRPr>
          </a:p>
        </p:txBody>
      </p:sp>
      <p:pic>
        <p:nvPicPr>
          <p:cNvPr id="3075" name="Picture 3"/>
          <p:cNvPicPr>
            <a:picLocks noChangeAspect="1" noChangeArrowheads="1"/>
          </p:cNvPicPr>
          <p:nvPr/>
        </p:nvPicPr>
        <p:blipFill>
          <a:blip r:embed="rId2" cstate="print"/>
          <a:srcRect/>
          <a:stretch>
            <a:fillRect/>
          </a:stretch>
        </p:blipFill>
        <p:spPr bwMode="auto">
          <a:xfrm>
            <a:off x="0" y="1314450"/>
            <a:ext cx="9144000" cy="5543550"/>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b="1" dirty="0" smtClean="0">
                <a:solidFill>
                  <a:schemeClr val="accent2">
                    <a:lumMod val="75000"/>
                  </a:schemeClr>
                </a:solidFill>
              </a:rPr>
              <a:t>کنترل های مهندسی</a:t>
            </a:r>
            <a:r>
              <a:rPr lang="fa-IR" dirty="0" smtClean="0">
                <a:solidFill>
                  <a:schemeClr val="accent2">
                    <a:lumMod val="75000"/>
                  </a:schemeClr>
                </a:solidFill>
              </a:rPr>
              <a:t> (محصورسازی)</a:t>
            </a:r>
            <a:endParaRPr lang="fa-IR" dirty="0">
              <a:solidFill>
                <a:schemeClr val="accent2">
                  <a:lumMod val="75000"/>
                </a:schemeClr>
              </a:solidFill>
            </a:endParaRPr>
          </a:p>
        </p:txBody>
      </p:sp>
      <p:pic>
        <p:nvPicPr>
          <p:cNvPr id="2051" name="Picture 3"/>
          <p:cNvPicPr>
            <a:picLocks noChangeAspect="1" noChangeArrowheads="1"/>
          </p:cNvPicPr>
          <p:nvPr/>
        </p:nvPicPr>
        <p:blipFill>
          <a:blip r:embed="rId2" cstate="print"/>
          <a:srcRect/>
          <a:stretch>
            <a:fillRect/>
          </a:stretch>
        </p:blipFill>
        <p:spPr bwMode="auto">
          <a:xfrm>
            <a:off x="0" y="1765027"/>
            <a:ext cx="8802828" cy="5092973"/>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654032"/>
          </a:xfrm>
        </p:spPr>
        <p:txBody>
          <a:bodyPr>
            <a:normAutofit fontScale="90000"/>
          </a:bodyPr>
          <a:lstStyle/>
          <a:p>
            <a:r>
              <a:rPr lang="fa-IR" b="1" dirty="0" smtClean="0">
                <a:solidFill>
                  <a:schemeClr val="accent2">
                    <a:lumMod val="75000"/>
                  </a:schemeClr>
                </a:solidFill>
              </a:rPr>
              <a:t>کنترل های مهندسی</a:t>
            </a:r>
            <a:r>
              <a:rPr lang="fa-IR" dirty="0" smtClean="0">
                <a:solidFill>
                  <a:schemeClr val="accent2">
                    <a:lumMod val="75000"/>
                  </a:schemeClr>
                </a:solidFill>
              </a:rPr>
              <a:t> (محصورسازی)</a:t>
            </a:r>
            <a:endParaRPr lang="fa-IR" dirty="0">
              <a:solidFill>
                <a:schemeClr val="accent2">
                  <a:lumMod val="75000"/>
                </a:schemeClr>
              </a:solidFill>
            </a:endParaRPr>
          </a:p>
        </p:txBody>
      </p:sp>
      <p:pic>
        <p:nvPicPr>
          <p:cNvPr id="4" name="Content Placeholder 3"/>
          <p:cNvPicPr>
            <a:picLocks noGrp="1"/>
          </p:cNvPicPr>
          <p:nvPr>
            <p:ph sz="quarter" idx="1"/>
          </p:nvPr>
        </p:nvPicPr>
        <p:blipFill>
          <a:blip r:embed="rId2" cstate="print"/>
          <a:srcRect/>
          <a:stretch>
            <a:fillRect/>
          </a:stretch>
        </p:blipFill>
        <p:spPr bwMode="auto">
          <a:xfrm>
            <a:off x="1714480" y="1928802"/>
            <a:ext cx="6192688" cy="3744416"/>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25470"/>
          </a:xfrm>
        </p:spPr>
        <p:txBody>
          <a:bodyPr>
            <a:normAutofit fontScale="90000"/>
          </a:bodyPr>
          <a:lstStyle/>
          <a:p>
            <a:pPr algn="r" rtl="1"/>
            <a:r>
              <a:rPr lang="fa-IR" b="1" dirty="0" smtClean="0">
                <a:solidFill>
                  <a:schemeClr val="accent2">
                    <a:lumMod val="75000"/>
                  </a:schemeClr>
                </a:solidFill>
              </a:rPr>
              <a:t>سیستم تهویه موضعی</a:t>
            </a:r>
            <a:r>
              <a:rPr lang="fa-IR" dirty="0" smtClean="0">
                <a:solidFill>
                  <a:schemeClr val="accent2">
                    <a:lumMod val="75000"/>
                  </a:schemeClr>
                </a:solidFill>
              </a:rPr>
              <a:t> </a:t>
            </a:r>
            <a:endParaRPr lang="fa-IR" dirty="0">
              <a:solidFill>
                <a:schemeClr val="accent2">
                  <a:lumMod val="75000"/>
                </a:schemeClr>
              </a:solidFill>
            </a:endParaRPr>
          </a:p>
        </p:txBody>
      </p:sp>
      <p:sp>
        <p:nvSpPr>
          <p:cNvPr id="3" name="Content Placeholder 2"/>
          <p:cNvSpPr>
            <a:spLocks noGrp="1"/>
          </p:cNvSpPr>
          <p:nvPr>
            <p:ph sz="quarter" idx="1"/>
          </p:nvPr>
        </p:nvSpPr>
        <p:spPr>
          <a:xfrm>
            <a:off x="0" y="1285860"/>
            <a:ext cx="9144000" cy="5572140"/>
          </a:xfrm>
        </p:spPr>
        <p:txBody>
          <a:bodyPr>
            <a:normAutofit/>
          </a:bodyPr>
          <a:lstStyle/>
          <a:p>
            <a:pPr algn="r" rtl="1"/>
            <a:r>
              <a:rPr lang="fa-IR" dirty="0" smtClean="0"/>
              <a:t>گاهاغلظت آلاینده در توده آلودگی، ابعاد و سرعت توده آلودگی آنقدر زیاد است که با بهره گیری از سیستم تهویه موضعی قابل کنترل نمی باشد، در این موارد باید از سایر گزینه های کنترلی نظیر جداسازی یا محصورسازی، حذف منابع آلودگی و یا کاستن از ابعاد منابع انتشار آلودگی استفاده شود.</a:t>
            </a:r>
          </a:p>
          <a:p>
            <a:pPr algn="r" rtl="1"/>
            <a:r>
              <a:rPr lang="fa-IR" dirty="0" smtClean="0"/>
              <a:t>ذرات معلق سرب در محدوده ذرات استنشاقی بوده و توده آلودگی عملا غیر قابل روئت بوده و شرایط مناسبی برای تماس ناخواسته کارگران فراهم می شود. در چنین محیط هایی با بهره گیری از لامپ های تیندال نوری و یا افزودن دود، می توان شکل، سایز، سرعت و جهت حرکت توده گرد و غبار را مشاهده کرد .</a:t>
            </a:r>
            <a:endParaRPr lang="fa-I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654032"/>
          </a:xfrm>
        </p:spPr>
        <p:txBody>
          <a:bodyPr>
            <a:normAutofit fontScale="90000"/>
          </a:bodyPr>
          <a:lstStyle/>
          <a:p>
            <a:pPr algn="r" rtl="1"/>
            <a:r>
              <a:rPr lang="fa-IR" b="1" dirty="0" smtClean="0">
                <a:solidFill>
                  <a:schemeClr val="accent2">
                    <a:lumMod val="75000"/>
                  </a:schemeClr>
                </a:solidFill>
              </a:rPr>
              <a:t>سیستم تهویه موضعی</a:t>
            </a:r>
            <a:r>
              <a:rPr lang="fa-IR" dirty="0" smtClean="0">
                <a:solidFill>
                  <a:schemeClr val="accent2">
                    <a:lumMod val="75000"/>
                  </a:schemeClr>
                </a:solidFill>
              </a:rPr>
              <a:t> </a:t>
            </a:r>
            <a:endParaRPr lang="fa-IR" dirty="0">
              <a:solidFill>
                <a:schemeClr val="accent2">
                  <a:lumMod val="75000"/>
                </a:schemeClr>
              </a:solidFill>
            </a:endParaRPr>
          </a:p>
        </p:txBody>
      </p:sp>
      <p:pic>
        <p:nvPicPr>
          <p:cNvPr id="61442" name="Picture 2"/>
          <p:cNvPicPr>
            <a:picLocks noChangeAspect="1" noChangeArrowheads="1"/>
          </p:cNvPicPr>
          <p:nvPr/>
        </p:nvPicPr>
        <p:blipFill>
          <a:blip r:embed="rId2" cstate="print"/>
          <a:srcRect/>
          <a:stretch>
            <a:fillRect/>
          </a:stretch>
        </p:blipFill>
        <p:spPr bwMode="auto">
          <a:xfrm>
            <a:off x="0" y="1142984"/>
            <a:ext cx="9144000" cy="5526721"/>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643966" cy="868346"/>
          </a:xfrm>
        </p:spPr>
        <p:txBody>
          <a:bodyPr>
            <a:noAutofit/>
          </a:bodyPr>
          <a:lstStyle/>
          <a:p>
            <a:pPr algn="r" rtl="1"/>
            <a:r>
              <a:rPr lang="fa-IR" sz="3000" b="1" dirty="0" smtClean="0">
                <a:solidFill>
                  <a:schemeClr val="accent2">
                    <a:lumMod val="75000"/>
                  </a:schemeClr>
                </a:solidFill>
              </a:rPr>
              <a:t>منابع مختلف انتشار سرب در فرایندهای مختلف</a:t>
            </a:r>
            <a:endParaRPr lang="fa-IR" sz="3000" b="1" dirty="0">
              <a:solidFill>
                <a:schemeClr val="accent2">
                  <a:lumMod val="75000"/>
                </a:schemeClr>
              </a:solidFill>
            </a:endParaRPr>
          </a:p>
        </p:txBody>
      </p:sp>
      <p:pic>
        <p:nvPicPr>
          <p:cNvPr id="68609" name="Picture 1"/>
          <p:cNvPicPr>
            <a:picLocks noGrp="1" noChangeAspect="1" noChangeArrowheads="1"/>
          </p:cNvPicPr>
          <p:nvPr>
            <p:ph sz="quarter" idx="1"/>
          </p:nvPr>
        </p:nvPicPr>
        <p:blipFill>
          <a:blip r:embed="rId2" cstate="print"/>
          <a:stretch>
            <a:fillRect/>
          </a:stretch>
        </p:blipFill>
        <p:spPr bwMode="auto">
          <a:xfrm>
            <a:off x="125276" y="1071546"/>
            <a:ext cx="8911209" cy="5572164"/>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8604"/>
            <a:ext cx="7772400" cy="989034"/>
          </a:xfrm>
        </p:spPr>
        <p:txBody>
          <a:bodyPr>
            <a:normAutofit fontScale="90000"/>
          </a:bodyPr>
          <a:lstStyle/>
          <a:p>
            <a:r>
              <a:rPr lang="fa-IR" b="1" dirty="0" smtClean="0">
                <a:solidFill>
                  <a:schemeClr val="accent1">
                    <a:lumMod val="75000"/>
                  </a:schemeClr>
                </a:solidFill>
              </a:rPr>
              <a:t>سیستم تهویه موضعی برای کنترل گرد و غبار </a:t>
            </a:r>
            <a:r>
              <a:rPr lang="fa-IR" dirty="0" smtClean="0"/>
              <a:t>ناشی از تخلیه کیسه های اکسید سرب</a:t>
            </a:r>
            <a:endParaRPr lang="fa-IR" dirty="0"/>
          </a:p>
        </p:txBody>
      </p:sp>
      <p:sp>
        <p:nvSpPr>
          <p:cNvPr id="3" name="Content Placeholder 2"/>
          <p:cNvSpPr>
            <a:spLocks noGrp="1"/>
          </p:cNvSpPr>
          <p:nvPr>
            <p:ph sz="quarter" idx="1"/>
          </p:nvPr>
        </p:nvSpPr>
        <p:spPr/>
        <p:txBody>
          <a:bodyPr/>
          <a:lstStyle/>
          <a:p>
            <a:endParaRPr lang="fa-IR"/>
          </a:p>
        </p:txBody>
      </p:sp>
      <p:pic>
        <p:nvPicPr>
          <p:cNvPr id="67585" name="Picture 1"/>
          <p:cNvPicPr>
            <a:picLocks noChangeAspect="1" noChangeArrowheads="1"/>
          </p:cNvPicPr>
          <p:nvPr/>
        </p:nvPicPr>
        <p:blipFill>
          <a:blip r:embed="rId2" cstate="print"/>
          <a:srcRect/>
          <a:stretch>
            <a:fillRect/>
          </a:stretch>
        </p:blipFill>
        <p:spPr bwMode="auto">
          <a:xfrm>
            <a:off x="1" y="933450"/>
            <a:ext cx="9396536" cy="592455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b="1" dirty="0">
                <a:solidFill>
                  <a:schemeClr val="tx2"/>
                </a:solidFill>
              </a:rPr>
              <a:t>متابولیسم سرب</a:t>
            </a:r>
            <a:endParaRPr lang="fa-IR" dirty="0">
              <a:solidFill>
                <a:schemeClr val="tx2"/>
              </a:solidFill>
            </a:endParaRPr>
          </a:p>
        </p:txBody>
      </p:sp>
      <p:sp>
        <p:nvSpPr>
          <p:cNvPr id="3" name="Content Placeholder 2"/>
          <p:cNvSpPr>
            <a:spLocks noGrp="1"/>
          </p:cNvSpPr>
          <p:nvPr>
            <p:ph sz="quarter" idx="1"/>
          </p:nvPr>
        </p:nvSpPr>
        <p:spPr>
          <a:xfrm>
            <a:off x="0" y="1600200"/>
            <a:ext cx="9144000" cy="4525963"/>
          </a:xfrm>
        </p:spPr>
        <p:txBody>
          <a:bodyPr/>
          <a:lstStyle/>
          <a:p>
            <a:pPr algn="just" rtl="1"/>
            <a:r>
              <a:rPr lang="fa-IR" sz="4000" b="1" dirty="0" smtClean="0"/>
              <a:t>روزانه </a:t>
            </a:r>
            <a:r>
              <a:rPr lang="fa-IR" sz="4000" b="1" dirty="0"/>
              <a:t>به ‌طور متوسط 8 ميكروگرم سرب </a:t>
            </a:r>
            <a:r>
              <a:rPr lang="fa-IR" sz="4000" b="1" dirty="0" smtClean="0"/>
              <a:t>از راه </a:t>
            </a:r>
            <a:r>
              <a:rPr lang="fa-IR" sz="4000" b="1" dirty="0"/>
              <a:t>استنشاق هوا و20 ميكروگرم توسط غذا وارد بدن مي‌شود</a:t>
            </a:r>
            <a:r>
              <a:rPr lang="fa-IR" sz="4000" b="1" dirty="0" smtClean="0"/>
              <a:t>.</a:t>
            </a:r>
          </a:p>
          <a:p>
            <a:pPr algn="just" rtl="1"/>
            <a:r>
              <a:rPr lang="fa-IR" sz="4000" b="1" dirty="0" smtClean="0"/>
              <a:t>افراد </a:t>
            </a:r>
            <a:r>
              <a:rPr lang="fa-IR" sz="4000" b="1" dirty="0"/>
              <a:t>سيگاری  روزانه 20 تا 30 ميكروگرم سرب از طريق مصرف دخانيات دريافت مي‌كنند</a:t>
            </a:r>
            <a:r>
              <a:rPr lang="en-US" sz="4000" b="1" dirty="0"/>
              <a:t>. </a:t>
            </a:r>
          </a:p>
          <a:p>
            <a:endParaRPr lang="fa-I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400" b="1" dirty="0" smtClean="0">
                <a:solidFill>
                  <a:schemeClr val="accent1">
                    <a:lumMod val="75000"/>
                  </a:schemeClr>
                </a:solidFill>
              </a:rPr>
              <a:t>سیستم تهویه موضعی، سیستم کنترلی را در نزدیک ترین نقطه به منبع انتشار آلودگی نصب شود. </a:t>
            </a:r>
            <a:endParaRPr lang="en-US" sz="2400" b="1" dirty="0">
              <a:solidFill>
                <a:schemeClr val="accent1">
                  <a:lumMod val="75000"/>
                </a:schemeClr>
              </a:solidFill>
            </a:endParaRPr>
          </a:p>
        </p:txBody>
      </p:sp>
      <p:pic>
        <p:nvPicPr>
          <p:cNvPr id="66562" name="Picture 2"/>
          <p:cNvPicPr>
            <a:picLocks noGrp="1" noChangeAspect="1" noChangeArrowheads="1"/>
          </p:cNvPicPr>
          <p:nvPr>
            <p:ph sz="quarter" idx="1"/>
          </p:nvPr>
        </p:nvPicPr>
        <p:blipFill>
          <a:blip r:embed="rId2" cstate="print"/>
          <a:stretch>
            <a:fillRect/>
          </a:stretch>
        </p:blipFill>
        <p:spPr bwMode="auto">
          <a:xfrm>
            <a:off x="-55379" y="2000240"/>
            <a:ext cx="9282505" cy="4357718"/>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b="1" dirty="0" smtClean="0">
                <a:solidFill>
                  <a:schemeClr val="accent1">
                    <a:lumMod val="75000"/>
                  </a:schemeClr>
                </a:solidFill>
              </a:rPr>
              <a:t>تهویه موضعی</a:t>
            </a:r>
            <a:endParaRPr lang="fa-IR" b="1" dirty="0">
              <a:solidFill>
                <a:schemeClr val="accent1">
                  <a:lumMod val="75000"/>
                </a:schemeClr>
              </a:solidFill>
            </a:endParaRPr>
          </a:p>
        </p:txBody>
      </p:sp>
      <p:sp>
        <p:nvSpPr>
          <p:cNvPr id="3" name="Content Placeholder 2"/>
          <p:cNvSpPr>
            <a:spLocks noGrp="1"/>
          </p:cNvSpPr>
          <p:nvPr>
            <p:ph sz="quarter" idx="1"/>
          </p:nvPr>
        </p:nvSpPr>
        <p:spPr/>
        <p:txBody>
          <a:bodyPr/>
          <a:lstStyle/>
          <a:p>
            <a:pPr algn="r" rtl="1"/>
            <a:r>
              <a:rPr lang="fa-IR" b="1" dirty="0" smtClean="0"/>
              <a:t>تهویه موضعی برای منابع انتشار نقطه ای نظیر جوشکاری، لحیم کاری،ریخته گری و یا توزین مواد توصیه می شود. </a:t>
            </a:r>
            <a:endParaRPr lang="en-US" b="1" dirty="0" smtClean="0"/>
          </a:p>
          <a:p>
            <a:pPr algn="r" rtl="1"/>
            <a:endParaRPr lang="fa-IR" b="1"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929718" cy="725470"/>
          </a:xfrm>
        </p:spPr>
        <p:txBody>
          <a:bodyPr>
            <a:normAutofit/>
          </a:bodyPr>
          <a:lstStyle/>
          <a:p>
            <a:pPr algn="r" rtl="1"/>
            <a:r>
              <a:rPr lang="fa-IR" sz="2400" b="1" dirty="0" smtClean="0">
                <a:solidFill>
                  <a:schemeClr val="accent2">
                    <a:lumMod val="75000"/>
                  </a:schemeClr>
                </a:solidFill>
              </a:rPr>
              <a:t>کاربردهای تهویه موضعی در زمینه کنترل منابع انتشار کوچک</a:t>
            </a:r>
            <a:endParaRPr lang="fa-IR" sz="2400" b="1" dirty="0">
              <a:solidFill>
                <a:schemeClr val="accent2">
                  <a:lumMod val="75000"/>
                </a:schemeClr>
              </a:solidFill>
            </a:endParaRPr>
          </a:p>
        </p:txBody>
      </p:sp>
      <p:pic>
        <p:nvPicPr>
          <p:cNvPr id="64513" name="Picture 1"/>
          <p:cNvPicPr>
            <a:picLocks noGrp="1" noChangeAspect="1" noChangeArrowheads="1"/>
          </p:cNvPicPr>
          <p:nvPr>
            <p:ph sz="quarter" idx="1"/>
          </p:nvPr>
        </p:nvPicPr>
        <p:blipFill>
          <a:blip r:embed="rId2" cstate="print"/>
          <a:stretch>
            <a:fillRect/>
          </a:stretch>
        </p:blipFill>
        <p:spPr bwMode="auto">
          <a:xfrm>
            <a:off x="-92629" y="1285860"/>
            <a:ext cx="9349448" cy="5143536"/>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400" b="1" dirty="0" smtClean="0">
                <a:solidFill>
                  <a:schemeClr val="accent1">
                    <a:lumMod val="75000"/>
                  </a:schemeClr>
                </a:solidFill>
              </a:rPr>
              <a:t>کاربرد تهویه موضعی با هود شکاف دار جانبی در ایستگاه توزین رنگ میکرونیزه حاوی سرب</a:t>
            </a:r>
            <a:endParaRPr lang="fa-IR" sz="2400" b="1" dirty="0">
              <a:solidFill>
                <a:schemeClr val="accent1">
                  <a:lumMod val="75000"/>
                </a:schemeClr>
              </a:solidFill>
            </a:endParaRPr>
          </a:p>
        </p:txBody>
      </p:sp>
      <p:pic>
        <p:nvPicPr>
          <p:cNvPr id="71682" name="Picture 2"/>
          <p:cNvPicPr>
            <a:picLocks noGrp="1" noChangeAspect="1" noChangeArrowheads="1"/>
          </p:cNvPicPr>
          <p:nvPr>
            <p:ph sz="quarter" idx="1"/>
          </p:nvPr>
        </p:nvPicPr>
        <p:blipFill>
          <a:blip r:embed="rId2" cstate="print"/>
          <a:stretch>
            <a:fillRect/>
          </a:stretch>
        </p:blipFill>
        <p:spPr bwMode="auto">
          <a:xfrm>
            <a:off x="1474787" y="1447800"/>
            <a:ext cx="6651625" cy="457200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pPr algn="r" rtl="1"/>
            <a:r>
              <a:rPr lang="fa-IR" sz="3100" b="1" dirty="0" smtClean="0">
                <a:solidFill>
                  <a:schemeClr val="accent2">
                    <a:lumMod val="75000"/>
                  </a:schemeClr>
                </a:solidFill>
              </a:rPr>
              <a:t>نصب هود دریافت کننده در موقعیت مناسب و نامناسب</a:t>
            </a:r>
            <a:r>
              <a:rPr lang="en-US" b="1" dirty="0" smtClean="0"/>
              <a:t/>
            </a:r>
            <a:br>
              <a:rPr lang="en-US" b="1" dirty="0" smtClean="0"/>
            </a:br>
            <a:endParaRPr lang="fa-IR" b="1" dirty="0"/>
          </a:p>
        </p:txBody>
      </p:sp>
      <p:pic>
        <p:nvPicPr>
          <p:cNvPr id="72706" name="Picture 2"/>
          <p:cNvPicPr>
            <a:picLocks noGrp="1" noChangeAspect="1" noChangeArrowheads="1"/>
          </p:cNvPicPr>
          <p:nvPr>
            <p:ph sz="quarter" idx="1"/>
          </p:nvPr>
        </p:nvPicPr>
        <p:blipFill>
          <a:blip r:embed="rId2" cstate="print"/>
          <a:srcRect/>
          <a:stretch>
            <a:fillRect/>
          </a:stretch>
        </p:blipFill>
        <p:spPr bwMode="auto">
          <a:xfrm>
            <a:off x="0" y="1033946"/>
            <a:ext cx="8715404" cy="5601888"/>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2800" b="1" dirty="0" smtClean="0">
                <a:solidFill>
                  <a:schemeClr val="accent2">
                    <a:lumMod val="75000"/>
                  </a:schemeClr>
                </a:solidFill>
              </a:rPr>
              <a:t>قرار گیری کارگر در موقعیت های مختلف در هودهای اتاقکی</a:t>
            </a:r>
            <a:endParaRPr lang="fa-IR" sz="2800" b="1" dirty="0">
              <a:solidFill>
                <a:schemeClr val="accent2">
                  <a:lumMod val="75000"/>
                </a:schemeClr>
              </a:solidFill>
            </a:endParaRPr>
          </a:p>
        </p:txBody>
      </p:sp>
      <p:pic>
        <p:nvPicPr>
          <p:cNvPr id="73730" name="Picture 2"/>
          <p:cNvPicPr>
            <a:picLocks noGrp="1" noChangeAspect="1" noChangeArrowheads="1"/>
          </p:cNvPicPr>
          <p:nvPr>
            <p:ph sz="quarter" idx="1"/>
          </p:nvPr>
        </p:nvPicPr>
        <p:blipFill>
          <a:blip r:embed="rId2" cstate="print"/>
          <a:stretch>
            <a:fillRect/>
          </a:stretch>
        </p:blipFill>
        <p:spPr bwMode="auto">
          <a:xfrm>
            <a:off x="914400" y="1786574"/>
            <a:ext cx="7772400" cy="3894451"/>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6578" y="0"/>
            <a:ext cx="2185974" cy="868346"/>
          </a:xfrm>
        </p:spPr>
        <p:txBody>
          <a:bodyPr>
            <a:normAutofit fontScale="90000"/>
          </a:bodyPr>
          <a:lstStyle/>
          <a:p>
            <a:pPr algn="r" rtl="1"/>
            <a:r>
              <a:rPr lang="fa-IR" b="1" dirty="0" smtClean="0">
                <a:solidFill>
                  <a:schemeClr val="accent2">
                    <a:lumMod val="75000"/>
                  </a:schemeClr>
                </a:solidFill>
              </a:rPr>
              <a:t>انواع هود</a:t>
            </a:r>
            <a:endParaRPr lang="fa-IR" b="1" dirty="0">
              <a:solidFill>
                <a:schemeClr val="accent2">
                  <a:lumMod val="75000"/>
                </a:schemeClr>
              </a:solidFill>
            </a:endParaRPr>
          </a:p>
        </p:txBody>
      </p:sp>
      <p:sp>
        <p:nvSpPr>
          <p:cNvPr id="3" name="Content Placeholder 2"/>
          <p:cNvSpPr>
            <a:spLocks noGrp="1"/>
          </p:cNvSpPr>
          <p:nvPr>
            <p:ph sz="quarter" idx="1"/>
          </p:nvPr>
        </p:nvSpPr>
        <p:spPr/>
        <p:txBody>
          <a:bodyPr/>
          <a:lstStyle/>
          <a:p>
            <a:endParaRPr lang="fa-IR"/>
          </a:p>
        </p:txBody>
      </p:sp>
      <p:pic>
        <p:nvPicPr>
          <p:cNvPr id="74754" name="Picture 2"/>
          <p:cNvPicPr>
            <a:picLocks noChangeAspect="1" noChangeArrowheads="1"/>
          </p:cNvPicPr>
          <p:nvPr/>
        </p:nvPicPr>
        <p:blipFill>
          <a:blip r:embed="rId2" cstate="print"/>
          <a:srcRect/>
          <a:stretch>
            <a:fillRect/>
          </a:stretch>
        </p:blipFill>
        <p:spPr bwMode="auto">
          <a:xfrm>
            <a:off x="285720" y="0"/>
            <a:ext cx="6473536" cy="6858000"/>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6908"/>
          </a:xfrm>
        </p:spPr>
        <p:txBody>
          <a:bodyPr/>
          <a:lstStyle/>
          <a:p>
            <a:pPr algn="r" rtl="1"/>
            <a:r>
              <a:rPr lang="fa-IR" b="1" dirty="0" smtClean="0">
                <a:solidFill>
                  <a:schemeClr val="accent1">
                    <a:lumMod val="75000"/>
                  </a:schemeClr>
                </a:solidFill>
              </a:rPr>
              <a:t>باور غلط</a:t>
            </a:r>
            <a:endParaRPr lang="fa-IR" b="1" dirty="0">
              <a:solidFill>
                <a:schemeClr val="accent1">
                  <a:lumMod val="75000"/>
                </a:schemeClr>
              </a:solidFill>
            </a:endParaRPr>
          </a:p>
        </p:txBody>
      </p:sp>
      <p:pic>
        <p:nvPicPr>
          <p:cNvPr id="75779" name="Picture 3"/>
          <p:cNvPicPr>
            <a:picLocks noGrp="1" noChangeAspect="1" noChangeArrowheads="1"/>
          </p:cNvPicPr>
          <p:nvPr>
            <p:ph sz="quarter" idx="1"/>
          </p:nvPr>
        </p:nvPicPr>
        <p:blipFill>
          <a:blip r:embed="rId2" cstate="print"/>
          <a:stretch>
            <a:fillRect/>
          </a:stretch>
        </p:blipFill>
        <p:spPr bwMode="auto">
          <a:xfrm>
            <a:off x="21115" y="1357298"/>
            <a:ext cx="9107902" cy="5000660"/>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74638"/>
            <a:ext cx="8643998" cy="1143000"/>
          </a:xfrm>
        </p:spPr>
        <p:txBody>
          <a:bodyPr>
            <a:noAutofit/>
          </a:bodyPr>
          <a:lstStyle/>
          <a:p>
            <a:pPr algn="r" rtl="1"/>
            <a:r>
              <a:rPr lang="fa-IR" sz="2400" b="1" dirty="0" smtClean="0">
                <a:solidFill>
                  <a:schemeClr val="accent2">
                    <a:lumMod val="75000"/>
                  </a:schemeClr>
                </a:solidFill>
              </a:rPr>
              <a:t>سیستم تهویه باید به نحوی استفاده شود که بدون عبور جریان هوای آلوده از منطقه تنفسی کارگر قادر به کنترل آلودگی در منبع تولید باشد</a:t>
            </a:r>
            <a:r>
              <a:rPr lang="fa-IR" sz="3200" b="1" dirty="0" smtClean="0"/>
              <a:t>.</a:t>
            </a:r>
            <a:endParaRPr lang="fa-IR" sz="3200" b="1" dirty="0"/>
          </a:p>
        </p:txBody>
      </p:sp>
      <p:pic>
        <p:nvPicPr>
          <p:cNvPr id="76802" name="Picture 2"/>
          <p:cNvPicPr>
            <a:picLocks noGrp="1" noChangeAspect="1" noChangeArrowheads="1"/>
          </p:cNvPicPr>
          <p:nvPr>
            <p:ph sz="quarter" idx="1"/>
          </p:nvPr>
        </p:nvPicPr>
        <p:blipFill>
          <a:blip r:embed="rId2" cstate="print"/>
          <a:stretch>
            <a:fillRect/>
          </a:stretch>
        </p:blipFill>
        <p:spPr bwMode="auto">
          <a:xfrm>
            <a:off x="-19089" y="1571612"/>
            <a:ext cx="9144064" cy="4572032"/>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29718" cy="796908"/>
          </a:xfrm>
        </p:spPr>
        <p:txBody>
          <a:bodyPr>
            <a:normAutofit fontScale="90000"/>
          </a:bodyPr>
          <a:lstStyle/>
          <a:p>
            <a:pPr algn="r" rtl="1"/>
            <a:r>
              <a:rPr lang="fa-IR" b="1" dirty="0" smtClean="0">
                <a:solidFill>
                  <a:schemeClr val="accent1">
                    <a:lumMod val="75000"/>
                  </a:schemeClr>
                </a:solidFill>
              </a:rPr>
              <a:t>بازدید دوره ای از سیستم تهویه موضعی</a:t>
            </a:r>
            <a:endParaRPr lang="fa-IR" dirty="0">
              <a:solidFill>
                <a:schemeClr val="accent1">
                  <a:lumMod val="75000"/>
                </a:schemeClr>
              </a:solidFill>
            </a:endParaRPr>
          </a:p>
        </p:txBody>
      </p:sp>
      <p:sp>
        <p:nvSpPr>
          <p:cNvPr id="3" name="Content Placeholder 2"/>
          <p:cNvSpPr>
            <a:spLocks noGrp="1"/>
          </p:cNvSpPr>
          <p:nvPr>
            <p:ph sz="quarter" idx="1"/>
          </p:nvPr>
        </p:nvSpPr>
        <p:spPr>
          <a:xfrm>
            <a:off x="0" y="1214422"/>
            <a:ext cx="9144000" cy="5643578"/>
          </a:xfrm>
        </p:spPr>
        <p:txBody>
          <a:bodyPr>
            <a:normAutofit/>
          </a:bodyPr>
          <a:lstStyle/>
          <a:p>
            <a:pPr algn="r" rtl="1"/>
            <a:r>
              <a:rPr lang="fa-IR" dirty="0" smtClean="0"/>
              <a:t>سیستم تهویه باید در فواصل منظم به شرح زیر بازدید و نتیجه بررسی و تست سیستم ثبت و حداقل به مدت 5 سال از تاریخ انجام، نگهداری شود.</a:t>
            </a:r>
            <a:endParaRPr lang="en-US" dirty="0" smtClean="0"/>
          </a:p>
          <a:p>
            <a:pPr algn="r" rtl="1"/>
            <a:r>
              <a:rPr lang="fa-IR" dirty="0" smtClean="0"/>
              <a:t>در شرایط کاری معمول: حداقل یک بار در فواصل 14 ماهه</a:t>
            </a:r>
            <a:endParaRPr lang="en-US" dirty="0" smtClean="0"/>
          </a:p>
          <a:p>
            <a:pPr algn="r" rtl="1"/>
            <a:r>
              <a:rPr lang="fa-IR" dirty="0" smtClean="0"/>
              <a:t>در سایر موارد: در فواصل زمانی مناسب به تشخیص کارشناسی</a:t>
            </a:r>
            <a:endParaRPr lang="en-US" b="1" dirty="0" smtClean="0"/>
          </a:p>
          <a:p>
            <a:pPr algn="r" rtl="1"/>
            <a:r>
              <a:rPr lang="fa-IR" dirty="0" smtClean="0"/>
              <a:t>بازدید چشمی: حداقل هفته ای یک بار</a:t>
            </a:r>
          </a:p>
          <a:p>
            <a:pPr algn="r" rtl="1"/>
            <a:endParaRPr lang="en-US" b="1" dirty="0" smtClean="0"/>
          </a:p>
          <a:p>
            <a:pPr algn="r" rtl="1"/>
            <a:r>
              <a:rPr lang="fa-IR" dirty="0" smtClean="0"/>
              <a:t>در بررسی سیستم تهویه که هر 14 ماه یک بار انجام می شود می بایست تمامی سیستم از هود تا محل تخلیه  همراه با پارامترهای عملیاتی نظیر سرعت ربایش، سرعت در کانال، فشار استاتیک به دقت بررسی شوند.</a:t>
            </a:r>
            <a:endParaRPr lang="en-US" b="1" dirty="0" smtClean="0"/>
          </a:p>
          <a:p>
            <a:pPr algn="r" rtl="1"/>
            <a:r>
              <a:rPr lang="fa-IR" dirty="0" smtClean="0"/>
              <a:t>اندازه گیری کارایی سیستم کنترلی حداکثر 5 روز پس از هر گونه تغییر در محصولات، فرایندها و سایر سیستم های کنترلی که ممکن است بر میزان انتشار و تماس با آلودگی موثر باشند باید انجام شود.</a:t>
            </a:r>
            <a:endParaRPr lang="en-US" dirty="0" smtClean="0"/>
          </a:p>
          <a:p>
            <a:pPr algn="r" rtl="1"/>
            <a:endParaRPr lang="fa-I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000108"/>
          </a:xfrm>
        </p:spPr>
        <p:txBody>
          <a:bodyPr/>
          <a:lstStyle/>
          <a:p>
            <a:r>
              <a:rPr lang="fa-IR" b="1" dirty="0" smtClean="0">
                <a:solidFill>
                  <a:schemeClr val="tx2"/>
                </a:solidFill>
              </a:rPr>
              <a:t>جذب از راه دستگاه تنفس</a:t>
            </a:r>
            <a:r>
              <a:rPr lang="fa-IR" dirty="0" smtClean="0"/>
              <a:t> </a:t>
            </a:r>
            <a:endParaRPr lang="fa-IR" dirty="0"/>
          </a:p>
        </p:txBody>
      </p:sp>
      <p:sp>
        <p:nvSpPr>
          <p:cNvPr id="3" name="Content Placeholder 2"/>
          <p:cNvSpPr>
            <a:spLocks noGrp="1"/>
          </p:cNvSpPr>
          <p:nvPr>
            <p:ph sz="quarter" idx="1"/>
          </p:nvPr>
        </p:nvSpPr>
        <p:spPr>
          <a:xfrm>
            <a:off x="0" y="928670"/>
            <a:ext cx="9144000" cy="5929330"/>
          </a:xfrm>
        </p:spPr>
        <p:txBody>
          <a:bodyPr>
            <a:normAutofit/>
          </a:bodyPr>
          <a:lstStyle/>
          <a:p>
            <a:pPr algn="r" rtl="1"/>
            <a:r>
              <a:rPr lang="fa-IR" b="1" dirty="0" smtClean="0"/>
              <a:t>فیوم </a:t>
            </a:r>
            <a:r>
              <a:rPr lang="fa-IR" b="1" dirty="0"/>
              <a:t>های  سرب در حین انجام کارهای داغ نظیر ذوب و یا جوشکاری بر روی سرب و یا آلیاژهای سربی تولید می شوند</a:t>
            </a:r>
            <a:r>
              <a:rPr lang="fa-IR" b="1" dirty="0" smtClean="0"/>
              <a:t>.</a:t>
            </a:r>
          </a:p>
          <a:p>
            <a:pPr algn="r" rtl="1"/>
            <a:endParaRPr lang="fa-IR" b="1" dirty="0" smtClean="0"/>
          </a:p>
          <a:p>
            <a:pPr algn="r" rtl="1"/>
            <a:r>
              <a:rPr lang="fa-IR" b="1" dirty="0" smtClean="0"/>
              <a:t>گرد </a:t>
            </a:r>
            <a:r>
              <a:rPr lang="fa-IR" b="1" dirty="0"/>
              <a:t>و غبار سرب عمدتا در حین فرایندهای سرد نظیر برشکاری، سند بلاست، رنگ آمیزی، و برداشت رنگ های حاوی سرب از روی سطوح با استفاده از شعله و یا تراشیدن به روش های مکانیکی تولید می شوند</a:t>
            </a:r>
            <a:r>
              <a:rPr lang="fa-IR" b="1" dirty="0" smtClean="0"/>
              <a:t>.</a:t>
            </a:r>
          </a:p>
          <a:p>
            <a:pPr algn="r" rtl="1"/>
            <a:endParaRPr lang="fa-IR" b="1" dirty="0" smtClean="0"/>
          </a:p>
          <a:p>
            <a:pPr algn="r" rtl="1"/>
            <a:r>
              <a:rPr lang="fa-IR" b="1" dirty="0" smtClean="0"/>
              <a:t> </a:t>
            </a:r>
            <a:r>
              <a:rPr lang="fa-IR" b="1" dirty="0"/>
              <a:t>گرد و غبار و فیوم های سرب بدون بو و غیر قابل روئت بوده و شرایط مناسبی را برای ایجاد تماس تنفسی کارگران </a:t>
            </a:r>
            <a:r>
              <a:rPr lang="fa-IR" b="1" dirty="0" smtClean="0"/>
              <a:t>فراهم </a:t>
            </a:r>
            <a:r>
              <a:rPr lang="fa-IR" b="1" dirty="0"/>
              <a:t>می کنند.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6908"/>
          </a:xfrm>
        </p:spPr>
        <p:txBody>
          <a:bodyPr/>
          <a:lstStyle/>
          <a:p>
            <a:pPr algn="r" rtl="1"/>
            <a:r>
              <a:rPr lang="fa-IR" b="1" dirty="0" smtClean="0"/>
              <a:t>اصلاح فرایند</a:t>
            </a:r>
            <a:endParaRPr lang="fa-IR" dirty="0"/>
          </a:p>
        </p:txBody>
      </p:sp>
      <p:sp>
        <p:nvSpPr>
          <p:cNvPr id="3" name="Content Placeholder 2"/>
          <p:cNvSpPr>
            <a:spLocks noGrp="1"/>
          </p:cNvSpPr>
          <p:nvPr>
            <p:ph sz="quarter" idx="1"/>
          </p:nvPr>
        </p:nvSpPr>
        <p:spPr>
          <a:xfrm>
            <a:off x="0" y="1600200"/>
            <a:ext cx="9144000" cy="5257800"/>
          </a:xfrm>
        </p:spPr>
        <p:txBody>
          <a:bodyPr>
            <a:normAutofit/>
          </a:bodyPr>
          <a:lstStyle/>
          <a:p>
            <a:pPr algn="r" rtl="1"/>
            <a:r>
              <a:rPr lang="fa-IR" dirty="0" smtClean="0"/>
              <a:t>استفاده از روش های کاری مرطوب</a:t>
            </a:r>
            <a:endParaRPr lang="en-US" b="1" dirty="0" smtClean="0"/>
          </a:p>
          <a:p>
            <a:pPr algn="r" rtl="1"/>
            <a:r>
              <a:rPr lang="fa-IR" dirty="0" smtClean="0"/>
              <a:t>لایه برداری رنگ های  سربی قدیمی با آب تحت فشار به جای شعله و کاردک</a:t>
            </a:r>
            <a:endParaRPr lang="en-US" b="1" dirty="0" smtClean="0"/>
          </a:p>
          <a:p>
            <a:pPr algn="r" rtl="1"/>
            <a:r>
              <a:rPr lang="fa-IR" dirty="0" smtClean="0"/>
              <a:t>نظافت محیط کار به روش های مکشی و یا روش های مرطوب</a:t>
            </a:r>
            <a:endParaRPr lang="en-US" b="1" dirty="0" smtClean="0"/>
          </a:p>
          <a:p>
            <a:pPr algn="r" rtl="1"/>
            <a:r>
              <a:rPr lang="fa-IR" dirty="0" smtClean="0"/>
              <a:t>بریدن سرب یا فلزات حاوی سرب با اره یا وسایل برشی سرد به جای برش کاری با ترچ هوا – برش، یا قوس الکتریکی</a:t>
            </a:r>
            <a:endParaRPr lang="en-US" b="1" dirty="0" smtClean="0"/>
          </a:p>
          <a:p>
            <a:pPr algn="r" rtl="1"/>
            <a:r>
              <a:rPr lang="fa-IR" dirty="0" smtClean="0"/>
              <a:t>استفاده از سرب به شکل امولسیون،دوغاب و یا خمیر</a:t>
            </a:r>
            <a:endParaRPr lang="en-US" b="1" dirty="0" smtClean="0"/>
          </a:p>
          <a:p>
            <a:pPr algn="r" rtl="1"/>
            <a:r>
              <a:rPr lang="fa-IR" dirty="0" smtClean="0"/>
              <a:t>کنترل دمای مذاب به کمتر از 450 درجه سانتیگراد وکاهش معنی دار در انتشار فیوم های سرب</a:t>
            </a:r>
            <a:endParaRPr lang="en-US" b="1" dirty="0" smtClean="0"/>
          </a:p>
          <a:p>
            <a:pPr algn="r" rtl="1"/>
            <a:endParaRPr lang="fa-I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868" y="0"/>
            <a:ext cx="5372080" cy="725470"/>
          </a:xfrm>
        </p:spPr>
        <p:txBody>
          <a:bodyPr>
            <a:normAutofit fontScale="90000"/>
          </a:bodyPr>
          <a:lstStyle/>
          <a:p>
            <a:r>
              <a:rPr lang="fa-IR" b="1" dirty="0" smtClean="0"/>
              <a:t>اصلاح فرایند</a:t>
            </a:r>
            <a:endParaRPr lang="fa-IR" dirty="0"/>
          </a:p>
        </p:txBody>
      </p:sp>
      <p:pic>
        <p:nvPicPr>
          <p:cNvPr id="77826" name="Picture 2"/>
          <p:cNvPicPr>
            <a:picLocks noGrp="1" noChangeAspect="1" noChangeArrowheads="1"/>
          </p:cNvPicPr>
          <p:nvPr>
            <p:ph sz="quarter" idx="1"/>
          </p:nvPr>
        </p:nvPicPr>
        <p:blipFill>
          <a:blip r:embed="rId2" cstate="print"/>
          <a:srcRect/>
          <a:stretch>
            <a:fillRect/>
          </a:stretch>
        </p:blipFill>
        <p:spPr bwMode="auto">
          <a:xfrm>
            <a:off x="500034" y="1000108"/>
            <a:ext cx="7858180" cy="5610801"/>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46"/>
          </a:xfrm>
        </p:spPr>
        <p:txBody>
          <a:bodyPr/>
          <a:lstStyle/>
          <a:p>
            <a:pPr algn="r" rtl="1"/>
            <a:r>
              <a:rPr lang="fa-IR" b="1" dirty="0" smtClean="0">
                <a:solidFill>
                  <a:schemeClr val="accent2">
                    <a:lumMod val="75000"/>
                  </a:schemeClr>
                </a:solidFill>
              </a:rPr>
              <a:t>کنترل های اجرایی</a:t>
            </a:r>
            <a:r>
              <a:rPr lang="fa-IR" dirty="0" smtClean="0">
                <a:solidFill>
                  <a:schemeClr val="accent2">
                    <a:lumMod val="75000"/>
                  </a:schemeClr>
                </a:solidFill>
              </a:rPr>
              <a:t> </a:t>
            </a:r>
            <a:endParaRPr lang="fa-IR" dirty="0">
              <a:solidFill>
                <a:schemeClr val="accent2">
                  <a:lumMod val="75000"/>
                </a:schemeClr>
              </a:solidFill>
            </a:endParaRPr>
          </a:p>
        </p:txBody>
      </p:sp>
      <p:sp>
        <p:nvSpPr>
          <p:cNvPr id="3" name="Content Placeholder 2"/>
          <p:cNvSpPr>
            <a:spLocks noGrp="1"/>
          </p:cNvSpPr>
          <p:nvPr>
            <p:ph sz="quarter" idx="1"/>
          </p:nvPr>
        </p:nvSpPr>
        <p:spPr>
          <a:xfrm>
            <a:off x="0" y="1600200"/>
            <a:ext cx="9144000" cy="5257800"/>
          </a:xfrm>
        </p:spPr>
        <p:txBody>
          <a:bodyPr>
            <a:normAutofit/>
          </a:bodyPr>
          <a:lstStyle/>
          <a:p>
            <a:pPr algn="r" rtl="1"/>
            <a:r>
              <a:rPr lang="fa-IR" dirty="0" smtClean="0"/>
              <a:t>سیستم های کاری هستند که نقش مکمل در پیشگیری و یا کاستن از ریسک تماس با سرب دارند.</a:t>
            </a:r>
          </a:p>
          <a:p>
            <a:pPr algn="r" rtl="1"/>
            <a:r>
              <a:rPr lang="fa-IR" dirty="0" smtClean="0"/>
              <a:t>اطلاعات، دستورالعمل ها و آموزش</a:t>
            </a:r>
          </a:p>
          <a:p>
            <a:pPr algn="r" rtl="1"/>
            <a:r>
              <a:rPr lang="fa-IR" dirty="0" smtClean="0"/>
              <a:t> نظافت مناسب محیط کار</a:t>
            </a:r>
          </a:p>
          <a:p>
            <a:pPr algn="r" rtl="1"/>
            <a:r>
              <a:rPr lang="fa-IR" dirty="0" smtClean="0"/>
              <a:t>طراحی مناسب محیط کار، محل های شستشو و دوش، غذاخوری تمیز و محل استراحت جدای از محیط کار، فرایندهای کار ایمن، تعمیر و نگهداری مناسب، چرخش شغلی، تغییر در الگوهای کاری، ممانعت از اضافه کار کارگران، علایم و نشانه ها، زمان بندی کارها، به کار گیری برنامه مراقبت پزشکی</a:t>
            </a:r>
            <a:endParaRPr lang="en-US" dirty="0" smtClean="0"/>
          </a:p>
          <a:p>
            <a:pPr algn="r" rtl="1"/>
            <a:endParaRPr lang="fa-I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74638"/>
            <a:ext cx="8401080" cy="1143000"/>
          </a:xfrm>
        </p:spPr>
        <p:txBody>
          <a:bodyPr>
            <a:normAutofit fontScale="90000"/>
          </a:bodyPr>
          <a:lstStyle/>
          <a:p>
            <a:pPr algn="r" rtl="1"/>
            <a:r>
              <a:rPr lang="fa-IR" b="1" dirty="0" smtClean="0"/>
              <a:t>کنترل های اجرایی:</a:t>
            </a:r>
            <a:r>
              <a:rPr lang="fa-IR" dirty="0" smtClean="0"/>
              <a:t> </a:t>
            </a:r>
            <a:r>
              <a:rPr lang="fa-IR" b="1" dirty="0" smtClean="0">
                <a:solidFill>
                  <a:schemeClr val="accent1">
                    <a:lumMod val="75000"/>
                  </a:schemeClr>
                </a:solidFill>
              </a:rPr>
              <a:t>اطلاعات، دستورالعمل ها و آموزش</a:t>
            </a:r>
            <a:r>
              <a:rPr lang="fa-IR" dirty="0" smtClean="0"/>
              <a:t> </a:t>
            </a:r>
            <a:endParaRPr lang="fa-IR" dirty="0"/>
          </a:p>
        </p:txBody>
      </p:sp>
      <p:sp>
        <p:nvSpPr>
          <p:cNvPr id="3" name="Content Placeholder 2"/>
          <p:cNvSpPr>
            <a:spLocks noGrp="1"/>
          </p:cNvSpPr>
          <p:nvPr>
            <p:ph sz="quarter" idx="1"/>
          </p:nvPr>
        </p:nvSpPr>
        <p:spPr>
          <a:xfrm>
            <a:off x="0" y="1600200"/>
            <a:ext cx="9144000" cy="4525963"/>
          </a:xfrm>
        </p:spPr>
        <p:txBody>
          <a:bodyPr>
            <a:normAutofit/>
          </a:bodyPr>
          <a:lstStyle/>
          <a:p>
            <a:pPr algn="r" rtl="1"/>
            <a:r>
              <a:rPr lang="fa-IR" dirty="0" smtClean="0"/>
              <a:t>اطلاعات، دستورالعمل ها و آموزش </a:t>
            </a:r>
            <a:r>
              <a:rPr lang="fa-IR" b="1" u="sng" dirty="0" smtClean="0"/>
              <a:t>به عنوان جایگزین روش های کنترل ریسک محسوب</a:t>
            </a:r>
            <a:r>
              <a:rPr lang="fa-IR" dirty="0" smtClean="0"/>
              <a:t> نمی شوند. </a:t>
            </a:r>
          </a:p>
          <a:p>
            <a:pPr algn="r" rtl="1"/>
            <a:endParaRPr lang="fa-IR" dirty="0" smtClean="0"/>
          </a:p>
          <a:p>
            <a:pPr algn="r" rtl="1"/>
            <a:r>
              <a:rPr lang="fa-IR" dirty="0" smtClean="0"/>
              <a:t>تمامی کارگرانی که با سرب کار می کنند، افرادی که وظیفه نظارت بر کارگران و یا بازدید از محل کار را بر عهده دارند و یا به هر روش دیگری احتمالا در معرض گرد و غبار و فیوم های سرب هستند، نیازمند اطلاعات، دستورالعمل ها و آموزش های لازم می باشند. </a:t>
            </a:r>
            <a:endParaRPr lang="fa-I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74638"/>
            <a:ext cx="8643998" cy="1143000"/>
          </a:xfrm>
        </p:spPr>
        <p:txBody>
          <a:bodyPr>
            <a:normAutofit fontScale="90000"/>
          </a:bodyPr>
          <a:lstStyle/>
          <a:p>
            <a:pPr algn="r" rtl="1"/>
            <a:r>
              <a:rPr lang="fa-IR" sz="3100" b="1" dirty="0" smtClean="0">
                <a:solidFill>
                  <a:schemeClr val="accent2">
                    <a:lumMod val="75000"/>
                  </a:schemeClr>
                </a:solidFill>
              </a:rPr>
              <a:t>کنترل های اجرایی:</a:t>
            </a:r>
            <a:r>
              <a:rPr lang="fa-IR" sz="3100" dirty="0" smtClean="0">
                <a:solidFill>
                  <a:schemeClr val="accent2">
                    <a:lumMod val="75000"/>
                  </a:schemeClr>
                </a:solidFill>
              </a:rPr>
              <a:t> </a:t>
            </a:r>
            <a:r>
              <a:rPr lang="fa-IR" sz="3100" b="1" dirty="0" smtClean="0">
                <a:solidFill>
                  <a:schemeClr val="accent2">
                    <a:lumMod val="75000"/>
                  </a:schemeClr>
                </a:solidFill>
              </a:rPr>
              <a:t>محتوی اطلاعات، دستورالعمل ها و دوره های آموزشی</a:t>
            </a:r>
            <a:r>
              <a:rPr lang="fa-IR" dirty="0" smtClean="0">
                <a:solidFill>
                  <a:schemeClr val="accent2">
                    <a:lumMod val="75000"/>
                  </a:schemeClr>
                </a:solidFill>
              </a:rPr>
              <a:t> </a:t>
            </a:r>
            <a:endParaRPr lang="fa-IR" dirty="0">
              <a:solidFill>
                <a:schemeClr val="accent2">
                  <a:lumMod val="75000"/>
                </a:schemeClr>
              </a:solidFill>
            </a:endParaRPr>
          </a:p>
        </p:txBody>
      </p:sp>
      <p:sp>
        <p:nvSpPr>
          <p:cNvPr id="3" name="Content Placeholder 2"/>
          <p:cNvSpPr>
            <a:spLocks noGrp="1"/>
          </p:cNvSpPr>
          <p:nvPr>
            <p:ph sz="quarter" idx="1"/>
          </p:nvPr>
        </p:nvSpPr>
        <p:spPr/>
        <p:txBody>
          <a:bodyPr>
            <a:normAutofit fontScale="77500" lnSpcReduction="20000"/>
          </a:bodyPr>
          <a:lstStyle/>
          <a:p>
            <a:pPr algn="r" rtl="1"/>
            <a:r>
              <a:rPr lang="fa-IR" dirty="0" smtClean="0"/>
              <a:t>- معرفی سرب و ترکیبات حاوی سرب مورد استفاده در فرایند</a:t>
            </a:r>
            <a:endParaRPr lang="en-US" dirty="0" smtClean="0"/>
          </a:p>
          <a:p>
            <a:pPr algn="r" rtl="1"/>
            <a:r>
              <a:rPr lang="fa-IR" dirty="0" smtClean="0"/>
              <a:t>- منابع تماس و راه های ورود سرب به بدن</a:t>
            </a:r>
            <a:endParaRPr lang="en-US" dirty="0" smtClean="0"/>
          </a:p>
          <a:p>
            <a:pPr algn="r" rtl="1"/>
            <a:r>
              <a:rPr lang="fa-IR" dirty="0" smtClean="0"/>
              <a:t>- معرفی خواص تجمعی سرب در بدن با گذشت زمان و تکرار تماس </a:t>
            </a:r>
            <a:endParaRPr lang="en-US" dirty="0" smtClean="0"/>
          </a:p>
          <a:p>
            <a:pPr algn="r" rtl="1"/>
            <a:r>
              <a:rPr lang="fa-IR" dirty="0" smtClean="0"/>
              <a:t>- معرفی اثرات نامطلوب سرب بر سیستم عصبی، کلیه ها، اختلال در سنتز هموگلوبین و ایجادکم خونی</a:t>
            </a:r>
            <a:endParaRPr lang="en-US" dirty="0" smtClean="0"/>
          </a:p>
          <a:p>
            <a:pPr algn="r" rtl="1"/>
            <a:r>
              <a:rPr lang="fa-IR" dirty="0" smtClean="0"/>
              <a:t>- معرفی اثرات نامطلوب سرب بر دستگاه تولید مثل و بر قابلیت باروری</a:t>
            </a:r>
            <a:endParaRPr lang="en-US" dirty="0" smtClean="0"/>
          </a:p>
          <a:p>
            <a:pPr algn="r" rtl="1"/>
            <a:r>
              <a:rPr lang="fa-IR" dirty="0" smtClean="0"/>
              <a:t>- حساسیت جنین در حال رشد و نوزادان به سرب و ضرورت پیشگیری از تماس زنان مستعد بارداری، زنان باردار یا زنان شیرده با سرب.</a:t>
            </a:r>
            <a:endParaRPr lang="en-US" dirty="0" smtClean="0"/>
          </a:p>
          <a:p>
            <a:pPr algn="r" rtl="1"/>
            <a:r>
              <a:rPr lang="fa-IR" dirty="0" smtClean="0"/>
              <a:t>- اثرات بهداشتی ناشی از تماس با سرب بر کارگر و اعضاء خانواده (همسر، زن باردار، کودکان).</a:t>
            </a:r>
            <a:endParaRPr lang="en-US" dirty="0" smtClean="0"/>
          </a:p>
          <a:p>
            <a:pPr algn="r" rtl="1"/>
            <a:r>
              <a:rPr lang="fa-IR" dirty="0" smtClean="0"/>
              <a:t>- اهمیت بهداشتی انتقال سرب از محیط کار به اتومبیل، جامعه، منزل و اعضاء خانواده</a:t>
            </a:r>
            <a:endParaRPr lang="en-US" dirty="0" smtClean="0"/>
          </a:p>
          <a:p>
            <a:pPr algn="r" rtl="1"/>
            <a:r>
              <a:rPr lang="fa-IR" dirty="0" smtClean="0"/>
              <a:t>- حدود مجاز مواجهه تماسی، حد عمل و حد تعلیق</a:t>
            </a:r>
            <a:endParaRPr lang="en-US" b="1" dirty="0" smtClean="0"/>
          </a:p>
          <a:p>
            <a:pPr algn="r" rtl="1"/>
            <a:r>
              <a:rPr lang="fa-IR" dirty="0" smtClean="0"/>
              <a:t>- صفحات ایمنی سرب مصرفی و نحوه استفاده از آنها</a:t>
            </a:r>
            <a:endParaRPr lang="en-US" b="1" dirty="0" smtClean="0"/>
          </a:p>
          <a:p>
            <a:pPr algn="r" rtl="1"/>
            <a:r>
              <a:rPr lang="fa-IR" dirty="0" smtClean="0"/>
              <a:t>-</a:t>
            </a:r>
            <a:endParaRPr lang="fa-I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b="1" dirty="0" smtClean="0">
                <a:solidFill>
                  <a:schemeClr val="accent2">
                    <a:lumMod val="75000"/>
                  </a:schemeClr>
                </a:solidFill>
              </a:rPr>
              <a:t>کنترل های اجرایی:</a:t>
            </a:r>
            <a:r>
              <a:rPr lang="fa-IR" sz="3200" dirty="0" smtClean="0">
                <a:solidFill>
                  <a:schemeClr val="accent2">
                    <a:lumMod val="75000"/>
                  </a:schemeClr>
                </a:solidFill>
              </a:rPr>
              <a:t> </a:t>
            </a:r>
            <a:r>
              <a:rPr lang="fa-IR" sz="3200" b="1" dirty="0" smtClean="0">
                <a:solidFill>
                  <a:schemeClr val="accent2">
                    <a:lumMod val="75000"/>
                  </a:schemeClr>
                </a:solidFill>
              </a:rPr>
              <a:t>محتوی اطلاعات، دستورالعمل ها و دوره های آموزشی</a:t>
            </a:r>
            <a:r>
              <a:rPr lang="fa-IR" sz="3200" dirty="0" smtClean="0">
                <a:solidFill>
                  <a:schemeClr val="accent2">
                    <a:lumMod val="75000"/>
                  </a:schemeClr>
                </a:solidFill>
              </a:rPr>
              <a:t> </a:t>
            </a:r>
            <a:endParaRPr lang="fa-IR" sz="3200" dirty="0"/>
          </a:p>
        </p:txBody>
      </p:sp>
      <p:sp>
        <p:nvSpPr>
          <p:cNvPr id="3" name="Content Placeholder 2"/>
          <p:cNvSpPr>
            <a:spLocks noGrp="1"/>
          </p:cNvSpPr>
          <p:nvPr>
            <p:ph sz="quarter" idx="1"/>
          </p:nvPr>
        </p:nvSpPr>
        <p:spPr/>
        <p:txBody>
          <a:bodyPr>
            <a:normAutofit fontScale="77500" lnSpcReduction="20000"/>
          </a:bodyPr>
          <a:lstStyle/>
          <a:p>
            <a:pPr algn="r" rtl="1"/>
            <a:r>
              <a:rPr lang="fa-IR" dirty="0" smtClean="0"/>
              <a:t>برچسب گذاری بشکه های حاوی سرب یا مواد سربی </a:t>
            </a:r>
            <a:endParaRPr lang="en-US" b="1" dirty="0" smtClean="0"/>
          </a:p>
          <a:p>
            <a:pPr algn="r" rtl="1"/>
            <a:r>
              <a:rPr lang="fa-IR" dirty="0" smtClean="0"/>
              <a:t>- معرفی اقدامات انجام شده جهت کنترل تماس با سرب و نحوه استفاده از آنها</a:t>
            </a:r>
            <a:endParaRPr lang="en-US" b="1" dirty="0" smtClean="0"/>
          </a:p>
          <a:p>
            <a:pPr algn="r" rtl="1"/>
            <a:r>
              <a:rPr lang="fa-IR" dirty="0" smtClean="0"/>
              <a:t>- روش ها و فرایندهای انجام کار ایمن در هنگام کار با سرب در بخش های مختلف نظیر نحوه کار، استفاده در فرایند، انبارسازی، جابجایی، نظافت محیط، دفع پسمان و ...</a:t>
            </a:r>
            <a:endParaRPr lang="en-US" b="1" dirty="0" smtClean="0"/>
          </a:p>
          <a:p>
            <a:pPr algn="r" rtl="1"/>
            <a:r>
              <a:rPr lang="fa-IR" dirty="0" smtClean="0"/>
              <a:t>- اهمیت به حداقل رسانی انتشار گرد و غبار و فیوم های سرب به هوا</a:t>
            </a:r>
            <a:endParaRPr lang="en-US" b="1" dirty="0" smtClean="0"/>
          </a:p>
          <a:p>
            <a:pPr algn="r" rtl="1"/>
            <a:r>
              <a:rPr lang="fa-IR" dirty="0" smtClean="0"/>
              <a:t>- نحوه استفاده از اقلام حفاظت فردی در محیط و محدویت های آنها</a:t>
            </a:r>
            <a:endParaRPr lang="en-US" b="1" dirty="0" smtClean="0"/>
          </a:p>
          <a:p>
            <a:pPr algn="r" rtl="1"/>
            <a:r>
              <a:rPr lang="fa-IR" dirty="0" smtClean="0"/>
              <a:t>- اهمیت شناسایی و گزارش هر گونه موارد خرابی و اشکال در سیستم های کنترلی و یا وسایل حفاظت فردی</a:t>
            </a:r>
            <a:endParaRPr lang="en-US" b="1" dirty="0" smtClean="0"/>
          </a:p>
          <a:p>
            <a:pPr algn="r" rtl="1"/>
            <a:r>
              <a:rPr lang="fa-IR" dirty="0" smtClean="0"/>
              <a:t>- دلایل اندازه گیری سرب در هوای محیط کار، نحوه اندازه گیری و چگونگی تحلیل نتایج</a:t>
            </a:r>
            <a:endParaRPr lang="en-US" b="1" dirty="0" smtClean="0"/>
          </a:p>
          <a:p>
            <a:pPr algn="r" rtl="1"/>
            <a:r>
              <a:rPr lang="fa-IR" dirty="0" smtClean="0"/>
              <a:t>- دلایل ممانعت از ادامه کار در مشاغل با ریسک مواجهه بالا با سرب</a:t>
            </a:r>
            <a:endParaRPr lang="en-US" b="1" dirty="0" smtClean="0"/>
          </a:p>
          <a:p>
            <a:pPr algn="r" rtl="1"/>
            <a:r>
              <a:rPr lang="fa-IR" dirty="0" smtClean="0"/>
              <a:t>- اهمیت رعایت استانداردهای بهداشتی ، پرهیز از مصرف دخانیات، خوردن و نوشیدن در محیط کار</a:t>
            </a:r>
            <a:endParaRPr lang="en-US" b="1" dirty="0" smtClean="0"/>
          </a:p>
          <a:p>
            <a:pPr algn="r" rtl="1"/>
            <a:r>
              <a:rPr lang="fa-IR" dirty="0" smtClean="0"/>
              <a:t>- معرفی اقدامات احتیاطی و پیشگیرانه به منظور حفاظت کارگر از خود و سایر همکاران در محل کار</a:t>
            </a:r>
            <a:endParaRPr lang="en-US" dirty="0" smtClean="0"/>
          </a:p>
          <a:p>
            <a:pPr algn="r" rtl="1"/>
            <a:endParaRPr lang="fa-I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b="1" dirty="0" smtClean="0">
                <a:solidFill>
                  <a:schemeClr val="accent2">
                    <a:lumMod val="75000"/>
                  </a:schemeClr>
                </a:solidFill>
              </a:rPr>
              <a:t>کنترل های اجرایی:</a:t>
            </a:r>
            <a:r>
              <a:rPr lang="fa-IR" sz="3200" dirty="0" smtClean="0">
                <a:solidFill>
                  <a:schemeClr val="accent2">
                    <a:lumMod val="75000"/>
                  </a:schemeClr>
                </a:solidFill>
              </a:rPr>
              <a:t> </a:t>
            </a:r>
            <a:r>
              <a:rPr lang="fa-IR" sz="3200" b="1" dirty="0" smtClean="0">
                <a:solidFill>
                  <a:schemeClr val="accent2">
                    <a:lumMod val="75000"/>
                  </a:schemeClr>
                </a:solidFill>
              </a:rPr>
              <a:t>محتوی اطلاعات، دستورالعمل ها و دوره های آموزشی</a:t>
            </a:r>
            <a:r>
              <a:rPr lang="fa-IR" sz="3200" dirty="0" smtClean="0">
                <a:solidFill>
                  <a:schemeClr val="accent2">
                    <a:lumMod val="75000"/>
                  </a:schemeClr>
                </a:solidFill>
              </a:rPr>
              <a:t> </a:t>
            </a:r>
            <a:r>
              <a:rPr lang="fa-IR" sz="3200" dirty="0" smtClean="0">
                <a:solidFill>
                  <a:schemeClr val="accent1">
                    <a:lumMod val="75000"/>
                  </a:schemeClr>
                </a:solidFill>
              </a:rPr>
              <a:t> </a:t>
            </a:r>
            <a:endParaRPr lang="fa-IR" sz="3200" dirty="0">
              <a:solidFill>
                <a:schemeClr val="accent1">
                  <a:lumMod val="75000"/>
                </a:schemeClr>
              </a:solidFill>
            </a:endParaRPr>
          </a:p>
        </p:txBody>
      </p:sp>
      <p:sp>
        <p:nvSpPr>
          <p:cNvPr id="3" name="Content Placeholder 2"/>
          <p:cNvSpPr>
            <a:spLocks noGrp="1"/>
          </p:cNvSpPr>
          <p:nvPr>
            <p:ph sz="quarter" idx="1"/>
          </p:nvPr>
        </p:nvSpPr>
        <p:spPr/>
        <p:txBody>
          <a:bodyPr>
            <a:normAutofit fontScale="70000" lnSpcReduction="20000"/>
          </a:bodyPr>
          <a:lstStyle/>
          <a:p>
            <a:pPr algn="r" rtl="1"/>
            <a:r>
              <a:rPr lang="fa-IR" dirty="0" smtClean="0"/>
              <a:t>- نحوه استفاده از کنترل های مهندسی موجود نظیر سیستم های تهویه موضعی</a:t>
            </a:r>
            <a:endParaRPr lang="en-US" dirty="0" smtClean="0"/>
          </a:p>
          <a:p>
            <a:pPr algn="r" rtl="1"/>
            <a:r>
              <a:rPr lang="fa-IR" dirty="0" smtClean="0"/>
              <a:t>- نحوه صحیح انجام فعالیت ها با پرهیز از تولید و انتشار آلودگی</a:t>
            </a:r>
            <a:endParaRPr lang="en-US" dirty="0" smtClean="0"/>
          </a:p>
          <a:p>
            <a:pPr algn="r" rtl="1"/>
            <a:r>
              <a:rPr lang="fa-IR" dirty="0" smtClean="0"/>
              <a:t>-اهمیت رفع آلودگی سرب از روی تجهیزات، لباس کار و سطح بدن در هنگام خروج از محل کار</a:t>
            </a:r>
            <a:endParaRPr lang="en-US" dirty="0" smtClean="0"/>
          </a:p>
          <a:p>
            <a:pPr algn="r" rtl="1"/>
            <a:r>
              <a:rPr lang="fa-IR" dirty="0" smtClean="0"/>
              <a:t>- نحوه رفع آلودگی سرب از سطح لباس های حفاظتی و تجهیزات در هنگام خروج از محل کار</a:t>
            </a:r>
            <a:endParaRPr lang="en-US" dirty="0" smtClean="0"/>
          </a:p>
          <a:p>
            <a:pPr algn="r" rtl="1"/>
            <a:r>
              <a:rPr lang="fa-IR" dirty="0" smtClean="0"/>
              <a:t>- نحوه رفع آلودگی سرب از روی پوست در بخش تسهیلات بهداشتی(دوش، روشویی ها)در هنگام خروج از محل کار</a:t>
            </a:r>
            <a:endParaRPr lang="en-US" dirty="0" smtClean="0"/>
          </a:p>
          <a:p>
            <a:pPr algn="r" rtl="1"/>
            <a:r>
              <a:rPr lang="fa-IR" dirty="0" smtClean="0"/>
              <a:t>-نحوه شستشوی صحیح دست و صورت </a:t>
            </a:r>
            <a:endParaRPr lang="en-US" dirty="0" smtClean="0"/>
          </a:p>
          <a:p>
            <a:pPr algn="r" rtl="1"/>
            <a:r>
              <a:rPr lang="fa-IR" dirty="0" smtClean="0"/>
              <a:t>- نحوه استفاده صحیح از لباس ها و تجهیزات حفاظت فردی ، نگهداری و محدودیت های آنها</a:t>
            </a:r>
            <a:endParaRPr lang="en-US" dirty="0" smtClean="0"/>
          </a:p>
          <a:p>
            <a:pPr algn="r" rtl="1"/>
            <a:r>
              <a:rPr lang="fa-IR" dirty="0" smtClean="0"/>
              <a:t>- برنامه حفاظت تنفسي(تست انطباق ماسك با صورت، نحوه نگهداري مناسب، محدوديت ها، نحوه نظافت، ضد عفوني،  تعمير و نگهداري وتعويض ماسک)</a:t>
            </a:r>
            <a:endParaRPr lang="en-US" dirty="0" smtClean="0"/>
          </a:p>
          <a:p>
            <a:pPr algn="r" rtl="1"/>
            <a:r>
              <a:rPr lang="fa-IR" dirty="0" smtClean="0"/>
              <a:t>- اهمیت بهداشت فردی</a:t>
            </a:r>
            <a:endParaRPr lang="en-US" dirty="0" smtClean="0"/>
          </a:p>
          <a:p>
            <a:pPr algn="r" rtl="1"/>
            <a:r>
              <a:rPr lang="fa-IR" dirty="0" smtClean="0"/>
              <a:t>- ضبط و ربط مناسب محیط کار و اهمیت آن در کنترل تماس تنفسی با سرب</a:t>
            </a:r>
            <a:endParaRPr lang="en-US" dirty="0" smtClean="0"/>
          </a:p>
          <a:p>
            <a:pPr algn="r" rtl="1"/>
            <a:r>
              <a:rPr lang="fa-IR" dirty="0" smtClean="0"/>
              <a:t>- صرف غذا، نوشیدنی و استراحت در محیط کار و مخاطرات آن</a:t>
            </a:r>
            <a:endParaRPr lang="en-US" dirty="0" smtClean="0"/>
          </a:p>
          <a:p>
            <a:pPr algn="r" rtl="1"/>
            <a:endParaRPr lang="fa-I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0"/>
            <a:ext cx="8229600" cy="1143000"/>
          </a:xfrm>
        </p:spPr>
        <p:txBody>
          <a:bodyPr/>
          <a:lstStyle/>
          <a:p>
            <a:r>
              <a:rPr lang="fa-IR" b="1" dirty="0" smtClean="0">
                <a:solidFill>
                  <a:schemeClr val="accent1">
                    <a:lumMod val="75000"/>
                  </a:schemeClr>
                </a:solidFill>
              </a:rPr>
              <a:t>برچسب گذاری ظروف حاوی سرب </a:t>
            </a:r>
            <a:endParaRPr lang="fa-IR" dirty="0">
              <a:solidFill>
                <a:schemeClr val="accent1">
                  <a:lumMod val="75000"/>
                </a:schemeClr>
              </a:solidFill>
            </a:endParaRPr>
          </a:p>
        </p:txBody>
      </p:sp>
      <p:sp>
        <p:nvSpPr>
          <p:cNvPr id="3" name="Content Placeholder 2"/>
          <p:cNvSpPr>
            <a:spLocks noGrp="1"/>
          </p:cNvSpPr>
          <p:nvPr>
            <p:ph sz="quarter" idx="1"/>
          </p:nvPr>
        </p:nvSpPr>
        <p:spPr>
          <a:xfrm>
            <a:off x="0" y="1285860"/>
            <a:ext cx="9144000" cy="5572140"/>
          </a:xfrm>
        </p:spPr>
        <p:txBody>
          <a:bodyPr>
            <a:normAutofit/>
          </a:bodyPr>
          <a:lstStyle/>
          <a:p>
            <a:pPr algn="r" rtl="1"/>
            <a:r>
              <a:rPr lang="fa-IR" b="1" dirty="0" smtClean="0">
                <a:solidFill>
                  <a:schemeClr val="accent1">
                    <a:lumMod val="75000"/>
                  </a:schemeClr>
                </a:solidFill>
              </a:rPr>
              <a:t>برچسب باید دارای اطلاعات زیر باشد:</a:t>
            </a:r>
            <a:endParaRPr lang="en-US" b="1" dirty="0" smtClean="0">
              <a:solidFill>
                <a:schemeClr val="accent1">
                  <a:lumMod val="75000"/>
                </a:schemeClr>
              </a:solidFill>
            </a:endParaRPr>
          </a:p>
          <a:p>
            <a:pPr algn="r" rtl="1"/>
            <a:r>
              <a:rPr lang="fa-IR" dirty="0" smtClean="0"/>
              <a:t>-نام ماده موجود در ظرف، نام، آدرس و شماره تلفن سازنده، اطلاعاتی در خصوص ترکیبات یا اجزاء سازنده مواد موجود در ظرف</a:t>
            </a:r>
            <a:endParaRPr lang="en-US" dirty="0" smtClean="0"/>
          </a:p>
          <a:p>
            <a:pPr algn="r" rtl="1"/>
            <a:r>
              <a:rPr lang="fa-IR" dirty="0" smtClean="0"/>
              <a:t>- خلاصه اطلاعات ایمنی و بهداشت ماده</a:t>
            </a:r>
            <a:endParaRPr lang="en-US" dirty="0" smtClean="0"/>
          </a:p>
          <a:p>
            <a:pPr algn="r" rtl="1"/>
            <a:r>
              <a:rPr lang="fa-IR" dirty="0" smtClean="0"/>
              <a:t>- نصب واژه خطر یا عبارت مشابه نظیر مواد سمی، هشدار، احتیاط، که نشان دهنده شدت خطر باشد.</a:t>
            </a:r>
            <a:endParaRPr lang="en-US" dirty="0" smtClean="0"/>
          </a:p>
          <a:p>
            <a:pPr algn="r" rtl="1"/>
            <a:r>
              <a:rPr lang="fa-IR" dirty="0" smtClean="0"/>
              <a:t>- ظروف حاوی مواد تا زمانی که کاملا تخلیه و به خوبی تمیز نشده اند باید دارای برچسب باشند.</a:t>
            </a:r>
            <a:endParaRPr lang="en-US" dirty="0" smtClean="0"/>
          </a:p>
          <a:p>
            <a:pPr algn="r" rtl="1"/>
            <a:r>
              <a:rPr lang="fa-IR" dirty="0" smtClean="0"/>
              <a:t>- برچسب بابد سالم، تمیز و غیر قابل جابجایی از روی ظرف باشد.</a:t>
            </a:r>
            <a:endParaRPr lang="en-US" dirty="0" smtClean="0"/>
          </a:p>
          <a:p>
            <a:pPr algn="r" rtl="1"/>
            <a:r>
              <a:rPr lang="fa-IR" dirty="0" smtClean="0"/>
              <a:t>-تمام ظروف مواد باید دارای برچسب باشند. در صورتی که ظرفی فاقد برچسب بود تا زمانی که ترکیب مواد داخل ظرف تعیین نشده است باید در محلی مطمئن و غیر قابل دسترس با برچسب" احتیاط، استفاده نشود: ماده ناشناخته" نگهداری شود.</a:t>
            </a:r>
            <a:endParaRPr lang="en-US" dirty="0" smtClean="0"/>
          </a:p>
          <a:p>
            <a:pPr algn="r" rtl="1"/>
            <a:endParaRPr lang="fa-IR"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نظافت  محیط کار </a:t>
            </a:r>
            <a:endParaRPr lang="fa-IR" dirty="0"/>
          </a:p>
        </p:txBody>
      </p:sp>
      <p:sp>
        <p:nvSpPr>
          <p:cNvPr id="3" name="Content Placeholder 2"/>
          <p:cNvSpPr>
            <a:spLocks noGrp="1"/>
          </p:cNvSpPr>
          <p:nvPr>
            <p:ph sz="quarter" idx="1"/>
          </p:nvPr>
        </p:nvSpPr>
        <p:spPr>
          <a:xfrm>
            <a:off x="0" y="1600200"/>
            <a:ext cx="9144000" cy="4525963"/>
          </a:xfrm>
        </p:spPr>
        <p:txBody>
          <a:bodyPr/>
          <a:lstStyle/>
          <a:p>
            <a:pPr algn="r" rtl="1"/>
            <a:r>
              <a:rPr lang="fa-IR" dirty="0" smtClean="0"/>
              <a:t>مناطق و ایستگاه های کار با سرب باید تمیز و عاری از گرد و غبار سرب باشند.این مهم در گرو تعامل کارفرما و کارگران است. تمیز سازی منظم محیط کار، نقش موثری در کاستن از تماس های تنفسی وگوارشی با سرب دارد.</a:t>
            </a:r>
            <a:endParaRPr lang="en-US" dirty="0" smtClean="0"/>
          </a:p>
          <a:p>
            <a:pPr algn="r" rtl="1"/>
            <a:endParaRPr lang="fa-IR"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نظافت  محیط کار</a:t>
            </a:r>
            <a:endParaRPr lang="fa-IR" dirty="0"/>
          </a:p>
        </p:txBody>
      </p:sp>
      <p:sp>
        <p:nvSpPr>
          <p:cNvPr id="3" name="Content Placeholder 2"/>
          <p:cNvSpPr>
            <a:spLocks noGrp="1"/>
          </p:cNvSpPr>
          <p:nvPr>
            <p:ph sz="quarter" idx="1"/>
          </p:nvPr>
        </p:nvSpPr>
        <p:spPr>
          <a:xfrm>
            <a:off x="0" y="1600200"/>
            <a:ext cx="9144000" cy="4972072"/>
          </a:xfrm>
        </p:spPr>
        <p:txBody>
          <a:bodyPr>
            <a:normAutofit/>
          </a:bodyPr>
          <a:lstStyle/>
          <a:p>
            <a:pPr lvl="0" algn="just" rtl="1">
              <a:lnSpc>
                <a:spcPct val="150000"/>
              </a:lnSpc>
            </a:pPr>
            <a:r>
              <a:rPr lang="fa-IR" dirty="0" smtClean="0"/>
              <a:t>نظافت سطوح آلوده به سرب در وهله نخست بایستی با سیستم مکشی(فشار منفی) مجهز به فیلتر هپا، ترجیحا از نوع مرکزی و در غیر این صورت با دستمال مرطوب انجام شود.</a:t>
            </a:r>
          </a:p>
          <a:p>
            <a:pPr lvl="0" algn="just" rtl="1">
              <a:lnSpc>
                <a:spcPct val="150000"/>
              </a:lnSpc>
            </a:pPr>
            <a:endParaRPr lang="en-US" dirty="0" smtClean="0"/>
          </a:p>
          <a:p>
            <a:pPr algn="just" rtl="1">
              <a:lnSpc>
                <a:spcPct val="150000"/>
              </a:lnSpc>
            </a:pPr>
            <a:endParaRPr lang="fa-I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tx2"/>
                </a:solidFill>
              </a:rPr>
              <a:t>جذب از راه دستگاه تنفس</a:t>
            </a:r>
            <a:r>
              <a:rPr lang="fa-IR" dirty="0" smtClean="0">
                <a:solidFill>
                  <a:srgbClr val="FF0000"/>
                </a:solidFill>
              </a:rPr>
              <a:t> </a:t>
            </a:r>
            <a:endParaRPr lang="en-US" dirty="0">
              <a:solidFill>
                <a:srgbClr val="FF0000"/>
              </a:solidFill>
            </a:endParaRPr>
          </a:p>
        </p:txBody>
      </p:sp>
      <p:sp>
        <p:nvSpPr>
          <p:cNvPr id="3" name="Content Placeholder 2"/>
          <p:cNvSpPr>
            <a:spLocks noGrp="1"/>
          </p:cNvSpPr>
          <p:nvPr>
            <p:ph sz="quarter" idx="1"/>
          </p:nvPr>
        </p:nvSpPr>
        <p:spPr>
          <a:xfrm>
            <a:off x="0" y="1285860"/>
            <a:ext cx="9144000" cy="5572140"/>
          </a:xfrm>
        </p:spPr>
        <p:txBody>
          <a:bodyPr>
            <a:normAutofit/>
          </a:bodyPr>
          <a:lstStyle/>
          <a:p>
            <a:pPr algn="r" rtl="1"/>
            <a:r>
              <a:rPr lang="fa-IR" b="1" dirty="0" smtClean="0"/>
              <a:t>هوای آلوده به سرب وارد ریه ها شده و پس از جذب بلافاصله وارد جریان خون می شود. </a:t>
            </a:r>
          </a:p>
          <a:p>
            <a:pPr algn="r" rtl="1"/>
            <a:endParaRPr lang="fa-IR" b="1" dirty="0" smtClean="0"/>
          </a:p>
          <a:p>
            <a:pPr algn="r" rtl="1"/>
            <a:r>
              <a:rPr lang="fa-IR" b="1" dirty="0" smtClean="0">
                <a:solidFill>
                  <a:schemeClr val="tx2"/>
                </a:solidFill>
              </a:rPr>
              <a:t>سازمان بهداشت جهانی وجود 1 میکروگرم سرب در متر مکعب هوای تنفسی را مسئول ایجاد یک میکروگرم سرب در 100 میلی لیتر خون می داند. </a:t>
            </a:r>
          </a:p>
          <a:p>
            <a:pPr algn="r" rtl="1"/>
            <a:r>
              <a:rPr lang="fa-IR" b="1" dirty="0" smtClean="0"/>
              <a:t>به لحاظ توزیع سایزی، بخش عمده گرد و غبار تولید شده از مواد معدنی نظیر سرب و ترکیبات آن در گروه استنشاقی و بخش اندکی در گروه ذرات تنفسی قرار دارند از اینرو به راحتی وارد کیسه های هوایی می شوند.</a:t>
            </a:r>
          </a:p>
          <a:p>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6130"/>
          </a:xfrm>
        </p:spPr>
        <p:txBody>
          <a:bodyPr/>
          <a:lstStyle/>
          <a:p>
            <a:r>
              <a:rPr lang="fa-IR" b="1" dirty="0" smtClean="0"/>
              <a:t>نظافت  محیط کار</a:t>
            </a:r>
            <a:endParaRPr lang="fa-IR" dirty="0"/>
          </a:p>
        </p:txBody>
      </p:sp>
      <p:pic>
        <p:nvPicPr>
          <p:cNvPr id="78850" name="Picture 2"/>
          <p:cNvPicPr>
            <a:picLocks noGrp="1" noChangeAspect="1" noChangeArrowheads="1"/>
          </p:cNvPicPr>
          <p:nvPr>
            <p:ph sz="quarter" idx="1"/>
          </p:nvPr>
        </p:nvPicPr>
        <p:blipFill>
          <a:blip r:embed="rId2" cstate="print"/>
          <a:srcRect/>
          <a:stretch>
            <a:fillRect/>
          </a:stretch>
        </p:blipFill>
        <p:spPr bwMode="auto">
          <a:xfrm>
            <a:off x="44092" y="1772816"/>
            <a:ext cx="8913687" cy="4248472"/>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فواصل نظافت و تمیز سازی</a:t>
            </a:r>
            <a:endParaRPr lang="fa-IR" b="1" dirty="0"/>
          </a:p>
        </p:txBody>
      </p:sp>
      <p:sp>
        <p:nvSpPr>
          <p:cNvPr id="3" name="Content Placeholder 2"/>
          <p:cNvSpPr>
            <a:spLocks noGrp="1"/>
          </p:cNvSpPr>
          <p:nvPr>
            <p:ph sz="quarter" idx="1"/>
          </p:nvPr>
        </p:nvSpPr>
        <p:spPr>
          <a:xfrm>
            <a:off x="0" y="1600200"/>
            <a:ext cx="9144000" cy="4525963"/>
          </a:xfrm>
        </p:spPr>
        <p:txBody>
          <a:bodyPr>
            <a:normAutofit/>
          </a:bodyPr>
          <a:lstStyle/>
          <a:p>
            <a:pPr algn="r" rtl="1"/>
            <a:r>
              <a:rPr lang="fa-IR" dirty="0" smtClean="0"/>
              <a:t>میزهای کار و سطح زمین ، رختکن لباس های کار آلوده، محل های شستشو و یا بخش های اختصاص یافته به استعمال سیگار: </a:t>
            </a:r>
            <a:r>
              <a:rPr lang="fa-IR" b="1" dirty="0" smtClean="0"/>
              <a:t>حداقل یک بار در روز</a:t>
            </a:r>
          </a:p>
          <a:p>
            <a:pPr algn="r" rtl="1"/>
            <a:endParaRPr lang="en-US" dirty="0" smtClean="0"/>
          </a:p>
          <a:p>
            <a:pPr algn="r" rtl="1"/>
            <a:r>
              <a:rPr lang="fa-IR" b="1" dirty="0" smtClean="0"/>
              <a:t> </a:t>
            </a:r>
            <a:r>
              <a:rPr lang="fa-IR" dirty="0" smtClean="0"/>
              <a:t>غذاخوری: </a:t>
            </a:r>
            <a:r>
              <a:rPr lang="fa-IR" b="1" dirty="0" smtClean="0"/>
              <a:t>حداقل یک بار در روز </a:t>
            </a:r>
            <a:r>
              <a:rPr lang="fa-IR" dirty="0" smtClean="0"/>
              <a:t>تمیز و یا شستشو شود .  </a:t>
            </a:r>
            <a:endParaRPr lang="en-US" b="1" dirty="0" smtClean="0"/>
          </a:p>
          <a:p>
            <a:pPr algn="r" rtl="1"/>
            <a:r>
              <a:rPr lang="fa-IR" dirty="0" smtClean="0"/>
              <a:t>سطوح خارجی تجهیزات و وسایل مورد استفاده در فرایند نظیر راکتورها، ماشین ها: </a:t>
            </a:r>
            <a:r>
              <a:rPr lang="fa-IR" b="1" dirty="0" smtClean="0"/>
              <a:t>حداقل یک بار در روز.</a:t>
            </a:r>
            <a:endParaRPr lang="en-US" b="1" dirty="0" smtClean="0"/>
          </a:p>
          <a:p>
            <a:pPr algn="r" rtl="1"/>
            <a:r>
              <a:rPr lang="fa-IR" dirty="0" smtClean="0"/>
              <a:t>ماسک های تنفسی: </a:t>
            </a:r>
            <a:r>
              <a:rPr lang="fa-IR" b="1" dirty="0" smtClean="0"/>
              <a:t>در پایان هر شیفت یا دوره کاری</a:t>
            </a:r>
            <a:endParaRPr lang="en-US" b="1" dirty="0" smtClean="0"/>
          </a:p>
          <a:p>
            <a:pPr algn="r" rtl="1"/>
            <a:r>
              <a:rPr lang="fa-IR" dirty="0" smtClean="0"/>
              <a:t>لباس های حفاظتی: پیش از خروج از محل کار جهت ورود به غذاخوری و یا </a:t>
            </a:r>
            <a:r>
              <a:rPr lang="fa-IR" u="sng" dirty="0" smtClean="0"/>
              <a:t>به دنبال استفاده روزانه به روش فشار منفی و یا حداقل هر هفته یک بار </a:t>
            </a:r>
            <a:r>
              <a:rPr lang="fa-IR" dirty="0" smtClean="0"/>
              <a:t>شستشو و در صورت لزوم تعویض شوند .</a:t>
            </a:r>
            <a:endParaRPr lang="fa-IR"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طراحی محیط کار </a:t>
            </a:r>
            <a:endParaRPr lang="fa-IR" dirty="0"/>
          </a:p>
        </p:txBody>
      </p:sp>
      <p:sp>
        <p:nvSpPr>
          <p:cNvPr id="3" name="Content Placeholder 2"/>
          <p:cNvSpPr>
            <a:spLocks noGrp="1"/>
          </p:cNvSpPr>
          <p:nvPr>
            <p:ph sz="quarter" idx="1"/>
          </p:nvPr>
        </p:nvSpPr>
        <p:spPr>
          <a:xfrm>
            <a:off x="0" y="1600200"/>
            <a:ext cx="9144000" cy="5257800"/>
          </a:xfrm>
        </p:spPr>
        <p:txBody>
          <a:bodyPr>
            <a:normAutofit/>
          </a:bodyPr>
          <a:lstStyle/>
          <a:p>
            <a:pPr algn="r" rtl="1"/>
            <a:r>
              <a:rPr lang="fa-IR" dirty="0" smtClean="0"/>
              <a:t>طراحی محیط و ایستگاه های کاری  به نحوی انجام شود که تجمع آلودگی بر روی آنها به حداقل برسد. </a:t>
            </a:r>
            <a:endParaRPr lang="en-US" b="1" dirty="0" smtClean="0"/>
          </a:p>
          <a:p>
            <a:pPr algn="r" rtl="1"/>
            <a:r>
              <a:rPr lang="fa-IR" dirty="0" smtClean="0"/>
              <a:t>بهره گیری از سطوح صاف و صیقلی و بدون خلل و فرج به منظور افزایش سهولت و کارایی در نظافت و رفع آلودگی سطوح.   </a:t>
            </a:r>
            <a:endParaRPr lang="en-US" b="1" dirty="0" smtClean="0"/>
          </a:p>
          <a:p>
            <a:pPr algn="r" rtl="1"/>
            <a:r>
              <a:rPr lang="fa-IR" dirty="0" smtClean="0"/>
              <a:t>بهره گیری از محل های اتصال خوب و آب بند که مانع از انتشار گرد وغبار می شوند بویژه در کانوایرهای حمل مواد.</a:t>
            </a:r>
            <a:endParaRPr lang="en-US" b="1" dirty="0" smtClean="0"/>
          </a:p>
          <a:p>
            <a:pPr algn="r" rtl="1"/>
            <a:r>
              <a:rPr lang="fa-IR" dirty="0" smtClean="0"/>
              <a:t>طراحی در، پنجره و تأسيسات‌ داخلي تا حد امكان ساده، بدون لبه یا طرح های پیچیده.</a:t>
            </a:r>
            <a:endParaRPr lang="en-US" b="1" dirty="0" smtClean="0"/>
          </a:p>
          <a:p>
            <a:pPr algn="r" rtl="1"/>
            <a:r>
              <a:rPr lang="fa-IR" dirty="0" smtClean="0"/>
              <a:t>ديوارها و کف در نقاط اتصال به یکدیگر، به طور كامل و بدون درز و شکاف  با هم يكي شوند.</a:t>
            </a:r>
          </a:p>
          <a:p>
            <a:pPr algn="r" rtl="1"/>
            <a:endParaRPr lang="fa-IR"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طراحی محیط کار </a:t>
            </a:r>
            <a:endParaRPr lang="fa-IR" dirty="0"/>
          </a:p>
        </p:txBody>
      </p:sp>
      <p:sp>
        <p:nvSpPr>
          <p:cNvPr id="3" name="Content Placeholder 2"/>
          <p:cNvSpPr>
            <a:spLocks noGrp="1"/>
          </p:cNvSpPr>
          <p:nvPr>
            <p:ph sz="quarter" idx="1"/>
          </p:nvPr>
        </p:nvSpPr>
        <p:spPr>
          <a:xfrm>
            <a:off x="0" y="1214422"/>
            <a:ext cx="9144000" cy="5643578"/>
          </a:xfrm>
        </p:spPr>
        <p:txBody>
          <a:bodyPr>
            <a:normAutofit/>
          </a:bodyPr>
          <a:lstStyle/>
          <a:p>
            <a:pPr algn="r" rtl="1"/>
            <a:endParaRPr lang="fa-IR" dirty="0" smtClean="0"/>
          </a:p>
          <a:p>
            <a:pPr algn="r" rtl="1"/>
            <a:r>
              <a:rPr lang="fa-IR" dirty="0" smtClean="0"/>
              <a:t>سطح ديوارها و سقف بايد كاملاً به طور كامل رنگ آميزي شوند. سطح زمين نيز بايد به طور كامل با مواد یا روکش های صاف و صیقلی که به آسانی تمیز می شوند پوشانيده شوند. لبه اين روكش‌ها بايد حداقل تا 15 سانتي متري بالاي کف بر روي ديوار ادامه يابند.</a:t>
            </a:r>
            <a:endParaRPr lang="en-US" b="1" dirty="0" smtClean="0"/>
          </a:p>
          <a:p>
            <a:pPr algn="r" rtl="1"/>
            <a:r>
              <a:rPr lang="fa-IR" dirty="0" smtClean="0"/>
              <a:t>كف تأسيسات تا جايي كه امكان دارد، بايد هم سطح و بدون پله باشد، تا احتمال تجمع گرد و غبار و بروز سانحه در هنگام حمل مواد کاهش يابد.</a:t>
            </a:r>
            <a:endParaRPr lang="en-US" b="1" dirty="0" smtClean="0"/>
          </a:p>
          <a:p>
            <a:pPr algn="r" rtl="1"/>
            <a:r>
              <a:rPr lang="fa-IR" dirty="0" smtClean="0"/>
              <a:t>انجام لوله‌كشي آب، فاضلاب، سيم كشي برق، سيستم گرمايش- سرمايش،تهويه،لوله کشی هوای تمیز تحت فشار برای ماسک های تنفسی هوارسان و لوله کشی سیستم نظافت فشار منفی به صورت زير كار.</a:t>
            </a:r>
            <a:endParaRPr lang="en-US" b="1" dirty="0" smtClean="0"/>
          </a:p>
          <a:p>
            <a:pPr algn="r" rtl="1"/>
            <a:r>
              <a:rPr lang="fa-IR" dirty="0" smtClean="0"/>
              <a:t>در صورت استفاده از لوله کشی روکار استفاده از کوتاه ترین و صاف ترین مسیر ممکن.</a:t>
            </a:r>
            <a:endParaRPr lang="fa-IR"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طراحی محیط کار </a:t>
            </a:r>
            <a:endParaRPr lang="fa-IR" dirty="0"/>
          </a:p>
        </p:txBody>
      </p:sp>
      <p:sp>
        <p:nvSpPr>
          <p:cNvPr id="3" name="Content Placeholder 2"/>
          <p:cNvSpPr>
            <a:spLocks noGrp="1"/>
          </p:cNvSpPr>
          <p:nvPr>
            <p:ph sz="quarter" idx="1"/>
          </p:nvPr>
        </p:nvSpPr>
        <p:spPr>
          <a:xfrm>
            <a:off x="0" y="1600200"/>
            <a:ext cx="9144000" cy="4525963"/>
          </a:xfrm>
        </p:spPr>
        <p:txBody>
          <a:bodyPr>
            <a:normAutofit/>
          </a:bodyPr>
          <a:lstStyle/>
          <a:p>
            <a:pPr algn="r" rtl="1"/>
            <a:r>
              <a:rPr lang="fa-IR" dirty="0" smtClean="0"/>
              <a:t>کف شوي سالن‌ها، بايد به طور كامل در داخل لوله </a:t>
            </a:r>
            <a:r>
              <a:rPr lang="en-US" dirty="0" smtClean="0"/>
              <a:t>PVC</a:t>
            </a:r>
            <a:r>
              <a:rPr lang="fa-IR" dirty="0" smtClean="0"/>
              <a:t>  قرار گرفته و آببندي شوند.</a:t>
            </a:r>
            <a:endParaRPr lang="en-US" b="1" dirty="0" smtClean="0"/>
          </a:p>
          <a:p>
            <a:pPr algn="r" rtl="1"/>
            <a:r>
              <a:rPr lang="fa-IR" dirty="0" smtClean="0"/>
              <a:t>سیستم جمع آوری فاضلاب و کف شوی های آن نباید در گوشه ها و کناره های سالن فرایند قرار گیرند.</a:t>
            </a:r>
            <a:endParaRPr lang="en-US" b="1" dirty="0" smtClean="0"/>
          </a:p>
          <a:p>
            <a:pPr algn="r" rtl="1"/>
            <a:r>
              <a:rPr lang="fa-IR" dirty="0" smtClean="0"/>
              <a:t>استفاده از شیرهای آب پایی  در دستشویی ها و آب خوری ها</a:t>
            </a:r>
            <a:endParaRPr lang="en-US" b="1" dirty="0" smtClean="0"/>
          </a:p>
          <a:p>
            <a:pPr algn="r" rtl="1"/>
            <a:r>
              <a:rPr lang="fa-IR" dirty="0" smtClean="0"/>
              <a:t>محصور سازی فرایندهای پرگرد و غبار به نحوی که با ایجاد شرایط محدود شده و فشار منفي امكان ورود ذارت معلق به محیط کار به حداقل برسد.</a:t>
            </a:r>
            <a:endParaRPr lang="en-US" b="1" dirty="0" smtClean="0"/>
          </a:p>
          <a:p>
            <a:pPr algn="r" rtl="1"/>
            <a:endParaRPr lang="fa-IR"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طراحی محیط کار </a:t>
            </a:r>
            <a:endParaRPr lang="fa-IR" dirty="0"/>
          </a:p>
        </p:txBody>
      </p:sp>
      <p:sp>
        <p:nvSpPr>
          <p:cNvPr id="3" name="Content Placeholder 2"/>
          <p:cNvSpPr>
            <a:spLocks noGrp="1"/>
          </p:cNvSpPr>
          <p:nvPr>
            <p:ph sz="quarter" idx="1"/>
          </p:nvPr>
        </p:nvSpPr>
        <p:spPr>
          <a:xfrm>
            <a:off x="0" y="1285860"/>
            <a:ext cx="8929718" cy="5572140"/>
          </a:xfrm>
        </p:spPr>
        <p:txBody>
          <a:bodyPr>
            <a:normAutofit/>
          </a:bodyPr>
          <a:lstStyle/>
          <a:p>
            <a:pPr algn="r" rtl="1"/>
            <a:r>
              <a:rPr lang="fa-IR" dirty="0" smtClean="0"/>
              <a:t>برای پست های کاری در معرض ذرات معلق، امکانات لازم نظیر شیرهای تامین هوای فشرده جهت تغذیه سیستم های هوارسان  به منظور استفاده در ماسک های هوارسان در نظر گرفته شود.</a:t>
            </a:r>
            <a:endParaRPr lang="en-US" b="1" dirty="0" smtClean="0"/>
          </a:p>
          <a:p>
            <a:pPr algn="r" rtl="1"/>
            <a:r>
              <a:rPr lang="fa-IR" dirty="0" smtClean="0"/>
              <a:t>طراحی سیستم هوارسان ، بر مبنای ظرفيت هوارساني15 متر مکعب در ساعت، با فشار 5 کیلو پاسکال در محل استفاده براي هر لباس حفاظتي انجام شود.</a:t>
            </a:r>
            <a:endParaRPr lang="en-US" b="1" dirty="0" smtClean="0"/>
          </a:p>
          <a:p>
            <a:pPr algn="r" rtl="1"/>
            <a:r>
              <a:rPr lang="fa-IR" dirty="0" smtClean="0"/>
              <a:t>محل ايستگاه هاي هوارسان بر مبناي حداكثر طول مجاز شيلنگ هوارسان تعيين مي‌شود.</a:t>
            </a:r>
            <a:endParaRPr lang="en-US" b="1" dirty="0" smtClean="0"/>
          </a:p>
          <a:p>
            <a:pPr algn="r" rtl="1"/>
            <a:r>
              <a:rPr lang="fa-IR" dirty="0" smtClean="0"/>
              <a:t>طراحی واحد شستشو یا رفع آلودگی بايد بر اساس اصول منطقه‌بندي سه گانه مشتمل بر رختکن لباس های آلوده، حمام،  رختکن لباس های منزل  و رختکن لباس های کار تمیز انجام شود</a:t>
            </a:r>
            <a:endParaRPr lang="en-US" b="1" dirty="0" smtClean="0"/>
          </a:p>
          <a:p>
            <a:pPr algn="r" rtl="1"/>
            <a:endParaRPr lang="fa-IR"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تسهیلات بهداشتی </a:t>
            </a:r>
            <a:endParaRPr lang="fa-IR" dirty="0"/>
          </a:p>
        </p:txBody>
      </p:sp>
      <p:sp>
        <p:nvSpPr>
          <p:cNvPr id="3" name="Content Placeholder 2"/>
          <p:cNvSpPr>
            <a:spLocks noGrp="1"/>
          </p:cNvSpPr>
          <p:nvPr>
            <p:ph sz="quarter" idx="1"/>
          </p:nvPr>
        </p:nvSpPr>
        <p:spPr>
          <a:xfrm>
            <a:off x="0" y="1447800"/>
            <a:ext cx="9144000" cy="4572000"/>
          </a:xfrm>
        </p:spPr>
        <p:txBody>
          <a:bodyPr>
            <a:normAutofit/>
          </a:bodyPr>
          <a:lstStyle/>
          <a:p>
            <a:pPr lvl="1" algn="r" rtl="1">
              <a:lnSpc>
                <a:spcPct val="150000"/>
              </a:lnSpc>
              <a:buNone/>
            </a:pPr>
            <a:r>
              <a:rPr lang="fa-IR" sz="3200" b="1" dirty="0" smtClean="0"/>
              <a:t>تسهیلات بهداشتی مانع از انتقال ناخواسته سرب در هنگام خروج از فرایند شده و ضمن به حداقل رسانی تماس گوارشی و به حداقل رسانی تماس های ثانویه ناشی از لباس های آلوده مانع از انتقال ناخواسته سرب به خانواده کارگر می شوند.</a:t>
            </a:r>
            <a:endParaRPr lang="en-US" sz="3200" b="1" dirty="0" smtClean="0"/>
          </a:p>
          <a:p>
            <a:pPr algn="r" rtl="1">
              <a:lnSpc>
                <a:spcPct val="150000"/>
              </a:lnSpc>
            </a:pPr>
            <a:endParaRPr lang="fa-IR" sz="32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تسهیلات بهداشتی </a:t>
            </a:r>
            <a:endParaRPr lang="fa-IR" dirty="0"/>
          </a:p>
        </p:txBody>
      </p:sp>
      <p:sp>
        <p:nvSpPr>
          <p:cNvPr id="3" name="Content Placeholder 2"/>
          <p:cNvSpPr>
            <a:spLocks noGrp="1"/>
          </p:cNvSpPr>
          <p:nvPr>
            <p:ph sz="quarter" idx="1"/>
          </p:nvPr>
        </p:nvSpPr>
        <p:spPr>
          <a:xfrm>
            <a:off x="0" y="1600200"/>
            <a:ext cx="9144000" cy="4525963"/>
          </a:xfrm>
        </p:spPr>
        <p:txBody>
          <a:bodyPr>
            <a:normAutofit/>
          </a:bodyPr>
          <a:lstStyle/>
          <a:p>
            <a:pPr algn="r" rtl="1"/>
            <a:r>
              <a:rPr lang="fa-IR" dirty="0" smtClean="0"/>
              <a:t>نوع تسهیلات شستشو و تعویض لباس وابسته به  میزان مواجهه با سرب است.</a:t>
            </a:r>
          </a:p>
          <a:p>
            <a:pPr algn="r" rtl="1"/>
            <a:r>
              <a:rPr lang="fa-IR" dirty="0" smtClean="0"/>
              <a:t>در تماس های اتفاقی،همان امکانات شستشوی دست و رختکن معمولی کفایت می کند.</a:t>
            </a:r>
            <a:endParaRPr lang="en-US" dirty="0" smtClean="0"/>
          </a:p>
          <a:p>
            <a:pPr algn="r" rtl="1"/>
            <a:r>
              <a:rPr lang="fa-IR" dirty="0" smtClean="0"/>
              <a:t>اگر آلودگی محدود به دست ها و پاها است، روشویی، دستشویی، صابون و برس ناخن همراه با کمدهای مجزا برای لباس کار و لباس منزل کفایت می کند.</a:t>
            </a: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تسهیلات بهداشتی </a:t>
            </a:r>
            <a:endParaRPr lang="fa-IR" dirty="0"/>
          </a:p>
        </p:txBody>
      </p:sp>
      <p:sp>
        <p:nvSpPr>
          <p:cNvPr id="3" name="Content Placeholder 2"/>
          <p:cNvSpPr>
            <a:spLocks noGrp="1"/>
          </p:cNvSpPr>
          <p:nvPr>
            <p:ph sz="quarter" idx="1"/>
          </p:nvPr>
        </p:nvSpPr>
        <p:spPr>
          <a:xfrm>
            <a:off x="0" y="1600200"/>
            <a:ext cx="9144000" cy="4525963"/>
          </a:xfrm>
        </p:spPr>
        <p:txBody>
          <a:bodyPr>
            <a:normAutofit/>
          </a:bodyPr>
          <a:lstStyle/>
          <a:p>
            <a:pPr algn="r" rtl="1"/>
            <a:r>
              <a:rPr lang="fa-IR" dirty="0" smtClean="0"/>
              <a:t>اگر ارزیابی ریسک نشان دهنده آلودگی بالا به سرب بود، یا غلظت سرب هوابرد بیش از 200 میکروگرم در متر مکعب هوا بود نیاز به تسهیلات ویژه مشتمل بر اتاق های تعویض لباس تمیز و کثیف مجزا از هم همراه با دوش و روشویی بین دو بخش می باشد.</a:t>
            </a:r>
            <a:endParaRPr lang="en-US" dirty="0" smtClean="0"/>
          </a:p>
          <a:p>
            <a:pPr algn="r" rtl="1"/>
            <a:r>
              <a:rPr lang="fa-IR" dirty="0" smtClean="0"/>
              <a:t>در چنین شرایطی کارگران بدون شستشوی کامل نباید از محل کار خارج شوند. </a:t>
            </a:r>
            <a:endParaRPr lang="en-US" dirty="0" smtClean="0"/>
          </a:p>
          <a:p>
            <a:pPr algn="r" rtl="1"/>
            <a:endParaRPr lang="fa-IR"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lstStyle/>
          <a:p>
            <a:r>
              <a:rPr lang="fa-IR" b="1" dirty="0" smtClean="0">
                <a:solidFill>
                  <a:schemeClr val="accent2">
                    <a:lumMod val="75000"/>
                  </a:schemeClr>
                </a:solidFill>
              </a:rPr>
              <a:t>طرح شماتیک تسهیلات بهداشتی</a:t>
            </a:r>
            <a:endParaRPr lang="fa-IR" b="1" dirty="0">
              <a:solidFill>
                <a:schemeClr val="accent2">
                  <a:lumMod val="75000"/>
                </a:schemeClr>
              </a:solidFill>
            </a:endParaRPr>
          </a:p>
        </p:txBody>
      </p:sp>
      <p:sp>
        <p:nvSpPr>
          <p:cNvPr id="3" name="Content Placeholder 2"/>
          <p:cNvSpPr>
            <a:spLocks noGrp="1"/>
          </p:cNvSpPr>
          <p:nvPr>
            <p:ph sz="quarter" idx="1"/>
          </p:nvPr>
        </p:nvSpPr>
        <p:spPr/>
        <p:txBody>
          <a:bodyPr/>
          <a:lstStyle/>
          <a:p>
            <a:endParaRPr lang="fa-IR" dirty="0"/>
          </a:p>
        </p:txBody>
      </p:sp>
      <p:pic>
        <p:nvPicPr>
          <p:cNvPr id="65538" name="Picture 2"/>
          <p:cNvPicPr>
            <a:picLocks noChangeAspect="1" noChangeArrowheads="1"/>
          </p:cNvPicPr>
          <p:nvPr/>
        </p:nvPicPr>
        <p:blipFill>
          <a:blip r:embed="rId2" cstate="print"/>
          <a:srcRect/>
          <a:stretch>
            <a:fillRect/>
          </a:stretch>
        </p:blipFill>
        <p:spPr bwMode="auto">
          <a:xfrm>
            <a:off x="0" y="1433513"/>
            <a:ext cx="9144000" cy="4638693"/>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000108"/>
          </a:xfrm>
        </p:spPr>
        <p:txBody>
          <a:bodyPr/>
          <a:lstStyle/>
          <a:p>
            <a:pPr algn="r" rtl="1"/>
            <a:r>
              <a:rPr lang="fa-IR" b="1" dirty="0" smtClean="0">
                <a:solidFill>
                  <a:schemeClr val="tx2"/>
                </a:solidFill>
              </a:rPr>
              <a:t>جذب از راه دستگاه تنفس</a:t>
            </a:r>
            <a:r>
              <a:rPr lang="fa-IR" dirty="0" smtClean="0">
                <a:solidFill>
                  <a:srgbClr val="FF0000"/>
                </a:solidFill>
              </a:rPr>
              <a:t> </a:t>
            </a:r>
            <a:endParaRPr lang="fa-IR" dirty="0"/>
          </a:p>
        </p:txBody>
      </p:sp>
      <p:sp>
        <p:nvSpPr>
          <p:cNvPr id="3" name="Content Placeholder 2"/>
          <p:cNvSpPr>
            <a:spLocks noGrp="1"/>
          </p:cNvSpPr>
          <p:nvPr>
            <p:ph sz="quarter" idx="1"/>
          </p:nvPr>
        </p:nvSpPr>
        <p:spPr>
          <a:xfrm>
            <a:off x="0" y="1142984"/>
            <a:ext cx="9144000" cy="5715016"/>
          </a:xfrm>
        </p:spPr>
        <p:txBody>
          <a:bodyPr>
            <a:normAutofit/>
          </a:bodyPr>
          <a:lstStyle/>
          <a:p>
            <a:pPr algn="just" rtl="1"/>
            <a:r>
              <a:rPr lang="fa-IR" sz="3200" dirty="0" smtClean="0"/>
              <a:t>جذب سرب تجمع یافته در مسیرهای هوایی تنفسی وابسته به حلالیت و مسمومیت اختصاصی نوع ترکیب سرب است. </a:t>
            </a:r>
            <a:endParaRPr lang="en-US" sz="3200" dirty="0" smtClean="0"/>
          </a:p>
          <a:p>
            <a:pPr algn="just" rtl="1"/>
            <a:endParaRPr lang="fa-IR" sz="3200" dirty="0" smtClean="0"/>
          </a:p>
          <a:p>
            <a:pPr algn="just" rtl="1"/>
            <a:r>
              <a:rPr lang="fa-IR" sz="3200" dirty="0" smtClean="0"/>
              <a:t>نمک های معدنی سرب، سولفید سرب و اکسیدهای آن معمولا بسیار کم محلول هستند ولی نیترات، کلرات، کربنات و منوکسید سرب و با درجه خیلی کمتر کلریدهای حلالیت بالایی دارند.</a:t>
            </a:r>
            <a:endParaRPr lang="en-US" sz="3200" dirty="0" smtClean="0"/>
          </a:p>
          <a:p>
            <a:pPr algn="just" rtl="1"/>
            <a:endParaRPr lang="fa-IR" sz="3200" dirty="0" smtClean="0"/>
          </a:p>
          <a:p>
            <a:pPr algn="just" rtl="1"/>
            <a:r>
              <a:rPr lang="fa-IR" sz="3200" dirty="0" smtClean="0"/>
              <a:t>در عمل بواسطه کاربرد گسترده اکسید سرب، بسیاری از مسمومیت های صنعتی سرب ناشی از تماس با اکسید سرب می باشد. </a:t>
            </a:r>
          </a:p>
          <a:p>
            <a:pPr algn="just" rtl="1"/>
            <a:endParaRPr lang="fa-IR"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chemeClr val="accent2">
                    <a:lumMod val="75000"/>
                  </a:schemeClr>
                </a:solidFill>
              </a:rPr>
              <a:t>تسهیلات بهداشتی </a:t>
            </a:r>
            <a:endParaRPr lang="fa-IR" dirty="0">
              <a:solidFill>
                <a:schemeClr val="accent2">
                  <a:lumMod val="75000"/>
                </a:schemeClr>
              </a:solidFill>
            </a:endParaRPr>
          </a:p>
        </p:txBody>
      </p:sp>
      <p:sp>
        <p:nvSpPr>
          <p:cNvPr id="3" name="Content Placeholder 2"/>
          <p:cNvSpPr>
            <a:spLocks noGrp="1"/>
          </p:cNvSpPr>
          <p:nvPr>
            <p:ph sz="quarter" idx="1"/>
          </p:nvPr>
        </p:nvSpPr>
        <p:spPr>
          <a:xfrm>
            <a:off x="0" y="1357298"/>
            <a:ext cx="9144000" cy="5500702"/>
          </a:xfrm>
        </p:spPr>
        <p:txBody>
          <a:bodyPr>
            <a:normAutofit/>
          </a:bodyPr>
          <a:lstStyle/>
          <a:p>
            <a:pPr algn="r" rtl="1"/>
            <a:r>
              <a:rPr lang="fa-IR" dirty="0" smtClean="0"/>
              <a:t>کارگران نباید نظافت لباس کار را با هوای تحت فشار، تکان دادن و یا هر روش مکانیکی دیگر که منجر به انتشار گرد وغبار به محیط می شود، انجام دهند.</a:t>
            </a:r>
            <a:endParaRPr lang="en-US" dirty="0" smtClean="0"/>
          </a:p>
          <a:p>
            <a:pPr algn="r" rtl="1"/>
            <a:r>
              <a:rPr lang="fa-IR" dirty="0" smtClean="0"/>
              <a:t>- کارگران در بدو ورود به محل کار، ابتدا لباس های خود را در رختکن تمیز درآورده و در کمدهای شخصی قرار داده و پس از پوشیدن لباس کار تمیز با عبور از بخش شستشو و رختکن تعویض لباس های کار آلوده به محل کار وارد می شوند.در برگشت، قبل از خروج از محل کار ابتدا گرد و غبار ته نشین شده بر سطح پوست و لباس خود را با استفاده از سیستم های تمیز سازی فشار منفی تمیز کرده و سپس به رختکن لباس های کار آلوده وارد  و لباس کار را در محل تعیین شده قرار می دهد.</a:t>
            </a:r>
            <a:endParaRPr lang="en-US" dirty="0" smtClean="0"/>
          </a:p>
          <a:p>
            <a:pPr algn="r" rtl="1"/>
            <a:r>
              <a:rPr lang="fa-IR" dirty="0" smtClean="0"/>
              <a:t>کارگر لباس کار را ترجیجا بدون تماس با دست و به صورت پشت و رو از سمت سر به پا درآورده و سپس لباس را از سمت پشت آن که تمیز است تا کرده و در ظروف مخصوصی به همین منظور قرار داده و سپس به بخش شستشوی تمام بدن وارد می شود.</a:t>
            </a:r>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t>الزامات بخش تسهیلات بهداشتی </a:t>
            </a:r>
            <a:endParaRPr lang="fa-IR" dirty="0"/>
          </a:p>
        </p:txBody>
      </p:sp>
      <p:sp>
        <p:nvSpPr>
          <p:cNvPr id="3" name="Content Placeholder 2"/>
          <p:cNvSpPr>
            <a:spLocks noGrp="1"/>
          </p:cNvSpPr>
          <p:nvPr>
            <p:ph sz="quarter" idx="1"/>
          </p:nvPr>
        </p:nvSpPr>
        <p:spPr>
          <a:xfrm>
            <a:off x="0" y="1268760"/>
            <a:ext cx="9144000" cy="5589240"/>
          </a:xfrm>
        </p:spPr>
        <p:txBody>
          <a:bodyPr>
            <a:normAutofit/>
          </a:bodyPr>
          <a:lstStyle/>
          <a:p>
            <a:pPr algn="r" rtl="1"/>
            <a:r>
              <a:rPr lang="fa-IR" dirty="0" smtClean="0"/>
              <a:t>طراحی بخش های مختلف واحد رفع آلودگی به نحوی انجام شود که مانع از انتقال آلودگی از بخش نگهداری لباس های کار و تجهیزات کاری به بخش لباس های تمیز شود.</a:t>
            </a:r>
            <a:endParaRPr lang="en-US" dirty="0" smtClean="0"/>
          </a:p>
          <a:p>
            <a:pPr algn="r" rtl="1"/>
            <a:r>
              <a:rPr lang="fa-IR" dirty="0" smtClean="0"/>
              <a:t>به منظور جلوگیری از انتشار آلودگی به رختکن لباس های تمیز،</a:t>
            </a:r>
            <a:r>
              <a:rPr lang="fa-IR" b="1" dirty="0" smtClean="0"/>
              <a:t> </a:t>
            </a:r>
            <a:r>
              <a:rPr lang="fa-IR" dirty="0" smtClean="0"/>
              <a:t>جریان هوا همواره باید از بخش رختکن لباس های تمیز به سمت رختکن لباس های آلوده در جریان باشد.</a:t>
            </a:r>
            <a:endParaRPr lang="en-US" b="1" dirty="0" smtClean="0"/>
          </a:p>
          <a:p>
            <a:pPr algn="r" rtl="1"/>
            <a:r>
              <a:rPr lang="fa-IR" dirty="0" smtClean="0"/>
              <a:t>تسهیلات بهداشتی از سه بخش رختکن لباس های آلوده و رختکن لباس های تمیز و بخش رفع آلودگی یا شستشو در میان این دو بخش تشکیل شده است. </a:t>
            </a:r>
            <a:endParaRPr lang="en-US" b="1" dirty="0" smtClean="0"/>
          </a:p>
          <a:p>
            <a:pPr algn="r" rtl="1"/>
            <a:r>
              <a:rPr lang="fa-IR" dirty="0" smtClean="0"/>
              <a:t>واحدهای شستشو علاوه بر سینک زیر دوشی باید دارای صابون مایع( صابون قالبی توصیه نمی شود)، برس ناخن، حوله فردی کاغذی یک بار مصرف و یا سیستم های خشک کن هوای گرم باشند.</a:t>
            </a:r>
            <a:endParaRPr lang="en-US" dirty="0" smtClean="0"/>
          </a:p>
          <a:p>
            <a:pPr algn="r" rtl="1"/>
            <a:endParaRPr lang="fa-IR"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t>الزامات بخش تسهیلات بهداشتی </a:t>
            </a:r>
            <a:endParaRPr lang="fa-IR" dirty="0"/>
          </a:p>
        </p:txBody>
      </p:sp>
      <p:sp>
        <p:nvSpPr>
          <p:cNvPr id="3" name="Content Placeholder 2"/>
          <p:cNvSpPr>
            <a:spLocks noGrp="1"/>
          </p:cNvSpPr>
          <p:nvPr>
            <p:ph sz="quarter" idx="1"/>
          </p:nvPr>
        </p:nvSpPr>
        <p:spPr>
          <a:xfrm>
            <a:off x="285720" y="1285860"/>
            <a:ext cx="8643998" cy="4840303"/>
          </a:xfrm>
        </p:spPr>
        <p:txBody>
          <a:bodyPr>
            <a:normAutofit/>
          </a:bodyPr>
          <a:lstStyle/>
          <a:p>
            <a:pPr algn="r" rtl="1"/>
            <a:r>
              <a:rPr lang="fa-IR" dirty="0" smtClean="0"/>
              <a:t>تامین یک دوش همراه با سینک مربوطه به ازای هر 5 کارگر </a:t>
            </a:r>
            <a:endParaRPr lang="en-US" b="1" dirty="0" smtClean="0"/>
          </a:p>
          <a:p>
            <a:pPr algn="r" rtl="1"/>
            <a:r>
              <a:rPr lang="fa-IR" dirty="0" smtClean="0"/>
              <a:t>تامین دوش با امکانات رفع آلودگی ویژه برای پرسنل تعمیر و نگهداری و مشاغل خاص که به اقتضاء کارشان در معرض آلودگی های بالا هستند.</a:t>
            </a:r>
            <a:endParaRPr lang="en-US" b="1" dirty="0" smtClean="0"/>
          </a:p>
          <a:p>
            <a:pPr algn="r" rtl="1"/>
            <a:r>
              <a:rPr lang="fa-IR" dirty="0" smtClean="0"/>
              <a:t>تامین آب گرم،تا از هر گونه اثرات تحریک کنندگی حاصل از استفاده توام از صابون و یا سایر پاک کننده ها همراه با آب داغ بر روی پوست کاسته شده و ضمنا از هر گونه آسیب احتمالی بر روی خصوصیات حفاظتی طبیعی پوست جلوگیری شود.</a:t>
            </a:r>
            <a:endParaRPr lang="en-US" b="1" dirty="0" smtClean="0"/>
          </a:p>
          <a:p>
            <a:pPr algn="r" rtl="1"/>
            <a:r>
              <a:rPr lang="fa-IR" dirty="0" smtClean="0"/>
              <a:t>تسهیلات شستشو و رفع آلودگی باید ترجیحا در دورترین نقطه ممکن از منابع و فرایندهای انتشار آلودگی و  ترجیحا در محلی قبل از غذاخوری قرار گیرند تا کارکنان نسبت به شستشوی دست و تعویض لباس قبل از ورود به چنین محل هایی تشویق شوند.</a:t>
            </a:r>
          </a:p>
          <a:p>
            <a:pPr algn="r" rtl="1"/>
            <a:endParaRPr lang="en-US" dirty="0" smtClean="0"/>
          </a:p>
          <a:p>
            <a:pPr algn="r" rtl="1"/>
            <a:endParaRPr lang="fa-IR"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t>الزامات بخش تسهیلات بهداشتی </a:t>
            </a:r>
            <a:endParaRPr lang="fa-IR" dirty="0"/>
          </a:p>
        </p:txBody>
      </p:sp>
      <p:sp>
        <p:nvSpPr>
          <p:cNvPr id="3" name="Content Placeholder 2"/>
          <p:cNvSpPr>
            <a:spLocks noGrp="1"/>
          </p:cNvSpPr>
          <p:nvPr>
            <p:ph sz="quarter" idx="1"/>
          </p:nvPr>
        </p:nvSpPr>
        <p:spPr>
          <a:xfrm>
            <a:off x="0" y="1357298"/>
            <a:ext cx="9144000" cy="4768865"/>
          </a:xfrm>
        </p:spPr>
        <p:txBody>
          <a:bodyPr>
            <a:normAutofit fontScale="92500" lnSpcReduction="10000"/>
          </a:bodyPr>
          <a:lstStyle/>
          <a:p>
            <a:pPr algn="r" rtl="1"/>
            <a:endParaRPr lang="en-US" dirty="0" smtClean="0"/>
          </a:p>
          <a:p>
            <a:pPr algn="r" rtl="1"/>
            <a:r>
              <a:rPr lang="fa-IR" dirty="0" smtClean="0"/>
              <a:t>واحدهای شستشو و رفع آلودگی باید دارای تعداد کافی کمد، آویز لباس، توالت و سایر تجهیزات لازم  برمبنای حداکثر پرسنلی که به طور همزمان از آنها استفاده می کنند، باشند.</a:t>
            </a:r>
            <a:endParaRPr lang="en-US" dirty="0" smtClean="0"/>
          </a:p>
          <a:p>
            <a:pPr algn="r" rtl="1"/>
            <a:r>
              <a:rPr lang="fa-IR" dirty="0" smtClean="0"/>
              <a:t>- تسهیلات شستشو و رفع آلودگی باید ترجیحا در دورترین نقطه ممکن از منابع و فرایندهای انتشار آلودگی و  ترجیحا در محلی قبل از غذاخوری قرار گیرند تا کارکنان نسبت به شستشوی دست و تعویض لباس قبل از ورود به چنین محل هایی تشویق شوند.</a:t>
            </a:r>
            <a:endParaRPr lang="en-US" dirty="0" smtClean="0"/>
          </a:p>
          <a:p>
            <a:pPr algn="r" rtl="1"/>
            <a:r>
              <a:rPr lang="fa-IR" dirty="0" smtClean="0"/>
              <a:t>مسیرهای منتهی به تسهیلات شستشوی دست یا دوش بایستی فاقد هر گونه پله، ریل دستی یا حفاظ جنبی باشد.</a:t>
            </a:r>
            <a:endParaRPr lang="en-US" b="1" dirty="0" smtClean="0"/>
          </a:p>
          <a:p>
            <a:pPr algn="r" rtl="1"/>
            <a:r>
              <a:rPr lang="fa-IR" dirty="0" smtClean="0"/>
              <a:t>حفاظ یا ریل های کناری از مهمترین عوامل آلودگی مجدد کارگران به سرب و کاهش کارایی فرایند شستشو و انتقال آلودگی به دیگران محسوب می شوند، از اینرو واحد های رفع آلودگی نباید در طبقات زیر زمین یا بالای سر قرار گیرند که افراد جهت دسترسی به آنها مجبور به  استفاده از حفاظ های کناری باشند.</a:t>
            </a:r>
            <a:endParaRPr lang="fa-IR"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pPr algn="r" rtl="1"/>
            <a:r>
              <a:rPr lang="fa-IR" b="1" dirty="0" smtClean="0">
                <a:solidFill>
                  <a:schemeClr val="accent2">
                    <a:lumMod val="75000"/>
                  </a:schemeClr>
                </a:solidFill>
              </a:rPr>
              <a:t>شستشوی لباس های آلوده </a:t>
            </a:r>
            <a:endParaRPr lang="fa-IR" dirty="0">
              <a:solidFill>
                <a:schemeClr val="accent2">
                  <a:lumMod val="75000"/>
                </a:schemeClr>
              </a:solidFill>
            </a:endParaRPr>
          </a:p>
        </p:txBody>
      </p:sp>
      <p:sp>
        <p:nvSpPr>
          <p:cNvPr id="3" name="Content Placeholder 2"/>
          <p:cNvSpPr>
            <a:spLocks noGrp="1"/>
          </p:cNvSpPr>
          <p:nvPr>
            <p:ph sz="quarter" idx="1"/>
          </p:nvPr>
        </p:nvSpPr>
        <p:spPr>
          <a:xfrm>
            <a:off x="0" y="1052736"/>
            <a:ext cx="9144000" cy="5805264"/>
          </a:xfrm>
        </p:spPr>
        <p:txBody>
          <a:bodyPr>
            <a:normAutofit fontScale="85000" lnSpcReduction="20000"/>
          </a:bodyPr>
          <a:lstStyle/>
          <a:p>
            <a:pPr algn="r" rtl="1"/>
            <a:r>
              <a:rPr lang="fa-IR" dirty="0" smtClean="0"/>
              <a:t>در محل های که انتشار بالای گرد و غبار سرب به هوا وجود دارد، باید محلی برای شستشوی لباس های کارآلوده در نظر گرفته شود.</a:t>
            </a:r>
            <a:endParaRPr lang="en-US" dirty="0" smtClean="0"/>
          </a:p>
          <a:p>
            <a:pPr algn="r" rtl="1"/>
            <a:r>
              <a:rPr lang="fa-IR" dirty="0" smtClean="0"/>
              <a:t>شسشتوی لباس های کار را می توان در محل کار و یا در محل مشخصی در خارج از محل کار انجام داد.</a:t>
            </a:r>
            <a:endParaRPr lang="en-US" dirty="0" smtClean="0"/>
          </a:p>
          <a:p>
            <a:pPr algn="r" rtl="1"/>
            <a:r>
              <a:rPr lang="fa-IR" dirty="0" smtClean="0"/>
              <a:t> لباس های کار آلوده فقط به منظور شستشو و یا دفع  و با اجازه کارفرما از محیط کار خارج می شوند، از اینرو انتقال لباس کار توسط کارگر به خارج از محیط کار به دلایلی نظیر تعمیر و یا شستشو در منزل و یا در هر جای دیگر ممنوع است.</a:t>
            </a:r>
            <a:endParaRPr lang="en-US" dirty="0" smtClean="0"/>
          </a:p>
          <a:p>
            <a:pPr algn="r" rtl="1"/>
            <a:r>
              <a:rPr lang="fa-IR" dirty="0" smtClean="0"/>
              <a:t> تعویض و جمع آوری لباس های کار آلوده در پایان شیفت کاری فقط در رختکن لباس های آلوده انجام می شود.</a:t>
            </a:r>
            <a:endParaRPr lang="en-US" b="1" dirty="0" smtClean="0"/>
          </a:p>
          <a:p>
            <a:pPr algn="r" rtl="1"/>
            <a:r>
              <a:rPr lang="fa-IR" dirty="0" smtClean="0"/>
              <a:t> جمع آوری و ارسال لباس های کار آلوده به رختشوی خانه با استفاده از ظروف درب دار مخصوص یا کیسه های غیر قابل نفوذ که مانع از انتشار سرب به محیط می شوند انجام می شود. </a:t>
            </a:r>
            <a:endParaRPr lang="en-US" b="1" dirty="0" smtClean="0"/>
          </a:p>
          <a:p>
            <a:pPr algn="r" rtl="1"/>
            <a:r>
              <a:rPr lang="fa-IR" dirty="0" smtClean="0"/>
              <a:t> بر روی ظروف و کیسه های حمل لباس های آلوده باید این عبارت به وضوح درج شده باشد." احتیاط: لباس های کارآلوده به  سرب. گرد و غبار لباس ها را با تکان دادن یا باد گرفتن جدا نکنید. لباس ها را بلافاصله پس از خروج از ظرف یا کیسه به لباس شویی منتقل کنید".</a:t>
            </a:r>
            <a:endParaRPr lang="en-US" b="1" dirty="0" smtClean="0"/>
          </a:p>
          <a:p>
            <a:pPr algn="r" rtl="1"/>
            <a:r>
              <a:rPr lang="fa-IR" dirty="0" smtClean="0"/>
              <a:t> آلودگی لباس ها به سرب و خطرات بهداشتی ناشی از تکاندن لباس ها باید به اطلاع مسئول رختشوی خانه رسانیده شود.</a:t>
            </a:r>
            <a:endParaRPr lang="en-US" b="1" dirty="0" smtClean="0"/>
          </a:p>
          <a:p>
            <a:pPr algn="r" rtl="1"/>
            <a:r>
              <a:rPr lang="fa-IR" dirty="0" smtClean="0"/>
              <a:t> شستشوی لباس ها باید حداقل یک بار درهفته در محل های با آلودگی کم و در نواحی با آلودگی بالا در فواصل کوتاه تر انجام شود.</a:t>
            </a:r>
            <a:endParaRPr lang="en-US" dirty="0" smtClean="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922114"/>
          </a:xfrm>
        </p:spPr>
        <p:txBody>
          <a:bodyPr/>
          <a:lstStyle/>
          <a:p>
            <a:pPr algn="r" rtl="1"/>
            <a:r>
              <a:rPr lang="fa-IR" b="1" dirty="0" smtClean="0">
                <a:solidFill>
                  <a:schemeClr val="accent2">
                    <a:lumMod val="75000"/>
                  </a:schemeClr>
                </a:solidFill>
              </a:rPr>
              <a:t>غذاخوری</a:t>
            </a:r>
            <a:endParaRPr lang="fa-IR" dirty="0">
              <a:solidFill>
                <a:schemeClr val="accent2">
                  <a:lumMod val="75000"/>
                </a:schemeClr>
              </a:solidFill>
            </a:endParaRPr>
          </a:p>
        </p:txBody>
      </p:sp>
      <p:sp>
        <p:nvSpPr>
          <p:cNvPr id="3" name="Content Placeholder 2"/>
          <p:cNvSpPr>
            <a:spLocks noGrp="1"/>
          </p:cNvSpPr>
          <p:nvPr>
            <p:ph sz="quarter" idx="1"/>
          </p:nvPr>
        </p:nvSpPr>
        <p:spPr>
          <a:xfrm>
            <a:off x="0" y="908720"/>
            <a:ext cx="9144000" cy="5949280"/>
          </a:xfrm>
        </p:spPr>
        <p:txBody>
          <a:bodyPr>
            <a:normAutofit fontScale="85000" lnSpcReduction="10000"/>
          </a:bodyPr>
          <a:lstStyle/>
          <a:p>
            <a:pPr algn="r" rtl="1"/>
            <a:r>
              <a:rPr lang="fa-IR" dirty="0" smtClean="0"/>
              <a:t>صرف غذا یا نوشیدنی یا نگهداری غذا یا استعمال دخانیات در محل کار ممنوع است. </a:t>
            </a:r>
            <a:endParaRPr lang="en-US" dirty="0" smtClean="0"/>
          </a:p>
          <a:p>
            <a:pPr algn="r" rtl="1"/>
            <a:r>
              <a:rPr lang="fa-IR" dirty="0" smtClean="0"/>
              <a:t>نگهداری غذا در محل کار، کمد لباس های حفاظتی و یا همراه با ماسک تنفسی ممنوع است.</a:t>
            </a:r>
            <a:endParaRPr lang="en-US" dirty="0" smtClean="0"/>
          </a:p>
          <a:p>
            <a:pPr algn="r" rtl="1"/>
            <a:r>
              <a:rPr lang="fa-IR" dirty="0" smtClean="0"/>
              <a:t> غذاخوری باید دارای سیستم تنظیم دما، سیستم تهویه مجهز به سیستم تصفیه هوا باشد.</a:t>
            </a:r>
            <a:endParaRPr lang="en-US" dirty="0" smtClean="0"/>
          </a:p>
          <a:p>
            <a:pPr algn="r" rtl="1"/>
            <a:r>
              <a:rPr lang="fa-IR" dirty="0" smtClean="0"/>
              <a:t>- فشار هوای فضای داخلی غذاخوری می بایست بیشتر از هوای محیطی باشد تا مانع از ورود ناخواسته آلودگی به داخل غذاخوری شود. </a:t>
            </a:r>
            <a:endParaRPr lang="en-US" dirty="0" smtClean="0"/>
          </a:p>
          <a:p>
            <a:pPr algn="r" rtl="1"/>
            <a:r>
              <a:rPr lang="fa-IR" dirty="0" smtClean="0"/>
              <a:t>- برای کارگران شاغل به کار در محیط های با غلظت های هوابرد  کمتر از 200 میکروگرم سرب در متر مکعب هوای تنفسی، نیاز به تامین امکانات شستشوی دست و صورت پیش از  ورود به غذاخوری می باشد. </a:t>
            </a:r>
            <a:endParaRPr lang="en-US" dirty="0" smtClean="0"/>
          </a:p>
          <a:p>
            <a:pPr algn="r" rtl="1"/>
            <a:r>
              <a:rPr lang="fa-IR" dirty="0" smtClean="0"/>
              <a:t>- کارگران شاغل به کار در محیط های با غلظت بالاتر از 200 میکروگرم سرب در متر مکعب هوای تنفسی پس از آنکه لباس یا تجهیزات کاری شان با سیستم های تمیز کننده فشار منفی، یا سایر روش های نظافت نظیر تعویض رولباسی و ... تمیز شد ، با عبور از واحد شستشو اجازه ورود به غذاخوری دارند. </a:t>
            </a:r>
            <a:endParaRPr lang="en-US" dirty="0" smtClean="0"/>
          </a:p>
          <a:p>
            <a:pPr algn="r" rtl="1"/>
            <a:r>
              <a:rPr lang="fa-IR" dirty="0" smtClean="0"/>
              <a:t>- غذاخوری باید در محلی نزدیک به تسهیلات بهداشتی تعویض لباس و شستشوی بدن و دست و صورت و به دور از محیط های کاری آلوده قرار گیرد.</a:t>
            </a:r>
            <a:endParaRPr lang="en-US" dirty="0" smtClean="0"/>
          </a:p>
          <a:p>
            <a:pPr algn="r" rtl="1"/>
            <a:r>
              <a:rPr lang="fa-IR" dirty="0" smtClean="0"/>
              <a:t>- دیوارها، کف و مبلمان غذاخوری بایستی  صاف و قابل شستشو باشد.</a:t>
            </a:r>
            <a:endParaRPr lang="en-US" dirty="0" smtClean="0"/>
          </a:p>
          <a:p>
            <a:pPr algn="r" rtl="1"/>
            <a:r>
              <a:rPr lang="fa-IR" dirty="0" smtClean="0"/>
              <a:t>- استفاده از امکانات نوشیدن آب  نظیر آب سردکن دارای شیر فشار فواره ای در محیط های غیر آلوده و در محل های رفاهی کارگران بلامانع است.</a:t>
            </a:r>
            <a:endParaRPr lang="en-US" dirty="0" smtClean="0"/>
          </a:p>
          <a:p>
            <a:pPr algn="r" rtl="1"/>
            <a:endParaRPr lang="fa-IR"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b="1" dirty="0" smtClean="0">
                <a:solidFill>
                  <a:schemeClr val="accent2">
                    <a:lumMod val="75000"/>
                  </a:schemeClr>
                </a:solidFill>
              </a:rPr>
              <a:t>مراقبت پزشکی </a:t>
            </a:r>
            <a:endParaRPr lang="en-US" b="1" dirty="0">
              <a:solidFill>
                <a:schemeClr val="accent2">
                  <a:lumMod val="75000"/>
                </a:schemeClr>
              </a:solidFill>
            </a:endParaRPr>
          </a:p>
        </p:txBody>
      </p:sp>
      <p:sp>
        <p:nvSpPr>
          <p:cNvPr id="3" name="Content Placeholder 2"/>
          <p:cNvSpPr>
            <a:spLocks noGrp="1"/>
          </p:cNvSpPr>
          <p:nvPr>
            <p:ph sz="quarter" idx="1"/>
          </p:nvPr>
        </p:nvSpPr>
        <p:spPr/>
        <p:txBody>
          <a:bodyPr>
            <a:normAutofit/>
          </a:bodyPr>
          <a:lstStyle/>
          <a:p>
            <a:pPr algn="just" rtl="1"/>
            <a:r>
              <a:rPr lang="fa-IR" dirty="0" smtClean="0"/>
              <a:t>معاینات دندان ها، لثه ها، سیستم های خونی، معده ای روده ای، کلیه ها، قلبی- عروقی و عصبی.</a:t>
            </a:r>
            <a:endParaRPr lang="en-US" dirty="0" smtClean="0"/>
          </a:p>
          <a:p>
            <a:pPr algn="just" rtl="1"/>
            <a:r>
              <a:rPr lang="fa-IR" dirty="0" smtClean="0"/>
              <a:t>اندازه گیری فشار خون و بررسی وضعیت های ریوی در مورد کارگرانی که نیاز به استفاده از ماسک تنفسی دارند.</a:t>
            </a:r>
            <a:endParaRPr lang="en-US" dirty="0" smtClean="0"/>
          </a:p>
          <a:p>
            <a:pPr algn="just" rtl="1"/>
            <a:r>
              <a:rPr lang="fa-IR" dirty="0" smtClean="0"/>
              <a:t>تهیه نمونه خون به منظور تعیین سرب خون، تعیین هموگلوبین، هماتوکریت، اندیس های سلول های قرمز خون ، ارزیابی مورفولوژی سلول های خونی قرمز، زینک- پروتوپورفیرین، نیتروژن- اوره خون و کراتینین سرم و در صورت درخواست کارگر، تست قدرت باروری در مردان و تست حاملگی برای زنان بر اساس جدول2  .</a:t>
            </a:r>
            <a:endParaRPr lang="en-US" dirty="0" smtClean="0"/>
          </a:p>
          <a:p>
            <a:pPr algn="just" rtl="1"/>
            <a:endParaRPr 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00108"/>
          </a:xfrm>
        </p:spPr>
        <p:txBody>
          <a:bodyPr>
            <a:normAutofit/>
          </a:bodyPr>
          <a:lstStyle/>
          <a:p>
            <a:pPr algn="r" rtl="1"/>
            <a:r>
              <a:rPr lang="fa-IR" b="1" dirty="0" smtClean="0">
                <a:solidFill>
                  <a:schemeClr val="accent2">
                    <a:lumMod val="75000"/>
                  </a:schemeClr>
                </a:solidFill>
              </a:rPr>
              <a:t>فواصل انجام پایش های زیستی </a:t>
            </a:r>
            <a:endParaRPr lang="en-US" dirty="0">
              <a:solidFill>
                <a:schemeClr val="accent2">
                  <a:lumMod val="75000"/>
                </a:schemeClr>
              </a:solidFill>
            </a:endParaRPr>
          </a:p>
        </p:txBody>
      </p:sp>
      <p:sp>
        <p:nvSpPr>
          <p:cNvPr id="3" name="Content Placeholder 2"/>
          <p:cNvSpPr>
            <a:spLocks noGrp="1"/>
          </p:cNvSpPr>
          <p:nvPr>
            <p:ph sz="quarter" idx="1"/>
          </p:nvPr>
        </p:nvSpPr>
        <p:spPr>
          <a:xfrm>
            <a:off x="0" y="1214422"/>
            <a:ext cx="9144000" cy="5643578"/>
          </a:xfrm>
        </p:spPr>
        <p:txBody>
          <a:bodyPr>
            <a:normAutofit fontScale="77500" lnSpcReduction="20000"/>
          </a:bodyPr>
          <a:lstStyle/>
          <a:p>
            <a:pPr algn="just" rtl="1"/>
            <a:r>
              <a:rPr lang="fa-IR" dirty="0" smtClean="0"/>
              <a:t>اندازه گیری سرب خون، پیش از اشتغال به کار در محیط با  احتمال تماس تنفسی با غلظت های هوابرد سرب در غلظتی فراتر از حد عمل، در غیر اینصورت حداکثر در مدت 2 هفته از شروع به کار .</a:t>
            </a:r>
            <a:endParaRPr lang="en-US" dirty="0" smtClean="0"/>
          </a:p>
          <a:p>
            <a:pPr algn="just" rtl="1"/>
            <a:r>
              <a:rPr lang="fa-IR" dirty="0" smtClean="0"/>
              <a:t>در اولین فرصت ممکن و به محض اعلام کارفرما، یا بروز علایم مسمومیت ناشی از کار با سرب در کارگر </a:t>
            </a:r>
          </a:p>
          <a:p>
            <a:pPr algn="just" rtl="1"/>
            <a:endParaRPr lang="en-US" dirty="0" smtClean="0"/>
          </a:p>
          <a:p>
            <a:pPr algn="just" rtl="1"/>
            <a:r>
              <a:rPr lang="fa-IR" dirty="0" smtClean="0"/>
              <a:t>اندازه گیری سرب در خون کارگران در معرض تماس با سرب و ترکیبات معدنی سرب، به استثناء کارگران جوان و زنان مستعد بارداری باید حداقل هر شش ماه یک بار انجام شود.</a:t>
            </a:r>
          </a:p>
          <a:p>
            <a:pPr algn="just" rtl="1"/>
            <a:endParaRPr lang="en-US" dirty="0" smtClean="0"/>
          </a:p>
          <a:p>
            <a:pPr algn="just" rtl="1"/>
            <a:r>
              <a:rPr lang="fa-IR" dirty="0" smtClean="0"/>
              <a:t>در مواردی که نتایج حاصل از دو آزمایش متوالی کارگران کمتر از 30 میکروگرم در دسی لیتر بود، فاصله بین پایش ها به یک بار در سال افزایش می یابد.</a:t>
            </a:r>
          </a:p>
          <a:p>
            <a:pPr algn="just" rtl="1"/>
            <a:endParaRPr lang="en-US" dirty="0" smtClean="0"/>
          </a:p>
          <a:p>
            <a:pPr algn="just" rtl="1"/>
            <a:r>
              <a:rPr lang="fa-IR" dirty="0" smtClean="0"/>
              <a:t>برای کارگرانی که سرب خون آنها در حد 40 میکروگرم در 100 میلی لیتر خون یا بیشتر باشد ، اندازه گیری ها حداقل هر 3 ماه انجام می شود تا جایی که غلظت سرب در خون در دو آزمایش متوالی به کمتر از 30 میکروگرم در 100 میلی لیتر خون برسد.</a:t>
            </a:r>
          </a:p>
          <a:p>
            <a:pPr algn="just" rtl="1"/>
            <a:endParaRPr lang="en-US" dirty="0" smtClean="0"/>
          </a:p>
          <a:p>
            <a:pPr algn="just" rtl="1"/>
            <a:r>
              <a:rPr lang="fa-IR" dirty="0" smtClean="0"/>
              <a:t>زنان جوان مستعد بارداری  یا کارگران جوان(کمتر از 18 سال) نیازمند تکرار آزمایش ها در فواصل کمتری به تشخیص پزشک هستند. در هر حال با توجه به غلظت سرب موجود در خون، فواصل بین آزمایش ها برای گروه های مختلف نبایستی بیشتر از 3 ماه شود(جدول3).</a:t>
            </a:r>
            <a:endParaRPr lang="en-US" dirty="0" smtClean="0"/>
          </a:p>
          <a:p>
            <a:pPr algn="just" rtl="1"/>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accent2">
                    <a:lumMod val="75000"/>
                  </a:schemeClr>
                </a:solidFill>
              </a:rPr>
              <a:t>فواصل انجام پایش های زیستی </a:t>
            </a:r>
            <a:endParaRPr lang="en-US" dirty="0">
              <a:solidFill>
                <a:schemeClr val="accent2">
                  <a:lumMod val="75000"/>
                </a:schemeClr>
              </a:solidFill>
            </a:endParaRPr>
          </a:p>
        </p:txBody>
      </p:sp>
      <p:graphicFrame>
        <p:nvGraphicFramePr>
          <p:cNvPr id="4" name="Content Placeholder 3"/>
          <p:cNvGraphicFramePr>
            <a:graphicFrameLocks noGrp="1"/>
          </p:cNvGraphicFramePr>
          <p:nvPr>
            <p:ph sz="quarter" idx="1"/>
          </p:nvPr>
        </p:nvGraphicFramePr>
        <p:xfrm>
          <a:off x="1142975" y="1857365"/>
          <a:ext cx="7358114" cy="3199580"/>
        </p:xfrm>
        <a:graphic>
          <a:graphicData uri="http://schemas.openxmlformats.org/drawingml/2006/table">
            <a:tbl>
              <a:tblPr rtl="1"/>
              <a:tblGrid>
                <a:gridCol w="2956742"/>
                <a:gridCol w="3286041"/>
                <a:gridCol w="1115331"/>
              </a:tblGrid>
              <a:tr h="536383">
                <a:tc>
                  <a:txBody>
                    <a:bodyPr/>
                    <a:lstStyle/>
                    <a:p>
                      <a:pPr marL="288290" marR="0" algn="just" rtl="1">
                        <a:lnSpc>
                          <a:spcPct val="150000"/>
                        </a:lnSpc>
                        <a:spcBef>
                          <a:spcPts val="0"/>
                        </a:spcBef>
                        <a:spcAft>
                          <a:spcPts val="0"/>
                        </a:spcAft>
                        <a:tabLst>
                          <a:tab pos="2134235" algn="l"/>
                        </a:tabLst>
                      </a:pPr>
                      <a:r>
                        <a:rPr lang="fa-IR" sz="2400" b="1" dirty="0">
                          <a:solidFill>
                            <a:schemeClr val="accent2">
                              <a:lumMod val="75000"/>
                            </a:schemeClr>
                          </a:solidFill>
                          <a:latin typeface="Calibri"/>
                          <a:ea typeface="Calibri"/>
                          <a:cs typeface="B Zar"/>
                        </a:rPr>
                        <a:t>گروه کارگری</a:t>
                      </a:r>
                      <a:endParaRPr lang="en-US" sz="2400" dirty="0">
                        <a:solidFill>
                          <a:schemeClr val="accent2">
                            <a:lumMod val="75000"/>
                          </a:schemeClr>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8290" marR="0" algn="just" rtl="1">
                        <a:lnSpc>
                          <a:spcPct val="150000"/>
                        </a:lnSpc>
                        <a:spcBef>
                          <a:spcPts val="0"/>
                        </a:spcBef>
                        <a:spcAft>
                          <a:spcPts val="0"/>
                        </a:spcAft>
                        <a:tabLst>
                          <a:tab pos="2134235" algn="l"/>
                        </a:tabLst>
                      </a:pPr>
                      <a:r>
                        <a:rPr lang="fa-IR" sz="1800" b="1" dirty="0">
                          <a:solidFill>
                            <a:srgbClr val="000000"/>
                          </a:solidFill>
                          <a:latin typeface="Calibri"/>
                          <a:ea typeface="Calibri"/>
                          <a:cs typeface="B Zar"/>
                        </a:rPr>
                        <a:t>غلظت سرب در خون</a:t>
                      </a:r>
                      <a:endParaRPr lang="en-US" sz="1800" b="1"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8290" marR="0" algn="just" rtl="1">
                        <a:lnSpc>
                          <a:spcPct val="150000"/>
                        </a:lnSpc>
                        <a:spcBef>
                          <a:spcPts val="0"/>
                        </a:spcBef>
                        <a:spcAft>
                          <a:spcPts val="0"/>
                        </a:spcAft>
                        <a:tabLst>
                          <a:tab pos="2134235" algn="l"/>
                        </a:tabLst>
                      </a:pPr>
                      <a:r>
                        <a:rPr lang="fa-IR" sz="1800" b="1" dirty="0">
                          <a:solidFill>
                            <a:srgbClr val="000000"/>
                          </a:solidFill>
                          <a:latin typeface="Calibri"/>
                          <a:ea typeface="Calibri"/>
                          <a:cs typeface="B Zar"/>
                        </a:rPr>
                        <a:t>فاصله پایش </a:t>
                      </a:r>
                      <a:endParaRPr lang="en-US" sz="1800" b="1"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6624">
                <a:tc rowSpan="2">
                  <a:txBody>
                    <a:bodyPr/>
                    <a:lstStyle/>
                    <a:p>
                      <a:pPr marL="288290" marR="0" algn="ctr" rtl="1">
                        <a:lnSpc>
                          <a:spcPct val="150000"/>
                        </a:lnSpc>
                        <a:spcBef>
                          <a:spcPts val="0"/>
                        </a:spcBef>
                        <a:spcAft>
                          <a:spcPts val="0"/>
                        </a:spcAft>
                        <a:tabLst>
                          <a:tab pos="2134235" algn="l"/>
                        </a:tabLst>
                      </a:pPr>
                      <a:r>
                        <a:rPr lang="fa-IR" sz="2400" b="1" dirty="0">
                          <a:solidFill>
                            <a:schemeClr val="accent2">
                              <a:lumMod val="75000"/>
                            </a:schemeClr>
                          </a:solidFill>
                          <a:latin typeface="Calibri"/>
                          <a:ea typeface="Calibri"/>
                          <a:cs typeface="B Zar"/>
                        </a:rPr>
                        <a:t>مردان و یا زنانی که مستعد باروری نیستند</a:t>
                      </a:r>
                      <a:endParaRPr lang="en-US" sz="2400" b="1" dirty="0">
                        <a:solidFill>
                          <a:schemeClr val="accent2">
                            <a:lumMod val="75000"/>
                          </a:schemeClr>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8290" marR="0" algn="just" rtl="1">
                        <a:lnSpc>
                          <a:spcPct val="150000"/>
                        </a:lnSpc>
                        <a:spcBef>
                          <a:spcPts val="0"/>
                        </a:spcBef>
                        <a:spcAft>
                          <a:spcPts val="0"/>
                        </a:spcAft>
                        <a:tabLst>
                          <a:tab pos="2134235" algn="l"/>
                        </a:tabLst>
                      </a:pPr>
                      <a:r>
                        <a:rPr lang="fa-IR" sz="1600" b="1" dirty="0">
                          <a:solidFill>
                            <a:srgbClr val="000000"/>
                          </a:solidFill>
                          <a:latin typeface="Calibri"/>
                          <a:ea typeface="Calibri"/>
                          <a:cs typeface="B Zar"/>
                        </a:rPr>
                        <a:t>کمتر از 30 میکروگرم در دسی لیتر</a:t>
                      </a:r>
                      <a:endParaRPr lang="en-US" sz="1600" b="1"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8290" marR="0" algn="just" rtl="1">
                        <a:lnSpc>
                          <a:spcPct val="150000"/>
                        </a:lnSpc>
                        <a:spcBef>
                          <a:spcPts val="0"/>
                        </a:spcBef>
                        <a:spcAft>
                          <a:spcPts val="0"/>
                        </a:spcAft>
                        <a:tabLst>
                          <a:tab pos="2134235" algn="l"/>
                        </a:tabLst>
                      </a:pPr>
                      <a:r>
                        <a:rPr lang="fa-IR" sz="1600" b="1">
                          <a:solidFill>
                            <a:srgbClr val="000000"/>
                          </a:solidFill>
                          <a:latin typeface="Calibri"/>
                          <a:ea typeface="Calibri"/>
                          <a:cs typeface="B Zar"/>
                        </a:rPr>
                        <a:t>6 ماه</a:t>
                      </a:r>
                      <a:endParaRPr lang="en-US" sz="1600" b="1">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504">
                <a:tc vMerge="1">
                  <a:txBody>
                    <a:bodyPr/>
                    <a:lstStyle/>
                    <a:p>
                      <a:endParaRPr lang="en-US"/>
                    </a:p>
                  </a:txBody>
                  <a:tcPr/>
                </a:tc>
                <a:tc>
                  <a:txBody>
                    <a:bodyPr/>
                    <a:lstStyle/>
                    <a:p>
                      <a:pPr marL="288290" marR="0" algn="just" rtl="1">
                        <a:lnSpc>
                          <a:spcPct val="150000"/>
                        </a:lnSpc>
                        <a:spcBef>
                          <a:spcPts val="0"/>
                        </a:spcBef>
                        <a:spcAft>
                          <a:spcPts val="0"/>
                        </a:spcAft>
                        <a:tabLst>
                          <a:tab pos="2134235" algn="l"/>
                        </a:tabLst>
                      </a:pPr>
                      <a:r>
                        <a:rPr lang="fa-IR" sz="1600" b="1" dirty="0">
                          <a:solidFill>
                            <a:srgbClr val="000000"/>
                          </a:solidFill>
                          <a:latin typeface="Calibri"/>
                          <a:ea typeface="Calibri"/>
                          <a:cs typeface="B Zar"/>
                        </a:rPr>
                        <a:t>مساوی و یا بیشتر  از 30 میکروگرم در دسی لیتر</a:t>
                      </a:r>
                      <a:endParaRPr lang="en-US" sz="1600" b="1"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8290" marR="0" algn="just" rtl="1">
                        <a:lnSpc>
                          <a:spcPct val="150000"/>
                        </a:lnSpc>
                        <a:spcBef>
                          <a:spcPts val="0"/>
                        </a:spcBef>
                        <a:spcAft>
                          <a:spcPts val="0"/>
                        </a:spcAft>
                        <a:tabLst>
                          <a:tab pos="2134235" algn="l"/>
                        </a:tabLst>
                      </a:pPr>
                      <a:r>
                        <a:rPr lang="fa-IR" sz="1600" b="1" dirty="0">
                          <a:solidFill>
                            <a:srgbClr val="000000"/>
                          </a:solidFill>
                          <a:latin typeface="Calibri"/>
                          <a:ea typeface="Calibri"/>
                          <a:cs typeface="B Zar"/>
                        </a:rPr>
                        <a:t>2 ماه</a:t>
                      </a:r>
                      <a:endParaRPr lang="en-US" sz="1600" b="1"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6383">
                <a:tc rowSpan="2">
                  <a:txBody>
                    <a:bodyPr/>
                    <a:lstStyle/>
                    <a:p>
                      <a:pPr marL="288290" marR="0" algn="ctr" rtl="1">
                        <a:lnSpc>
                          <a:spcPct val="150000"/>
                        </a:lnSpc>
                        <a:spcBef>
                          <a:spcPts val="0"/>
                        </a:spcBef>
                        <a:spcAft>
                          <a:spcPts val="0"/>
                        </a:spcAft>
                        <a:tabLst>
                          <a:tab pos="2134235" algn="l"/>
                        </a:tabLst>
                      </a:pPr>
                      <a:r>
                        <a:rPr lang="fa-IR" sz="2400" b="1" dirty="0">
                          <a:solidFill>
                            <a:schemeClr val="accent2">
                              <a:lumMod val="75000"/>
                            </a:schemeClr>
                          </a:solidFill>
                          <a:latin typeface="Calibri"/>
                          <a:ea typeface="Calibri"/>
                          <a:cs typeface="B Zar"/>
                        </a:rPr>
                        <a:t>زنان مستعد باروری</a:t>
                      </a:r>
                      <a:endParaRPr lang="en-US" sz="2400" b="1" dirty="0">
                        <a:solidFill>
                          <a:schemeClr val="accent2">
                            <a:lumMod val="75000"/>
                          </a:schemeClr>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8290" marR="0" algn="just" rtl="1">
                        <a:lnSpc>
                          <a:spcPct val="150000"/>
                        </a:lnSpc>
                        <a:spcBef>
                          <a:spcPts val="0"/>
                        </a:spcBef>
                        <a:spcAft>
                          <a:spcPts val="0"/>
                        </a:spcAft>
                        <a:tabLst>
                          <a:tab pos="2134235" algn="l"/>
                        </a:tabLst>
                      </a:pPr>
                      <a:r>
                        <a:rPr lang="fa-IR" sz="1600" b="1" dirty="0">
                          <a:solidFill>
                            <a:srgbClr val="000000"/>
                          </a:solidFill>
                          <a:latin typeface="Calibri"/>
                          <a:ea typeface="Calibri"/>
                          <a:cs typeface="B Zar"/>
                        </a:rPr>
                        <a:t>10 میکروگرم در دسی لیتر </a:t>
                      </a:r>
                      <a:endParaRPr lang="en-US" sz="1600" b="1"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8290" marR="0" algn="just" rtl="1">
                        <a:lnSpc>
                          <a:spcPct val="150000"/>
                        </a:lnSpc>
                        <a:spcBef>
                          <a:spcPts val="0"/>
                        </a:spcBef>
                        <a:spcAft>
                          <a:spcPts val="0"/>
                        </a:spcAft>
                        <a:tabLst>
                          <a:tab pos="2134235" algn="l"/>
                        </a:tabLst>
                      </a:pPr>
                      <a:r>
                        <a:rPr lang="fa-IR" sz="1600" b="1">
                          <a:solidFill>
                            <a:srgbClr val="000000"/>
                          </a:solidFill>
                          <a:latin typeface="Calibri"/>
                          <a:ea typeface="Calibri"/>
                          <a:cs typeface="B Zar"/>
                        </a:rPr>
                        <a:t>6 ماه </a:t>
                      </a:r>
                      <a:endParaRPr lang="en-US" sz="1600" b="1">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6383">
                <a:tc vMerge="1">
                  <a:txBody>
                    <a:bodyPr/>
                    <a:lstStyle/>
                    <a:p>
                      <a:endParaRPr lang="en-US"/>
                    </a:p>
                  </a:txBody>
                  <a:tcPr/>
                </a:tc>
                <a:tc>
                  <a:txBody>
                    <a:bodyPr/>
                    <a:lstStyle/>
                    <a:p>
                      <a:pPr marL="288290" marR="0" algn="just" rtl="1">
                        <a:lnSpc>
                          <a:spcPct val="150000"/>
                        </a:lnSpc>
                        <a:spcBef>
                          <a:spcPts val="0"/>
                        </a:spcBef>
                        <a:spcAft>
                          <a:spcPts val="0"/>
                        </a:spcAft>
                        <a:tabLst>
                          <a:tab pos="2134235" algn="l"/>
                        </a:tabLst>
                      </a:pPr>
                      <a:r>
                        <a:rPr lang="fa-IR" sz="1600" b="1" dirty="0">
                          <a:solidFill>
                            <a:srgbClr val="000000"/>
                          </a:solidFill>
                          <a:latin typeface="Calibri"/>
                          <a:ea typeface="Calibri"/>
                          <a:cs typeface="B Zar"/>
                        </a:rPr>
                        <a:t>بیشتر و یا 10 میکروگرم در دسی لیتر</a:t>
                      </a:r>
                      <a:endParaRPr lang="en-US" sz="1600" b="1"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8290" marR="0" algn="just" rtl="1">
                        <a:lnSpc>
                          <a:spcPct val="150000"/>
                        </a:lnSpc>
                        <a:spcBef>
                          <a:spcPts val="0"/>
                        </a:spcBef>
                        <a:spcAft>
                          <a:spcPts val="0"/>
                        </a:spcAft>
                        <a:tabLst>
                          <a:tab pos="2134235" algn="l"/>
                        </a:tabLst>
                      </a:pPr>
                      <a:r>
                        <a:rPr lang="fa-IR" sz="1600" b="1" dirty="0">
                          <a:solidFill>
                            <a:srgbClr val="000000"/>
                          </a:solidFill>
                          <a:latin typeface="Calibri"/>
                          <a:ea typeface="Calibri"/>
                          <a:cs typeface="B Zar"/>
                        </a:rPr>
                        <a:t> 2 ماه</a:t>
                      </a:r>
                      <a:endParaRPr lang="en-US" sz="1600" b="1"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39784"/>
          </a:xfrm>
        </p:spPr>
        <p:txBody>
          <a:bodyPr/>
          <a:lstStyle/>
          <a:p>
            <a:pPr algn="r" rtl="1"/>
            <a:r>
              <a:rPr lang="fa-IR" b="1" dirty="0" smtClean="0"/>
              <a:t>تفسیر نتایج پایش زیستی </a:t>
            </a:r>
            <a:endParaRPr lang="en-US" b="1" dirty="0"/>
          </a:p>
        </p:txBody>
      </p:sp>
      <p:sp>
        <p:nvSpPr>
          <p:cNvPr id="3" name="Content Placeholder 2"/>
          <p:cNvSpPr>
            <a:spLocks noGrp="1"/>
          </p:cNvSpPr>
          <p:nvPr>
            <p:ph sz="quarter" idx="1"/>
          </p:nvPr>
        </p:nvSpPr>
        <p:spPr>
          <a:xfrm>
            <a:off x="0" y="1214422"/>
            <a:ext cx="9144000" cy="5643578"/>
          </a:xfrm>
        </p:spPr>
        <p:txBody>
          <a:bodyPr>
            <a:normAutofit fontScale="92500" lnSpcReduction="20000"/>
          </a:bodyPr>
          <a:lstStyle/>
          <a:p>
            <a:pPr algn="just" rtl="1"/>
            <a:r>
              <a:rPr lang="fa-IR" b="1" dirty="0" smtClean="0"/>
              <a:t>-</a:t>
            </a:r>
            <a:r>
              <a:rPr lang="fa-IR" dirty="0" smtClean="0"/>
              <a:t> اگر غلظت سرب خون در حد عمل تا حد تعلیق بود، بایستی با اجرای اقدامات کنترلی، شرایط کار و تماس با سرب بهبود  یابد. </a:t>
            </a:r>
            <a:endParaRPr lang="en-US" dirty="0" smtClean="0"/>
          </a:p>
          <a:p>
            <a:pPr algn="just" rtl="1"/>
            <a:r>
              <a:rPr lang="fa-IR" dirty="0" smtClean="0"/>
              <a:t>- اگرغلظت سرب خون معادل و یا فراتر از حد تعلیق بود کارگر مجاز به ادامه کار در محیط آلوده به سرب نبوده و ضمن درج نتایج در پرونده پزشکی کارگر یا کارگران در معرض تماس، با بهبود سیستم های کنترلی و اجرای اقدامات کنترلی مناسب از غلظت سرب محیطی کاسته شود.</a:t>
            </a:r>
            <a:endParaRPr lang="en-US" b="1" dirty="0" smtClean="0"/>
          </a:p>
          <a:p>
            <a:pPr algn="just" rtl="1"/>
            <a:r>
              <a:rPr lang="fa-IR" dirty="0" smtClean="0"/>
              <a:t>- اگر غلظت سرب خون  بالاتر از 60 میکروگرم سرب به ازای هر 100 گرم خون بود،کارفرما موظف به استفاده از کارگر در محیط بدون تماس با سرب است.</a:t>
            </a:r>
            <a:endParaRPr lang="en-US" b="1" dirty="0" smtClean="0"/>
          </a:p>
          <a:p>
            <a:pPr algn="just" rtl="1"/>
            <a:r>
              <a:rPr lang="fa-IR" dirty="0" smtClean="0"/>
              <a:t> -در صورتی که متوسط غلظت سرب خون در حداقل سه آزمایش اخیر (در 6 ماه گذشته) مساوی یا بیشتر از 50 میکروگرم سرب به ازای هر 100 گرم خون بود نیاز به قطع تماس و ممانعت از کار در محیط حاوی سرب است.</a:t>
            </a:r>
            <a:endParaRPr lang="en-US" b="1" dirty="0" smtClean="0"/>
          </a:p>
          <a:p>
            <a:pPr algn="just" rtl="1"/>
            <a:r>
              <a:rPr lang="fa-IR" dirty="0" smtClean="0"/>
              <a:t>- در صورتی که تراز سرب خون کمتر از 40 میکروگرم سرب به ازای هر 100 گرم خون بود نیازی به قطع تماس و اشتغال به کار در محیط دیگر نیست. </a:t>
            </a:r>
            <a:endParaRPr lang="en-US" b="1" dirty="0" smtClean="0"/>
          </a:p>
          <a:p>
            <a:pPr algn="just" rtl="1"/>
            <a:r>
              <a:rPr lang="fa-IR" dirty="0" smtClean="0"/>
              <a:t>-کارفرما موظف است در مدت 5 روز از زمان دریافت نتایج اندازه گیری سرب خون، مراتب را به طور کتبی به اطلاع کارگری که غلظت سرب خونش بیشتر از حد 40 میکروگرم در 100 میلی لیتر خون است، ارسال کند.</a:t>
            </a:r>
            <a:endParaRPr lang="en-US" b="1" dirty="0" smtClean="0"/>
          </a:p>
          <a:p>
            <a:pPr algn="just" rtl="1"/>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solidFill>
                  <a:schemeClr val="tx2"/>
                </a:solidFill>
              </a:rPr>
              <a:t>جذب از راه دستگاه گوارش</a:t>
            </a:r>
            <a:r>
              <a:rPr lang="fa-IR" dirty="0"/>
              <a:t> </a:t>
            </a:r>
          </a:p>
        </p:txBody>
      </p:sp>
      <p:sp>
        <p:nvSpPr>
          <p:cNvPr id="3" name="Content Placeholder 2"/>
          <p:cNvSpPr>
            <a:spLocks noGrp="1"/>
          </p:cNvSpPr>
          <p:nvPr>
            <p:ph sz="quarter" idx="1"/>
          </p:nvPr>
        </p:nvSpPr>
        <p:spPr>
          <a:xfrm>
            <a:off x="0" y="1600200"/>
            <a:ext cx="9144000" cy="4525963"/>
          </a:xfrm>
        </p:spPr>
        <p:txBody>
          <a:bodyPr/>
          <a:lstStyle/>
          <a:p>
            <a:pPr algn="just" rtl="1"/>
            <a:r>
              <a:rPr lang="fa-IR" dirty="0" smtClean="0"/>
              <a:t> </a:t>
            </a:r>
            <a:r>
              <a:rPr lang="fa-IR" b="1" dirty="0" smtClean="0"/>
              <a:t>در </a:t>
            </a:r>
            <a:r>
              <a:rPr lang="fa-IR" b="1" dirty="0"/>
              <a:t>صورت صرف غذا، نوشیدنی و یا استفاده از سیگار، جوئیدن ناخن یا مصرف آدامس در محیط های آلوده یا در محیط های تمیز با دست های آلوده به سرب شرایط لازم برای جذب گوارشی فراهم می شود</a:t>
            </a:r>
            <a:r>
              <a:rPr lang="fa-IR" b="1" dirty="0" smtClean="0"/>
              <a:t>.</a:t>
            </a:r>
          </a:p>
          <a:p>
            <a:pPr algn="just" rtl="1">
              <a:buNone/>
            </a:pPr>
            <a:r>
              <a:rPr lang="fa-IR" b="1" dirty="0" smtClean="0"/>
              <a:t> </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chemeClr val="accent2">
                    <a:lumMod val="75000"/>
                  </a:schemeClr>
                </a:solidFill>
              </a:rPr>
              <a:t>تجهیزات حفاظت فردی</a:t>
            </a:r>
            <a:r>
              <a:rPr lang="fa-IR" dirty="0" smtClean="0">
                <a:solidFill>
                  <a:schemeClr val="accent2">
                    <a:lumMod val="75000"/>
                  </a:schemeClr>
                </a:solidFill>
              </a:rPr>
              <a:t> </a:t>
            </a:r>
            <a:endParaRPr lang="en-US" dirty="0">
              <a:solidFill>
                <a:schemeClr val="accent2">
                  <a:lumMod val="75000"/>
                </a:schemeClr>
              </a:solidFill>
            </a:endParaRPr>
          </a:p>
        </p:txBody>
      </p:sp>
      <p:sp>
        <p:nvSpPr>
          <p:cNvPr id="3" name="Content Placeholder 2"/>
          <p:cNvSpPr>
            <a:spLocks noGrp="1"/>
          </p:cNvSpPr>
          <p:nvPr>
            <p:ph sz="quarter" idx="1"/>
          </p:nvPr>
        </p:nvSpPr>
        <p:spPr/>
        <p:txBody>
          <a:bodyPr/>
          <a:lstStyle/>
          <a:p>
            <a:pPr algn="just" rtl="1"/>
            <a:r>
              <a:rPr lang="fa-IR" dirty="0" smtClean="0"/>
              <a:t>کارفرما باید برای کارگرانی که در معرض غلظت های تنفسی بیشتر از 200 میکروگرم سرب در متر مکعب هوا در طی یک شیفت کاری 8 ساعته هستند، اقدام به تهیه لباس حفاظتی کند.</a:t>
            </a:r>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lstStyle/>
          <a:p>
            <a:pPr algn="r" rtl="1"/>
            <a:r>
              <a:rPr lang="fa-IR" b="1" dirty="0" smtClean="0">
                <a:solidFill>
                  <a:schemeClr val="accent2">
                    <a:lumMod val="75000"/>
                  </a:schemeClr>
                </a:solidFill>
              </a:rPr>
              <a:t>الزامات لباس حفاظتی</a:t>
            </a:r>
            <a:endParaRPr lang="en-US" b="1" dirty="0">
              <a:solidFill>
                <a:schemeClr val="accent2">
                  <a:lumMod val="75000"/>
                </a:schemeClr>
              </a:solidFill>
            </a:endParaRPr>
          </a:p>
        </p:txBody>
      </p:sp>
      <p:sp>
        <p:nvSpPr>
          <p:cNvPr id="3" name="Content Placeholder 2"/>
          <p:cNvSpPr>
            <a:spLocks noGrp="1"/>
          </p:cNvSpPr>
          <p:nvPr>
            <p:ph sz="quarter" idx="1"/>
          </p:nvPr>
        </p:nvSpPr>
        <p:spPr>
          <a:xfrm>
            <a:off x="0" y="1600200"/>
            <a:ext cx="9144000" cy="4525963"/>
          </a:xfrm>
        </p:spPr>
        <p:txBody>
          <a:bodyPr>
            <a:normAutofit/>
          </a:bodyPr>
          <a:lstStyle/>
          <a:p>
            <a:pPr algn="just" rtl="1"/>
            <a:r>
              <a:rPr lang="fa-IR" dirty="0" smtClean="0"/>
              <a:t>برای لباس حفاظتی کار با سرب الزام خاصی وجود ندارد ولی می توان انتخاب لباس را بر اساس معیارهای زیر انجام داد:</a:t>
            </a:r>
            <a:endParaRPr lang="en-US" dirty="0" smtClean="0"/>
          </a:p>
          <a:p>
            <a:pPr algn="just" rtl="1"/>
            <a:r>
              <a:rPr lang="fa-IR" dirty="0" smtClean="0"/>
              <a:t>- جنس لباس از نوعی که مقاوم در برابر نفوذ گرد و غبار سرب باشد.</a:t>
            </a:r>
            <a:endParaRPr lang="en-US" dirty="0" smtClean="0"/>
          </a:p>
          <a:p>
            <a:pPr algn="just" rtl="1"/>
            <a:r>
              <a:rPr lang="fa-IR" dirty="0" smtClean="0"/>
              <a:t>- طراحی لباس به نحوی که در ناحیه یقه، دست ها به خوبی چسبیده و فاقد هر گونه جیب و لبه، شکاف و...که محل تجمع آلودگی باشد.</a:t>
            </a:r>
            <a:endParaRPr lang="en-US" dirty="0" smtClean="0"/>
          </a:p>
          <a:p>
            <a:pPr algn="just" rtl="1"/>
            <a:r>
              <a:rPr lang="fa-IR" b="1" dirty="0" smtClean="0"/>
              <a:t>- </a:t>
            </a:r>
            <a:r>
              <a:rPr lang="fa-IR" dirty="0" smtClean="0"/>
              <a:t>جنس لباس از نوعی باشد که ضمن دارا بودن جذب سطحي پايين به راحتي قابل شستشو و رفع آلودگي باشد. </a:t>
            </a:r>
            <a:endParaRPr lang="en-US" b="1" dirty="0" smtClean="0"/>
          </a:p>
          <a:p>
            <a:pPr algn="just"/>
            <a:endParaRPr 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chemeClr val="accent2">
                    <a:lumMod val="75000"/>
                  </a:schemeClr>
                </a:solidFill>
              </a:rPr>
              <a:t>ماسک تنفسی</a:t>
            </a:r>
            <a:endParaRPr lang="en-US" b="1" dirty="0">
              <a:solidFill>
                <a:schemeClr val="accent2">
                  <a:lumMod val="75000"/>
                </a:schemeClr>
              </a:solidFill>
            </a:endParaRPr>
          </a:p>
        </p:txBody>
      </p:sp>
      <p:sp>
        <p:nvSpPr>
          <p:cNvPr id="3" name="Content Placeholder 2"/>
          <p:cNvSpPr>
            <a:spLocks noGrp="1"/>
          </p:cNvSpPr>
          <p:nvPr>
            <p:ph sz="quarter" idx="1"/>
          </p:nvPr>
        </p:nvSpPr>
        <p:spPr/>
        <p:txBody>
          <a:bodyPr/>
          <a:lstStyle/>
          <a:p>
            <a:pPr algn="just" rtl="1"/>
            <a:r>
              <a:rPr lang="fa-IR" dirty="0" smtClean="0"/>
              <a:t>هر گاه کنترل های مهندسی و اجرایی قادر به رسانیدن غلظت سرب در هوای تنفسی به کمتر از حد 50 میکروگرم سرب در متر مکعب هوا نباشد،کارفرما موظف به تامین ماسک های تنفسی برای کارگران است.</a:t>
            </a:r>
            <a:endParaRPr lang="en-US" dirty="0" smtClean="0"/>
          </a:p>
          <a:p>
            <a:pPr algn="just" rtl="1"/>
            <a:r>
              <a:rPr lang="fa-IR" dirty="0" smtClean="0"/>
              <a:t>- در شرایط غلظتی کمتر از  حد 30 میکروگرم سرب بر متر مکعب هوا در طی 8 ساعت کار روزانه، نیازی به استفاده از ماسک تنفسی نمی باشد. </a:t>
            </a:r>
            <a:endParaRPr lang="en-US" dirty="0" smtClean="0"/>
          </a:p>
          <a:p>
            <a:pPr algn="just"/>
            <a:endParaRPr 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chemeClr val="accent2">
                    <a:lumMod val="75000"/>
                  </a:schemeClr>
                </a:solidFill>
              </a:rPr>
              <a:t>ماسک تنفسی</a:t>
            </a:r>
            <a:endParaRPr lang="en-US" b="1" dirty="0">
              <a:solidFill>
                <a:schemeClr val="accent2">
                  <a:lumMod val="75000"/>
                </a:schemeClr>
              </a:solidFill>
            </a:endParaRPr>
          </a:p>
        </p:txBody>
      </p:sp>
      <p:sp>
        <p:nvSpPr>
          <p:cNvPr id="3" name="Content Placeholder 2"/>
          <p:cNvSpPr>
            <a:spLocks noGrp="1"/>
          </p:cNvSpPr>
          <p:nvPr>
            <p:ph sz="quarter" idx="1"/>
          </p:nvPr>
        </p:nvSpPr>
        <p:spPr>
          <a:xfrm>
            <a:off x="0" y="1600200"/>
            <a:ext cx="9144000" cy="5257800"/>
          </a:xfrm>
        </p:spPr>
        <p:txBody>
          <a:bodyPr>
            <a:normAutofit/>
          </a:bodyPr>
          <a:lstStyle/>
          <a:p>
            <a:pPr algn="just" rtl="1"/>
            <a:r>
              <a:rPr lang="fa-IR" dirty="0" smtClean="0"/>
              <a:t>برای حفاظت در مقابل ذرات سرب فیلترهای تصفیه کننده ذرات از نوع</a:t>
            </a:r>
            <a:r>
              <a:rPr lang="en-US" dirty="0" smtClean="0"/>
              <a:t>P-3, R-3, or N-100  </a:t>
            </a:r>
            <a:r>
              <a:rPr lang="fa-IR" dirty="0" smtClean="0"/>
              <a:t>توصیه می شود. </a:t>
            </a:r>
          </a:p>
          <a:p>
            <a:pPr algn="just" rtl="1"/>
            <a:r>
              <a:rPr lang="fa-IR" dirty="0" smtClean="0"/>
              <a:t>این فیلترها از نوع فیلتر تصفیه کننده ذرات با کارایی بالا هستند که با راندمان در حد 99/97 درصد قادر به جداسازی ذرات تا سایز 0/3میکرومتر وبزرگ تر از جریان هوای آلوده هستند.</a:t>
            </a:r>
            <a:endParaRPr lang="en-US" dirty="0" smtClean="0"/>
          </a:p>
          <a:p>
            <a:pPr algn="just" rtl="1"/>
            <a:r>
              <a:rPr lang="fa-IR" dirty="0" smtClean="0"/>
              <a:t>اگر در هوای محیط کار علاوه بر ذرات سرب، میست های روغنی وجود دارد می توان از فیلترهای سری</a:t>
            </a:r>
            <a:r>
              <a:rPr lang="en-US" dirty="0" smtClean="0"/>
              <a:t>P-3  ,R-3</a:t>
            </a:r>
            <a:r>
              <a:rPr lang="fa-IR" dirty="0" smtClean="0"/>
              <a:t> استفاده کرد.</a:t>
            </a:r>
            <a:endParaRPr lang="en-US" dirty="0" smtClean="0"/>
          </a:p>
          <a:p>
            <a:pPr algn="just" rtl="1"/>
            <a:endParaRPr 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nvPr>
        </p:nvGraphicFramePr>
        <p:xfrm>
          <a:off x="500034" y="214290"/>
          <a:ext cx="8429684" cy="6388752"/>
        </p:xfrm>
        <a:graphic>
          <a:graphicData uri="http://schemas.openxmlformats.org/drawingml/2006/table">
            <a:tbl>
              <a:tblPr/>
              <a:tblGrid>
                <a:gridCol w="2071702"/>
                <a:gridCol w="6357982"/>
              </a:tblGrid>
              <a:tr h="785818">
                <a:tc>
                  <a:txBody>
                    <a:bodyPr/>
                    <a:lstStyle/>
                    <a:p>
                      <a:pPr marL="0" marR="0" algn="ctr" rtl="1">
                        <a:lnSpc>
                          <a:spcPct val="150000"/>
                        </a:lnSpc>
                        <a:spcBef>
                          <a:spcPts val="0"/>
                        </a:spcBef>
                        <a:spcAft>
                          <a:spcPts val="0"/>
                        </a:spcAft>
                      </a:pPr>
                      <a:r>
                        <a:rPr lang="fa-IR" sz="1400" dirty="0">
                          <a:solidFill>
                            <a:srgbClr val="000000"/>
                          </a:solidFill>
                          <a:latin typeface="Times New Roman"/>
                          <a:ea typeface="Times New Roman"/>
                          <a:cs typeface="B Zar"/>
                        </a:rPr>
                        <a:t>کاربرد(غلظت سرب در هوا،میکروگرم بر متر مکعب هوا)</a:t>
                      </a:r>
                      <a:endParaRPr lang="en-US" sz="14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dirty="0">
                          <a:solidFill>
                            <a:srgbClr val="000000"/>
                          </a:solidFill>
                          <a:latin typeface="Times New Roman"/>
                          <a:ea typeface="Times New Roman"/>
                          <a:cs typeface="B Zar"/>
                        </a:rPr>
                        <a:t>نوع ماسک</a:t>
                      </a: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9253">
                <a:tc>
                  <a:txBody>
                    <a:bodyPr/>
                    <a:lstStyle/>
                    <a:p>
                      <a:pPr marL="0" marR="0" algn="r" rtl="1">
                        <a:lnSpc>
                          <a:spcPct val="150000"/>
                        </a:lnSpc>
                        <a:spcBef>
                          <a:spcPts val="0"/>
                        </a:spcBef>
                        <a:spcAft>
                          <a:spcPts val="0"/>
                        </a:spcAft>
                      </a:pPr>
                      <a:r>
                        <a:rPr lang="fa-IR" sz="1800">
                          <a:solidFill>
                            <a:srgbClr val="000000"/>
                          </a:solidFill>
                          <a:latin typeface="Times New Roman"/>
                          <a:ea typeface="Times New Roman"/>
                          <a:cs typeface="B Zar"/>
                        </a:rPr>
                        <a:t>کمتر از 500</a:t>
                      </a:r>
                      <a:endParaRPr lang="en-US" sz="18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50000"/>
                        </a:lnSpc>
                        <a:spcBef>
                          <a:spcPts val="0"/>
                        </a:spcBef>
                        <a:spcAft>
                          <a:spcPts val="1000"/>
                        </a:spcAft>
                      </a:pPr>
                      <a:r>
                        <a:rPr lang="fa-IR" sz="1800" dirty="0">
                          <a:solidFill>
                            <a:srgbClr val="000000"/>
                          </a:solidFill>
                          <a:latin typeface="Times New Roman"/>
                          <a:ea typeface="Times New Roman"/>
                          <a:cs typeface="B Zar"/>
                        </a:rPr>
                        <a:t>- ماسک نیم صورت با فیلتر </a:t>
                      </a:r>
                      <a:r>
                        <a:rPr lang="en-US" sz="1800" dirty="0">
                          <a:solidFill>
                            <a:srgbClr val="000000"/>
                          </a:solidFill>
                          <a:latin typeface="Times New Roman"/>
                          <a:ea typeface="Calibri"/>
                          <a:cs typeface="Arial"/>
                        </a:rPr>
                        <a:t>P-3,</a:t>
                      </a:r>
                      <a:r>
                        <a:rPr lang="en-US" sz="1800" dirty="0">
                          <a:solidFill>
                            <a:srgbClr val="000000"/>
                          </a:solidFill>
                          <a:latin typeface="StoneSans"/>
                          <a:ea typeface="Calibri"/>
                          <a:cs typeface="B Zar"/>
                        </a:rPr>
                        <a:t> </a:t>
                      </a:r>
                      <a:r>
                        <a:rPr lang="en-US" sz="1800" dirty="0">
                          <a:solidFill>
                            <a:srgbClr val="000000"/>
                          </a:solidFill>
                          <a:latin typeface="Times New Roman"/>
                          <a:ea typeface="Calibri"/>
                          <a:cs typeface="Arial"/>
                        </a:rPr>
                        <a:t>R-3</a:t>
                      </a:r>
                      <a:r>
                        <a:rPr lang="en-US" sz="1800" dirty="0">
                          <a:solidFill>
                            <a:srgbClr val="000000"/>
                          </a:solidFill>
                          <a:latin typeface="StoneSans"/>
                          <a:ea typeface="Calibri"/>
                          <a:cs typeface="B Zar"/>
                        </a:rPr>
                        <a:t> </a:t>
                      </a:r>
                      <a:r>
                        <a:rPr lang="fa-IR" sz="1800" dirty="0">
                          <a:solidFill>
                            <a:srgbClr val="000000"/>
                          </a:solidFill>
                          <a:latin typeface="StoneSans"/>
                          <a:ea typeface="Calibri"/>
                          <a:cs typeface="B Zar"/>
                        </a:rPr>
                        <a:t>یا</a:t>
                      </a:r>
                      <a:r>
                        <a:rPr lang="fa-IR" sz="1800" dirty="0">
                          <a:solidFill>
                            <a:srgbClr val="000000"/>
                          </a:solidFill>
                          <a:latin typeface="Calibri"/>
                          <a:ea typeface="Calibri"/>
                          <a:cs typeface="StoneSans"/>
                        </a:rPr>
                        <a:t> </a:t>
                      </a:r>
                      <a:r>
                        <a:rPr lang="en-US" sz="1800" dirty="0">
                          <a:solidFill>
                            <a:srgbClr val="000000"/>
                          </a:solidFill>
                          <a:latin typeface="Times New Roman"/>
                          <a:ea typeface="Calibri"/>
                          <a:cs typeface="Arial"/>
                        </a:rPr>
                        <a:t>N-100 </a:t>
                      </a:r>
                      <a:endParaRPr lang="en-US" sz="1800" dirty="0">
                        <a:latin typeface="Calibri"/>
                        <a:ea typeface="Calibri"/>
                        <a:cs typeface="Arial"/>
                      </a:endParaRPr>
                    </a:p>
                    <a:p>
                      <a:pPr marL="0" marR="0" algn="just" rtl="1">
                        <a:lnSpc>
                          <a:spcPct val="150000"/>
                        </a:lnSpc>
                        <a:spcBef>
                          <a:spcPts val="0"/>
                        </a:spcBef>
                        <a:spcAft>
                          <a:spcPts val="1000"/>
                        </a:spcAft>
                      </a:pPr>
                      <a:r>
                        <a:rPr lang="fa-IR" sz="1800" dirty="0">
                          <a:solidFill>
                            <a:srgbClr val="000000"/>
                          </a:solidFill>
                          <a:latin typeface="Times New Roman"/>
                          <a:ea typeface="Times New Roman"/>
                          <a:cs typeface="B Zar"/>
                        </a:rPr>
                        <a:t>- ماسک تصفیه کننده نیم صورت، فشار منفی یا سیستم هوارسان از نوع حالت مورد نیاز</a:t>
                      </a: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9253">
                <a:tc>
                  <a:txBody>
                    <a:bodyPr/>
                    <a:lstStyle/>
                    <a:p>
                      <a:pPr marL="0" marR="0" algn="r" rtl="1">
                        <a:lnSpc>
                          <a:spcPct val="150000"/>
                        </a:lnSpc>
                        <a:spcBef>
                          <a:spcPts val="0"/>
                        </a:spcBef>
                        <a:spcAft>
                          <a:spcPts val="0"/>
                        </a:spcAft>
                      </a:pPr>
                      <a:r>
                        <a:rPr lang="fa-IR" sz="1800">
                          <a:solidFill>
                            <a:srgbClr val="000000"/>
                          </a:solidFill>
                          <a:latin typeface="Times New Roman"/>
                          <a:ea typeface="Times New Roman"/>
                          <a:cs typeface="B Zar"/>
                        </a:rPr>
                        <a:t>کمتر از 1250</a:t>
                      </a:r>
                      <a:endParaRPr lang="en-US" sz="18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50000"/>
                        </a:lnSpc>
                        <a:spcBef>
                          <a:spcPts val="0"/>
                        </a:spcBef>
                        <a:spcAft>
                          <a:spcPts val="1000"/>
                        </a:spcAft>
                      </a:pPr>
                      <a:r>
                        <a:rPr lang="fa-IR" sz="1800" dirty="0">
                          <a:solidFill>
                            <a:srgbClr val="000000"/>
                          </a:solidFill>
                          <a:latin typeface="Times New Roman"/>
                          <a:ea typeface="Times New Roman"/>
                          <a:cs typeface="B Zar"/>
                        </a:rPr>
                        <a:t>- هود یا کلاه هوارسان با فیلتر </a:t>
                      </a:r>
                      <a:r>
                        <a:rPr lang="en-US" sz="1800" dirty="0">
                          <a:solidFill>
                            <a:srgbClr val="000000"/>
                          </a:solidFill>
                          <a:latin typeface="Times New Roman"/>
                          <a:ea typeface="Calibri"/>
                          <a:cs typeface="Arial"/>
                        </a:rPr>
                        <a:t>P-3,</a:t>
                      </a:r>
                      <a:r>
                        <a:rPr lang="en-US" sz="1800" dirty="0">
                          <a:solidFill>
                            <a:srgbClr val="000000"/>
                          </a:solidFill>
                          <a:latin typeface="StoneSans"/>
                          <a:ea typeface="Calibri"/>
                          <a:cs typeface="B Zar"/>
                        </a:rPr>
                        <a:t> </a:t>
                      </a:r>
                      <a:r>
                        <a:rPr lang="en-US" sz="1800" dirty="0">
                          <a:solidFill>
                            <a:srgbClr val="000000"/>
                          </a:solidFill>
                          <a:latin typeface="Times New Roman"/>
                          <a:ea typeface="Calibri"/>
                          <a:cs typeface="Arial"/>
                        </a:rPr>
                        <a:t>R-3</a:t>
                      </a:r>
                      <a:r>
                        <a:rPr lang="en-US" sz="1800" dirty="0">
                          <a:solidFill>
                            <a:srgbClr val="000000"/>
                          </a:solidFill>
                          <a:latin typeface="StoneSans"/>
                          <a:ea typeface="Calibri"/>
                          <a:cs typeface="B Zar"/>
                        </a:rPr>
                        <a:t> </a:t>
                      </a:r>
                      <a:r>
                        <a:rPr lang="fa-IR" sz="1800" dirty="0">
                          <a:solidFill>
                            <a:srgbClr val="000000"/>
                          </a:solidFill>
                          <a:latin typeface="StoneSans"/>
                          <a:ea typeface="Calibri"/>
                          <a:cs typeface="B Zar"/>
                        </a:rPr>
                        <a:t>یا</a:t>
                      </a:r>
                      <a:r>
                        <a:rPr lang="fa-IR" sz="1800" dirty="0">
                          <a:solidFill>
                            <a:srgbClr val="000000"/>
                          </a:solidFill>
                          <a:latin typeface="Calibri"/>
                          <a:ea typeface="Calibri"/>
                          <a:cs typeface="StoneSans"/>
                        </a:rPr>
                        <a:t> </a:t>
                      </a:r>
                      <a:r>
                        <a:rPr lang="en-US" sz="1800" dirty="0">
                          <a:solidFill>
                            <a:srgbClr val="000000"/>
                          </a:solidFill>
                          <a:latin typeface="Times New Roman"/>
                          <a:ea typeface="Calibri"/>
                          <a:cs typeface="Arial"/>
                        </a:rPr>
                        <a:t>N-100</a:t>
                      </a:r>
                      <a:endParaRPr lang="en-US" sz="1800" dirty="0">
                        <a:latin typeface="Calibri"/>
                        <a:ea typeface="Calibri"/>
                        <a:cs typeface="Arial"/>
                      </a:endParaRPr>
                    </a:p>
                    <a:p>
                      <a:pPr marL="0" marR="0" algn="r" rtl="1">
                        <a:lnSpc>
                          <a:spcPct val="150000"/>
                        </a:lnSpc>
                        <a:spcBef>
                          <a:spcPts val="0"/>
                        </a:spcBef>
                        <a:spcAft>
                          <a:spcPts val="0"/>
                        </a:spcAft>
                      </a:pPr>
                      <a:r>
                        <a:rPr lang="fa-IR" sz="1800" dirty="0">
                          <a:solidFill>
                            <a:srgbClr val="000000"/>
                          </a:solidFill>
                          <a:latin typeface="Times New Roman"/>
                          <a:ea typeface="Times New Roman"/>
                          <a:cs typeface="B Zar"/>
                        </a:rPr>
                        <a:t>- هود یا کلاه هوارسان در حالت جریان مداوم(سند بلاست)</a:t>
                      </a: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8508">
                <a:tc>
                  <a:txBody>
                    <a:bodyPr/>
                    <a:lstStyle/>
                    <a:p>
                      <a:pPr marL="0" marR="0" algn="r" rtl="1">
                        <a:lnSpc>
                          <a:spcPct val="150000"/>
                        </a:lnSpc>
                        <a:spcBef>
                          <a:spcPts val="0"/>
                        </a:spcBef>
                        <a:spcAft>
                          <a:spcPts val="0"/>
                        </a:spcAft>
                      </a:pPr>
                      <a:r>
                        <a:rPr lang="fa-IR" sz="1800" dirty="0">
                          <a:solidFill>
                            <a:srgbClr val="000000"/>
                          </a:solidFill>
                          <a:latin typeface="Times New Roman"/>
                          <a:ea typeface="Times New Roman"/>
                          <a:cs typeface="B Zar"/>
                        </a:rPr>
                        <a:t>کمتر از 2500</a:t>
                      </a: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50000"/>
                        </a:lnSpc>
                        <a:spcBef>
                          <a:spcPts val="0"/>
                        </a:spcBef>
                        <a:spcAft>
                          <a:spcPts val="1000"/>
                        </a:spcAft>
                      </a:pPr>
                      <a:r>
                        <a:rPr lang="fa-IR" sz="1800" dirty="0">
                          <a:solidFill>
                            <a:srgbClr val="000000"/>
                          </a:solidFill>
                          <a:latin typeface="Times New Roman"/>
                          <a:ea typeface="Times New Roman"/>
                          <a:cs typeface="B Zar"/>
                        </a:rPr>
                        <a:t>- ماسک تمام صورت با فیلتر  </a:t>
                      </a:r>
                      <a:r>
                        <a:rPr lang="en-US" sz="1800" dirty="0">
                          <a:solidFill>
                            <a:srgbClr val="000000"/>
                          </a:solidFill>
                          <a:latin typeface="Times New Roman"/>
                          <a:ea typeface="Calibri"/>
                          <a:cs typeface="Arial"/>
                        </a:rPr>
                        <a:t>P-3, R-3, N-100 </a:t>
                      </a:r>
                      <a:endParaRPr lang="en-US" sz="1800" dirty="0">
                        <a:latin typeface="Calibri"/>
                        <a:ea typeface="Calibri"/>
                        <a:cs typeface="Arial"/>
                      </a:endParaRPr>
                    </a:p>
                    <a:p>
                      <a:pPr marL="0" marR="0" algn="just" rtl="1">
                        <a:lnSpc>
                          <a:spcPct val="150000"/>
                        </a:lnSpc>
                        <a:spcBef>
                          <a:spcPts val="0"/>
                        </a:spcBef>
                        <a:spcAft>
                          <a:spcPts val="1000"/>
                        </a:spcAft>
                      </a:pPr>
                      <a:r>
                        <a:rPr lang="fa-IR" sz="1800" dirty="0">
                          <a:solidFill>
                            <a:srgbClr val="000000"/>
                          </a:solidFill>
                          <a:latin typeface="Times New Roman"/>
                          <a:ea typeface="Times New Roman"/>
                          <a:cs typeface="B Zar"/>
                        </a:rPr>
                        <a:t>- ماسک تمام صورت با سیستم تامین هوا  از نوع حالت مورد نیاز</a:t>
                      </a:r>
                      <a:endParaRPr lang="en-US" sz="1800" dirty="0">
                        <a:latin typeface="Calibri"/>
                        <a:ea typeface="Calibri"/>
                        <a:cs typeface="Arial"/>
                      </a:endParaRPr>
                    </a:p>
                    <a:p>
                      <a:pPr marL="0" marR="0" algn="r" rtl="1">
                        <a:lnSpc>
                          <a:spcPct val="150000"/>
                        </a:lnSpc>
                        <a:spcBef>
                          <a:spcPts val="0"/>
                        </a:spcBef>
                        <a:spcAft>
                          <a:spcPts val="0"/>
                        </a:spcAft>
                      </a:pPr>
                      <a:r>
                        <a:rPr lang="fa-IR" sz="1800" dirty="0">
                          <a:solidFill>
                            <a:srgbClr val="000000"/>
                          </a:solidFill>
                          <a:latin typeface="Times New Roman"/>
                          <a:ea typeface="Times New Roman"/>
                          <a:cs typeface="B Zar"/>
                        </a:rPr>
                        <a:t>- ماسک نیم صورت یا تمام صورت همراه با سیستم تامین هوا از نوع جریان مداوم</a:t>
                      </a:r>
                      <a:r>
                        <a:rPr lang="en-US" sz="1800" dirty="0">
                          <a:solidFill>
                            <a:srgbClr val="000000"/>
                          </a:solidFill>
                          <a:latin typeface="Times New Roman"/>
                          <a:ea typeface="Times New Roman"/>
                          <a:cs typeface="B Zar"/>
                        </a:rPr>
                        <a:t/>
                      </a:r>
                      <a:br>
                        <a:rPr lang="en-US" sz="1800" dirty="0">
                          <a:solidFill>
                            <a:srgbClr val="000000"/>
                          </a:solidFill>
                          <a:latin typeface="Times New Roman"/>
                          <a:ea typeface="Times New Roman"/>
                          <a:cs typeface="B Zar"/>
                        </a:rPr>
                      </a:br>
                      <a:r>
                        <a:rPr lang="fa-IR" sz="1800" dirty="0">
                          <a:solidFill>
                            <a:srgbClr val="000000"/>
                          </a:solidFill>
                          <a:latin typeface="Times New Roman"/>
                          <a:ea typeface="Times New Roman"/>
                          <a:cs typeface="B Zar"/>
                        </a:rPr>
                        <a:t>- ماسک تمام صورت مجهز به سیستم تنفسی متکی به خود از نوع حالت مورد نیاز .</a:t>
                      </a: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3303">
                <a:tc>
                  <a:txBody>
                    <a:bodyPr/>
                    <a:lstStyle/>
                    <a:p>
                      <a:pPr marL="0" marR="0" algn="r" rtl="1">
                        <a:lnSpc>
                          <a:spcPct val="150000"/>
                        </a:lnSpc>
                        <a:spcBef>
                          <a:spcPts val="0"/>
                        </a:spcBef>
                        <a:spcAft>
                          <a:spcPts val="0"/>
                        </a:spcAft>
                      </a:pPr>
                      <a:r>
                        <a:rPr lang="fa-IR" sz="1800">
                          <a:solidFill>
                            <a:srgbClr val="000000"/>
                          </a:solidFill>
                          <a:latin typeface="Times New Roman"/>
                          <a:ea typeface="Times New Roman"/>
                          <a:cs typeface="B Zar"/>
                        </a:rPr>
                        <a:t>کمتر از 50000</a:t>
                      </a:r>
                      <a:endParaRPr lang="en-US" sz="18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800" dirty="0">
                          <a:solidFill>
                            <a:srgbClr val="000000"/>
                          </a:solidFill>
                          <a:latin typeface="Times New Roman"/>
                          <a:ea typeface="Times New Roman"/>
                          <a:cs typeface="B Zar"/>
                        </a:rPr>
                        <a:t>ماسک نیم صورت همراه با سیستم تامین هوا در حالت فشار مورد نیاز یا سایر حالات فشار مثبت</a:t>
                      </a: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3303">
                <a:tc>
                  <a:txBody>
                    <a:bodyPr/>
                    <a:lstStyle/>
                    <a:p>
                      <a:pPr marL="0" marR="0" algn="r" rtl="1">
                        <a:lnSpc>
                          <a:spcPct val="150000"/>
                        </a:lnSpc>
                        <a:spcBef>
                          <a:spcPts val="0"/>
                        </a:spcBef>
                        <a:spcAft>
                          <a:spcPts val="0"/>
                        </a:spcAft>
                      </a:pPr>
                      <a:r>
                        <a:rPr lang="fa-IR" sz="1800">
                          <a:solidFill>
                            <a:srgbClr val="000000"/>
                          </a:solidFill>
                          <a:latin typeface="Times New Roman"/>
                          <a:ea typeface="Times New Roman"/>
                          <a:cs typeface="B Zar"/>
                        </a:rPr>
                        <a:t>کمتر از 100000</a:t>
                      </a:r>
                      <a:endParaRPr lang="en-US" sz="18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800" dirty="0">
                          <a:solidFill>
                            <a:srgbClr val="000000"/>
                          </a:solidFill>
                          <a:latin typeface="Times New Roman"/>
                          <a:ea typeface="Times New Roman"/>
                          <a:cs typeface="B Zar"/>
                        </a:rPr>
                        <a:t>ماسک تمام صورت با سیستم تامین هوا از نوع فشار منفی با عملکرد در حالت (فرایند سند بلاست)</a:t>
                      </a: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chemeClr val="accent2">
                    <a:lumMod val="75000"/>
                  </a:schemeClr>
                </a:solidFill>
              </a:rPr>
              <a:t>متشکرم</a:t>
            </a:r>
            <a:endParaRPr lang="en-US" b="1" dirty="0">
              <a:solidFill>
                <a:schemeClr val="accent2">
                  <a:lumMod val="75000"/>
                </a:schemeClr>
              </a:solidFill>
            </a:endParaRPr>
          </a:p>
        </p:txBody>
      </p:sp>
      <p:sp>
        <p:nvSpPr>
          <p:cNvPr id="3" name="Content Placeholder 2"/>
          <p:cNvSpPr>
            <a:spLocks noGrp="1"/>
          </p:cNvSpPr>
          <p:nvPr>
            <p:ph sz="quarter" idx="1"/>
          </p:nvPr>
        </p:nvSpPr>
        <p:spPr/>
        <p:txBody>
          <a:bodyPr/>
          <a:lstStyle/>
          <a:p>
            <a:endParaRPr 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474</TotalTime>
  <Words>8144</Words>
  <Application>Microsoft Office PowerPoint</Application>
  <PresentationFormat>On-screen Show (4:3)</PresentationFormat>
  <Paragraphs>475</Paragraphs>
  <Slides>96</Slides>
  <Notes>0</Notes>
  <HiddenSlides>0</HiddenSlides>
  <MMClips>0</MMClips>
  <ScaleCrop>false</ScaleCrop>
  <HeadingPairs>
    <vt:vector size="4" baseType="variant">
      <vt:variant>
        <vt:lpstr>Theme</vt:lpstr>
      </vt:variant>
      <vt:variant>
        <vt:i4>2</vt:i4>
      </vt:variant>
      <vt:variant>
        <vt:lpstr>Slide Titles</vt:lpstr>
      </vt:variant>
      <vt:variant>
        <vt:i4>96</vt:i4>
      </vt:variant>
    </vt:vector>
  </HeadingPairs>
  <TitlesOfParts>
    <vt:vector size="98" baseType="lpstr">
      <vt:lpstr>Equity</vt:lpstr>
      <vt:lpstr>Oriel</vt:lpstr>
      <vt:lpstr>  شناسایی،ارزیابی و کنترل مواجهه با سرب در محیط کار </vt:lpstr>
      <vt:lpstr>سرب</vt:lpstr>
      <vt:lpstr>مقدمه</vt:lpstr>
      <vt:lpstr>موارد مصرف سرب</vt:lpstr>
      <vt:lpstr>متابولیسم سرب</vt:lpstr>
      <vt:lpstr>جذب از راه دستگاه تنفس </vt:lpstr>
      <vt:lpstr>جذب از راه دستگاه تنفس </vt:lpstr>
      <vt:lpstr>جذب از راه دستگاه تنفس </vt:lpstr>
      <vt:lpstr>جذب از راه دستگاه گوارش </vt:lpstr>
      <vt:lpstr>جذب گوارشی </vt:lpstr>
      <vt:lpstr>جذب پوستی </vt:lpstr>
      <vt:lpstr>توزیع و نگهداری سرب </vt:lpstr>
      <vt:lpstr>توزیع و نگهداری سرب </vt:lpstr>
      <vt:lpstr>دفع سرب </vt:lpstr>
      <vt:lpstr>فاکتورهای موثر بر مسمومیت:                                             سن و جنس  </vt:lpstr>
      <vt:lpstr>فاکتورهای موثر بر مسمومیت: تغذیه   </vt:lpstr>
      <vt:lpstr>اثرات بهداشتی ناشی از تماس با سرب </vt:lpstr>
      <vt:lpstr>علایم مسمومیت با سرب</vt:lpstr>
      <vt:lpstr>اثرات بهداشتی سرب در دوران بارداری </vt:lpstr>
      <vt:lpstr>مشاغل در معرض تماس با سرب </vt:lpstr>
      <vt:lpstr>گروه های حساس</vt:lpstr>
      <vt:lpstr>حد مجاز سرب و ترکیبات آن در هوای تنفسی </vt:lpstr>
      <vt:lpstr>سطح عمل </vt:lpstr>
      <vt:lpstr>سطح تعلیق </vt:lpstr>
      <vt:lpstr>ارزیابی ریسک های بهداشتی کاربا سرب </vt:lpstr>
      <vt:lpstr>نکات مهم در انجام ارزیابی ریسک </vt:lpstr>
      <vt:lpstr>نکات مهم در انجام ارزیابی ریسک </vt:lpstr>
      <vt:lpstr>نکات مهم در انجام ارزیابی ریسک </vt:lpstr>
      <vt:lpstr>نکات مهم در انجام ارزیابی ریسک </vt:lpstr>
      <vt:lpstr>بازنگری برنامه ارزیابی ریسک </vt:lpstr>
      <vt:lpstr>بازنگری برنامه ارزیابی ریسک </vt:lpstr>
      <vt:lpstr>اندازه گیری غلظت سرب در هوای تنفسی </vt:lpstr>
      <vt:lpstr>تعیین مقدار سرب در هوای تنفسی </vt:lpstr>
      <vt:lpstr>تعیین مقدار سرب در هوای تنفسی </vt:lpstr>
      <vt:lpstr>تفسیر نتایج اندازه گیری سرب در هوای تنفسی </vt:lpstr>
      <vt:lpstr>فواصل انجام اندازه گیری سرب در هوای تنفسی</vt:lpstr>
      <vt:lpstr>فواصل انجام اندازه گیری سرب در هوای تنفسی</vt:lpstr>
      <vt:lpstr>نگهداری اطلاعات نمونه برداری هوا </vt:lpstr>
      <vt:lpstr>کنترل مواجهه با سرب در محیط کار </vt:lpstr>
      <vt:lpstr>کنترل مواجهه با سرب</vt:lpstr>
      <vt:lpstr>کنترل مواجهه با سرب  (آشنایی کامل با فرایند تولید) </vt:lpstr>
      <vt:lpstr>کنترل مواجهه با سرب</vt:lpstr>
      <vt:lpstr>کنترل مواجهه با سرب</vt:lpstr>
      <vt:lpstr>کنترل های مهندسی (محصورسازی)</vt:lpstr>
      <vt:lpstr>کنترل های مهندسی (محصورسازی)</vt:lpstr>
      <vt:lpstr>سیستم تهویه موضعی </vt:lpstr>
      <vt:lpstr>سیستم تهویه موضعی </vt:lpstr>
      <vt:lpstr>منابع مختلف انتشار سرب در فرایندهای مختلف</vt:lpstr>
      <vt:lpstr>سیستم تهویه موضعی برای کنترل گرد و غبار ناشی از تخلیه کیسه های اکسید سرب</vt:lpstr>
      <vt:lpstr>سیستم تهویه موضعی، سیستم کنترلی را در نزدیک ترین نقطه به منبع انتشار آلودگی نصب شود. </vt:lpstr>
      <vt:lpstr>تهویه موضعی</vt:lpstr>
      <vt:lpstr>کاربردهای تهویه موضعی در زمینه کنترل منابع انتشار کوچک</vt:lpstr>
      <vt:lpstr>کاربرد تهویه موضعی با هود شکاف دار جانبی در ایستگاه توزین رنگ میکرونیزه حاوی سرب</vt:lpstr>
      <vt:lpstr>نصب هود دریافت کننده در موقعیت مناسب و نامناسب </vt:lpstr>
      <vt:lpstr>قرار گیری کارگر در موقعیت های مختلف در هودهای اتاقکی</vt:lpstr>
      <vt:lpstr>انواع هود</vt:lpstr>
      <vt:lpstr>باور غلط</vt:lpstr>
      <vt:lpstr>سیستم تهویه باید به نحوی استفاده شود که بدون عبور جریان هوای آلوده از منطقه تنفسی کارگر قادر به کنترل آلودگی در منبع تولید باشد.</vt:lpstr>
      <vt:lpstr>بازدید دوره ای از سیستم تهویه موضعی</vt:lpstr>
      <vt:lpstr>اصلاح فرایند</vt:lpstr>
      <vt:lpstr>اصلاح فرایند</vt:lpstr>
      <vt:lpstr>کنترل های اجرایی </vt:lpstr>
      <vt:lpstr>کنترل های اجرایی: اطلاعات، دستورالعمل ها و آموزش </vt:lpstr>
      <vt:lpstr>کنترل های اجرایی: محتوی اطلاعات، دستورالعمل ها و دوره های آموزشی </vt:lpstr>
      <vt:lpstr>کنترل های اجرایی: محتوی اطلاعات، دستورالعمل ها و دوره های آموزشی </vt:lpstr>
      <vt:lpstr>کنترل های اجرایی: محتوی اطلاعات، دستورالعمل ها و دوره های آموزشی  </vt:lpstr>
      <vt:lpstr>برچسب گذاری ظروف حاوی سرب </vt:lpstr>
      <vt:lpstr>نظافت  محیط کار </vt:lpstr>
      <vt:lpstr>نظافت  محیط کار</vt:lpstr>
      <vt:lpstr>نظافت  محیط کار</vt:lpstr>
      <vt:lpstr>فواصل نظافت و تمیز سازی</vt:lpstr>
      <vt:lpstr>طراحی محیط کار </vt:lpstr>
      <vt:lpstr>طراحی محیط کار </vt:lpstr>
      <vt:lpstr>طراحی محیط کار </vt:lpstr>
      <vt:lpstr>طراحی محیط کار </vt:lpstr>
      <vt:lpstr>تسهیلات بهداشتی </vt:lpstr>
      <vt:lpstr>تسهیلات بهداشتی </vt:lpstr>
      <vt:lpstr>تسهیلات بهداشتی </vt:lpstr>
      <vt:lpstr>طرح شماتیک تسهیلات بهداشتی</vt:lpstr>
      <vt:lpstr>تسهیلات بهداشتی </vt:lpstr>
      <vt:lpstr>الزامات بخش تسهیلات بهداشتی </vt:lpstr>
      <vt:lpstr>الزامات بخش تسهیلات بهداشتی </vt:lpstr>
      <vt:lpstr>الزامات بخش تسهیلات بهداشتی </vt:lpstr>
      <vt:lpstr>شستشوی لباس های آلوده </vt:lpstr>
      <vt:lpstr>غذاخوری</vt:lpstr>
      <vt:lpstr>مراقبت پزشکی </vt:lpstr>
      <vt:lpstr>فواصل انجام پایش های زیستی </vt:lpstr>
      <vt:lpstr>فواصل انجام پایش های زیستی </vt:lpstr>
      <vt:lpstr>تفسیر نتایج پایش زیستی </vt:lpstr>
      <vt:lpstr>تجهیزات حفاظت فردی </vt:lpstr>
      <vt:lpstr>الزامات لباس حفاظتی</vt:lpstr>
      <vt:lpstr>ماسک تنفسی</vt:lpstr>
      <vt:lpstr>ماسک تنفسی</vt:lpstr>
      <vt:lpstr>Slide 94</vt:lpstr>
      <vt:lpstr>متشکرم</vt:lpstr>
      <vt:lpstr>Slide 96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راهنمای تماس با سرب در محیط های شغلی</dc:title>
  <dc:creator>amir</dc:creator>
  <cp:lastModifiedBy>nikpey</cp:lastModifiedBy>
  <cp:revision>251</cp:revision>
  <dcterms:created xsi:type="dcterms:W3CDTF">2012-10-06T07:37:33Z</dcterms:created>
  <dcterms:modified xsi:type="dcterms:W3CDTF">2002-09-29T02:47:54Z</dcterms:modified>
</cp:coreProperties>
</file>