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handoutMasterIdLst>
    <p:handoutMasterId r:id="rId31"/>
  </p:handoutMasterIdLst>
  <p:sldIdLst>
    <p:sldId id="261" r:id="rId2"/>
    <p:sldId id="265" r:id="rId3"/>
    <p:sldId id="274" r:id="rId4"/>
    <p:sldId id="272" r:id="rId5"/>
    <p:sldId id="268" r:id="rId6"/>
    <p:sldId id="273" r:id="rId7"/>
    <p:sldId id="296"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8" r:id="rId21"/>
    <p:sldId id="289" r:id="rId22"/>
    <p:sldId id="290" r:id="rId23"/>
    <p:sldId id="287" r:id="rId24"/>
    <p:sldId id="291" r:id="rId25"/>
    <p:sldId id="292" r:id="rId26"/>
    <p:sldId id="293" r:id="rId27"/>
    <p:sldId id="294" r:id="rId28"/>
    <p:sldId id="295"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582"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8F88954-1BD0-4C18-AF2E-AB279FECCF6E}" type="datetimeFigureOut">
              <a:rPr lang="en-US" smtClean="0"/>
              <a:t>3/5/2012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E98EE76-BBC9-4F78-9666-DB3741BFF3ED}"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2E4BF1-2CBF-4715-9811-820E6D5671DA}" type="datetimeFigureOut">
              <a:rPr lang="en-US" smtClean="0"/>
              <a:pPr/>
              <a:t>3/5/2012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4DDE92-A59B-478A-B934-D5B7DA1BDFC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F9D75E0-0C4B-4E8B-9A59-D23941C3DA30}" type="datetimeFigureOut">
              <a:rPr lang="en-US" smtClean="0"/>
              <a:pPr/>
              <a:t>3/5/2012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9F1F92E-C7F6-4AC8-8A54-43645114A7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9D75E0-0C4B-4E8B-9A59-D23941C3DA30}" type="datetimeFigureOut">
              <a:rPr lang="en-US" smtClean="0"/>
              <a:pPr/>
              <a:t>3/5/2012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9D75E0-0C4B-4E8B-9A59-D23941C3DA30}" type="datetimeFigureOut">
              <a:rPr lang="en-US" smtClean="0"/>
              <a:pPr/>
              <a:t>3/5/2012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F9D75E0-0C4B-4E8B-9A59-D23941C3DA30}" type="datetimeFigureOut">
              <a:rPr lang="en-US" smtClean="0"/>
              <a:pPr/>
              <a:t>3/5/2012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F9D75E0-0C4B-4E8B-9A59-D23941C3DA30}" type="datetimeFigureOut">
              <a:rPr lang="en-US" smtClean="0"/>
              <a:pPr/>
              <a:t>3/5/2012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F1F92E-C7F6-4AC8-8A54-43645114A7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F9D75E0-0C4B-4E8B-9A59-D23941C3DA30}" type="datetimeFigureOut">
              <a:rPr lang="en-US" smtClean="0"/>
              <a:pPr/>
              <a:t>3/5/2012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F9D75E0-0C4B-4E8B-9A59-D23941C3DA30}" type="datetimeFigureOut">
              <a:rPr lang="en-US" smtClean="0"/>
              <a:pPr/>
              <a:t>3/5/2012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F9D75E0-0C4B-4E8B-9A59-D23941C3DA30}" type="datetimeFigureOut">
              <a:rPr lang="en-US" smtClean="0"/>
              <a:pPr/>
              <a:t>3/5/2012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9D75E0-0C4B-4E8B-9A59-D23941C3DA30}" type="datetimeFigureOut">
              <a:rPr lang="en-US" smtClean="0"/>
              <a:pPr/>
              <a:t>3/5/2012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F9D75E0-0C4B-4E8B-9A59-D23941C3DA30}" type="datetimeFigureOut">
              <a:rPr lang="en-US" smtClean="0"/>
              <a:pPr/>
              <a:t>3/5/2012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F1F92E-C7F6-4AC8-8A54-43645114A7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F9D75E0-0C4B-4E8B-9A59-D23941C3DA30}" type="datetimeFigureOut">
              <a:rPr lang="en-US" smtClean="0"/>
              <a:pPr/>
              <a:t>3/5/2012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9F1F92E-C7F6-4AC8-8A54-43645114A70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F9D75E0-0C4B-4E8B-9A59-D23941C3DA30}" type="datetimeFigureOut">
              <a:rPr lang="en-US" smtClean="0"/>
              <a:pPr/>
              <a:t>3/5/2012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9F1F92E-C7F6-4AC8-8A54-43645114A70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1570;&#1740;&#1740;&#1606;%20&#1606;&#1575;&#1605;&#1607;%20&#1576;&#1575;&#1586;.doc"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1575;&#1593;&#1604;&#1575;&#1605;%20&#1606;&#1608;&#1575;&#1602;&#1589;.doc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1575;&#1593;&#1604;&#1575;&#1605;%20&#1606;&#1608;&#1575;&#1602;&#1589;/&#1605;&#1593;&#1585;&#1601;&#1610;_&#1576;&#1607;_&#1583;&#1575;&#1583;&#1711;.docx" TargetMode="External"/><Relationship Id="rId2" Type="http://schemas.openxmlformats.org/officeDocument/2006/relationships/hyperlink" Target="&#1575;&#1593;&#1604;&#1575;&#1605;%20&#1606;&#1608;&#1575;&#1602;&#1589;/&#1575;&#1582;&#1591;&#1575;&#1585;&#1610;&#1607;.doc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06880"/>
            <a:ext cx="8229600" cy="4389120"/>
          </a:xfrm>
        </p:spPr>
        <p:txBody>
          <a:bodyPr>
            <a:normAutofit/>
          </a:bodyPr>
          <a:lstStyle/>
          <a:p>
            <a:pPr algn="ctr" rtl="1">
              <a:lnSpc>
                <a:spcPct val="150000"/>
              </a:lnSpc>
              <a:buNone/>
            </a:pPr>
            <a:r>
              <a:rPr lang="fa-IR" sz="6000" dirty="0" smtClean="0">
                <a:cs typeface="B Titr" pitchFamily="2" charset="-78"/>
                <a:hlinkClick r:id="rId2" action="ppaction://hlinkfile"/>
              </a:rPr>
              <a:t>آیین نامه بازرسي بهداشت كار</a:t>
            </a:r>
            <a:endParaRPr lang="fa-IR" sz="6000" dirty="0">
              <a:cs typeface="B Titr"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838200"/>
            <a:ext cx="8839200" cy="5943600"/>
          </a:xfrm>
        </p:spPr>
        <p:txBody>
          <a:bodyPr>
            <a:normAutofit/>
          </a:bodyPr>
          <a:lstStyle/>
          <a:p>
            <a:pPr algn="just" rtl="1">
              <a:lnSpc>
                <a:spcPct val="150000"/>
              </a:lnSpc>
              <a:buNone/>
            </a:pPr>
            <a:r>
              <a:rPr lang="fa-IR" sz="2400" b="1" dirty="0" smtClean="0">
                <a:solidFill>
                  <a:srgbClr val="002060"/>
                </a:solidFill>
                <a:cs typeface="B Titr" pitchFamily="2" charset="-78"/>
              </a:rPr>
              <a:t>ماده5- </a:t>
            </a:r>
            <a:r>
              <a:rPr lang="fa-IR" sz="2400" dirty="0" smtClean="0">
                <a:solidFill>
                  <a:srgbClr val="002060"/>
                </a:solidFill>
                <a:cs typeface="B Titr" pitchFamily="2" charset="-78"/>
              </a:rPr>
              <a:t>مطالعه و بررسی پرونده بهداشتی کارگاه و سوابق مربوط به اندازه گیری عوامل زیان آور و شرایط غیر بهداشتی و بیماریزای کار قبل از بازدید از کارگاه.</a:t>
            </a:r>
            <a:endParaRPr lang="en-US" sz="2400" dirty="0" smtClean="0">
              <a:solidFill>
                <a:srgbClr val="002060"/>
              </a:solidFill>
              <a:cs typeface="B Titr" pitchFamily="2" charset="-78"/>
            </a:endParaRPr>
          </a:p>
          <a:p>
            <a:pPr algn="just" rtl="1">
              <a:lnSpc>
                <a:spcPct val="150000"/>
              </a:lnSpc>
              <a:buNone/>
            </a:pPr>
            <a:r>
              <a:rPr lang="fa-IR" sz="2400" b="1" dirty="0" smtClean="0">
                <a:solidFill>
                  <a:srgbClr val="002060"/>
                </a:solidFill>
                <a:cs typeface="B Titr" pitchFamily="2" charset="-78"/>
              </a:rPr>
              <a:t>ماده 6-</a:t>
            </a:r>
            <a:r>
              <a:rPr lang="fa-IR" sz="2400" dirty="0" smtClean="0">
                <a:solidFill>
                  <a:srgbClr val="002060"/>
                </a:solidFill>
                <a:cs typeface="B Titr" pitchFamily="2" charset="-78"/>
              </a:rPr>
              <a:t> بازديد از همه قسمتهاي كارگاه بمنظور نظارت بر حسن اجرای قوانین، مقررات، دستورالعمل ها، آئین نامه ها، طرحها و برنامه های مصوب وزارت بهداشت.</a:t>
            </a:r>
            <a:endParaRPr lang="en-US" sz="2400" dirty="0" smtClean="0">
              <a:solidFill>
                <a:srgbClr val="002060"/>
              </a:solidFill>
              <a:cs typeface="B Titr" pitchFamily="2" charset="-78"/>
            </a:endParaRPr>
          </a:p>
          <a:p>
            <a:pPr algn="just" rtl="1">
              <a:lnSpc>
                <a:spcPct val="150000"/>
              </a:lnSpc>
              <a:buNone/>
            </a:pPr>
            <a:r>
              <a:rPr lang="fa-IR" sz="2400" b="1" dirty="0" smtClean="0">
                <a:solidFill>
                  <a:srgbClr val="002060"/>
                </a:solidFill>
                <a:cs typeface="B Titr" pitchFamily="2" charset="-78"/>
              </a:rPr>
              <a:t>ماده7-</a:t>
            </a:r>
            <a:r>
              <a:rPr lang="fa-IR" sz="2400" dirty="0" smtClean="0">
                <a:solidFill>
                  <a:srgbClr val="002060"/>
                </a:solidFill>
                <a:cs typeface="B Titr" pitchFamily="2" charset="-78"/>
              </a:rPr>
              <a:t> اعمال نظارت لازم بر کیفیت اقدامات کنترلی بعمل آمده و اطمینان از صحت عملکرد تجهیزات و روشهای بکار گرفته شده در جهت کنترل و کاهش عوامل مخاطره آمیز محیط کار به میزان استانداردها و حدود مجاز شغلی مصوب وزارت بهداشت. </a:t>
            </a:r>
            <a:endParaRPr lang="en-US" sz="2400" dirty="0" smtClean="0">
              <a:solidFill>
                <a:srgbClr val="002060"/>
              </a:solidFill>
              <a:cs typeface="B Titr" pitchFamily="2" charset="-78"/>
            </a:endParaRPr>
          </a:p>
          <a:p>
            <a:pPr algn="r">
              <a:lnSpc>
                <a:spcPct val="150000"/>
              </a:lnSpc>
            </a:pPr>
            <a:endParaRPr lang="fa-IR" sz="24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838200"/>
            <a:ext cx="8839200" cy="5867400"/>
          </a:xfrm>
        </p:spPr>
        <p:txBody>
          <a:bodyPr>
            <a:normAutofit fontScale="85000" lnSpcReduction="10000"/>
          </a:bodyPr>
          <a:lstStyle/>
          <a:p>
            <a:pPr algn="just" rtl="1">
              <a:lnSpc>
                <a:spcPct val="150000"/>
              </a:lnSpc>
              <a:buNone/>
            </a:pPr>
            <a:r>
              <a:rPr lang="fa-IR" b="1" dirty="0" smtClean="0">
                <a:solidFill>
                  <a:srgbClr val="002060"/>
                </a:solidFill>
                <a:cs typeface="B Titr" pitchFamily="2" charset="-78"/>
              </a:rPr>
              <a:t>ماده8-</a:t>
            </a:r>
            <a:r>
              <a:rPr lang="fa-IR" dirty="0" smtClean="0">
                <a:solidFill>
                  <a:srgbClr val="002060"/>
                </a:solidFill>
                <a:cs typeface="B Titr" pitchFamily="2" charset="-78"/>
              </a:rPr>
              <a:t> نظارت، بررسی  و کنترل کمی و کیفی وسائل حفاظت فردی مرتبط با بهداشت کار در جهت مطابقت با مقررات جاری کشور.</a:t>
            </a:r>
            <a:endParaRPr lang="en-US" dirty="0" smtClean="0">
              <a:solidFill>
                <a:srgbClr val="002060"/>
              </a:solidFill>
              <a:cs typeface="B Titr" pitchFamily="2" charset="-78"/>
            </a:endParaRPr>
          </a:p>
          <a:p>
            <a:pPr algn="just" rtl="1">
              <a:lnSpc>
                <a:spcPct val="150000"/>
              </a:lnSpc>
              <a:buNone/>
            </a:pPr>
            <a:r>
              <a:rPr lang="fa-IR" b="1" dirty="0" smtClean="0">
                <a:solidFill>
                  <a:srgbClr val="002060"/>
                </a:solidFill>
                <a:cs typeface="B Titr" pitchFamily="2" charset="-78"/>
              </a:rPr>
              <a:t>ماده9-</a:t>
            </a:r>
            <a:r>
              <a:rPr lang="fa-IR" dirty="0" smtClean="0">
                <a:solidFill>
                  <a:srgbClr val="002060"/>
                </a:solidFill>
                <a:cs typeface="B Titr" pitchFamily="2" charset="-78"/>
              </a:rPr>
              <a:t> نظارت و بررسی پرونده های پزشکی کارگران از نظر:</a:t>
            </a:r>
            <a:endParaRPr lang="en-US" dirty="0" smtClean="0">
              <a:solidFill>
                <a:srgbClr val="002060"/>
              </a:solidFill>
              <a:cs typeface="B Titr" pitchFamily="2" charset="-78"/>
            </a:endParaRPr>
          </a:p>
          <a:p>
            <a:pPr algn="just" rtl="1">
              <a:lnSpc>
                <a:spcPct val="150000"/>
              </a:lnSpc>
              <a:buNone/>
            </a:pPr>
            <a:r>
              <a:rPr lang="fa-IR" dirty="0" smtClean="0">
                <a:solidFill>
                  <a:srgbClr val="002060"/>
                </a:solidFill>
                <a:cs typeface="B Titr" pitchFamily="2" charset="-78"/>
              </a:rPr>
              <a:t>الف) تشکیل پرونده پزشکی برای کلیه شاغلینی که در معرض بروز بیماریهای ناشی از کار قرار دارند و انجام معاینات قبل از استخدام</a:t>
            </a:r>
            <a:endParaRPr lang="en-US" dirty="0" smtClean="0">
              <a:solidFill>
                <a:srgbClr val="002060"/>
              </a:solidFill>
              <a:cs typeface="B Titr" pitchFamily="2" charset="-78"/>
            </a:endParaRPr>
          </a:p>
          <a:p>
            <a:pPr algn="just" rtl="1">
              <a:lnSpc>
                <a:spcPct val="150000"/>
              </a:lnSpc>
              <a:buNone/>
            </a:pPr>
            <a:r>
              <a:rPr lang="fa-IR" dirty="0" smtClean="0">
                <a:solidFill>
                  <a:srgbClr val="002060"/>
                </a:solidFill>
                <a:cs typeface="B Titr" pitchFamily="2" charset="-78"/>
              </a:rPr>
              <a:t>ب) انجام معاینات دوره ای و اختصاصی به اقتضای نوع کار</a:t>
            </a:r>
            <a:endParaRPr lang="en-US" dirty="0" smtClean="0">
              <a:solidFill>
                <a:srgbClr val="002060"/>
              </a:solidFill>
              <a:cs typeface="B Titr" pitchFamily="2" charset="-78"/>
            </a:endParaRPr>
          </a:p>
          <a:p>
            <a:pPr algn="just" rtl="1">
              <a:lnSpc>
                <a:spcPct val="150000"/>
              </a:lnSpc>
              <a:buNone/>
            </a:pPr>
            <a:r>
              <a:rPr lang="fa-IR" dirty="0" smtClean="0">
                <a:solidFill>
                  <a:srgbClr val="002060"/>
                </a:solidFill>
                <a:cs typeface="B Titr" pitchFamily="2" charset="-78"/>
              </a:rPr>
              <a:t>ج) وجود مدارک مربوط به انجام معاینات و اقدامات پاراکلینیک لازم توسط افراد/ واحدهای دارای مجوز معاینات طب کار از معاونت بهداشتی. اقدامات پاراکلینیک این بند شامل کلیه تست های تکمیلی از قبیل: آزمایشات تشخیص طبی، تصویربرداری، سنجش های بینایی، شنوایی، تنفسی و سایر موارد مرتبط با توجه به نوع کار می باشد.</a:t>
            </a:r>
            <a:endParaRPr lang="en-US" dirty="0" smtClean="0">
              <a:solidFill>
                <a:srgbClr val="002060"/>
              </a:solidFill>
              <a:cs typeface="B Titr" pitchFamily="2" charset="-78"/>
            </a:endParaRPr>
          </a:p>
          <a:p>
            <a:pPr algn="just" rtl="1">
              <a:lnSpc>
                <a:spcPct val="150000"/>
              </a:lnSpc>
              <a:buNone/>
            </a:pPr>
            <a:r>
              <a:rPr lang="fa-IR" dirty="0" smtClean="0">
                <a:solidFill>
                  <a:srgbClr val="002060"/>
                </a:solidFill>
                <a:cs typeface="B Titr" pitchFamily="2" charset="-78"/>
              </a:rPr>
              <a:t>د) ضبط نتایج معاینات و آزمایشها در پرونده پزشکی شاغل</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66800"/>
            <a:ext cx="8686800" cy="5562600"/>
          </a:xfrm>
        </p:spPr>
        <p:txBody>
          <a:bodyPr>
            <a:normAutofit fontScale="85000" lnSpcReduction="10000"/>
          </a:bodyPr>
          <a:lstStyle/>
          <a:p>
            <a:pPr algn="just" rtl="1">
              <a:lnSpc>
                <a:spcPct val="160000"/>
              </a:lnSpc>
              <a:buNone/>
            </a:pPr>
            <a:r>
              <a:rPr lang="fa-IR" b="1" dirty="0" smtClean="0">
                <a:solidFill>
                  <a:srgbClr val="002060"/>
                </a:solidFill>
                <a:cs typeface="B Titr" pitchFamily="2" charset="-78"/>
              </a:rPr>
              <a:t>ماده10-</a:t>
            </a:r>
            <a:r>
              <a:rPr lang="fa-IR" dirty="0" smtClean="0">
                <a:solidFill>
                  <a:srgbClr val="002060"/>
                </a:solidFill>
                <a:cs typeface="B Titr" pitchFamily="2" charset="-78"/>
              </a:rPr>
              <a:t> بررسي وضعیت تأسیسات و تسهیلات بهداشتی در کارگاه از نظر کمی و کیفی و انطباق آن با آیین نامه تأسیسات کارگاه از نظر بهداشت.</a:t>
            </a:r>
            <a:endParaRPr lang="en-US" dirty="0" smtClean="0">
              <a:solidFill>
                <a:srgbClr val="002060"/>
              </a:solidFill>
              <a:cs typeface="B Titr" pitchFamily="2" charset="-78"/>
            </a:endParaRPr>
          </a:p>
          <a:p>
            <a:pPr algn="just" rtl="1">
              <a:lnSpc>
                <a:spcPct val="160000"/>
              </a:lnSpc>
              <a:buNone/>
            </a:pPr>
            <a:r>
              <a:rPr lang="fa-IR" b="1" dirty="0" smtClean="0">
                <a:solidFill>
                  <a:srgbClr val="002060"/>
                </a:solidFill>
                <a:cs typeface="B Titr" pitchFamily="2" charset="-78"/>
              </a:rPr>
              <a:t>ماده11-</a:t>
            </a:r>
            <a:r>
              <a:rPr lang="fa-IR" dirty="0" smtClean="0">
                <a:solidFill>
                  <a:srgbClr val="002060"/>
                </a:solidFill>
                <a:cs typeface="B Titr" pitchFamily="2" charset="-78"/>
              </a:rPr>
              <a:t> ارزیابی و نظارت بر فعالیت تشکیلات بهداشت حرفه ای و کمیته حفاظت فنی و بهداشت کار در کارگاههای مشمول.</a:t>
            </a:r>
            <a:endParaRPr lang="en-US" dirty="0" smtClean="0">
              <a:solidFill>
                <a:srgbClr val="002060"/>
              </a:solidFill>
              <a:cs typeface="B Titr" pitchFamily="2" charset="-78"/>
            </a:endParaRPr>
          </a:p>
          <a:p>
            <a:pPr algn="just" rtl="1">
              <a:lnSpc>
                <a:spcPct val="160000"/>
              </a:lnSpc>
              <a:buNone/>
            </a:pPr>
            <a:r>
              <a:rPr lang="fa-IR" b="1" dirty="0" smtClean="0">
                <a:solidFill>
                  <a:srgbClr val="002060"/>
                </a:solidFill>
                <a:cs typeface="B Titr" pitchFamily="2" charset="-78"/>
              </a:rPr>
              <a:t>ماده12-</a:t>
            </a:r>
            <a:r>
              <a:rPr lang="fa-IR" dirty="0" smtClean="0">
                <a:solidFill>
                  <a:srgbClr val="002060"/>
                </a:solidFill>
                <a:cs typeface="B Titr" pitchFamily="2" charset="-78"/>
              </a:rPr>
              <a:t> اعمال نظارت لازم بر برنامه آموزشی واحدهای کاری و در صورت لزوم ارائه توضیحات کافی به کارگران و کارفرمایان و راهنمایی و آموزش حضوری آنان </a:t>
            </a:r>
          </a:p>
          <a:p>
            <a:pPr algn="just" rtl="1">
              <a:lnSpc>
                <a:spcPct val="160000"/>
              </a:lnSpc>
              <a:buNone/>
            </a:pPr>
            <a:r>
              <a:rPr lang="fa-IR" dirty="0" smtClean="0">
                <a:solidFill>
                  <a:srgbClr val="002060"/>
                </a:solidFill>
                <a:cs typeface="B Titr" pitchFamily="2" charset="-78"/>
              </a:rPr>
              <a:t>ماده13- بازرسان بهداشت کار حق دارند به منظور اطلاع از ترکیبات موادی که کارگران با آن در تماس می باشند و یا در انجام کار مورد استفاده قرار دهند، در صورت لزوم به اندازه ای که برای آزمایش مورد نیاز است در مقابل رسید نمونه بگیرند و تحت نظر مسئولین خود  جهت بررسی به آزمایشگاه تسلیم نمایند.</a:t>
            </a:r>
            <a:endParaRPr lang="en-US" dirty="0" smtClean="0">
              <a:solidFill>
                <a:srgbClr val="002060"/>
              </a:solidFill>
              <a:cs typeface="B Titr" pitchFamily="2" charset="-78"/>
            </a:endParaRPr>
          </a:p>
          <a:p>
            <a:pPr algn="just" rtl="1">
              <a:lnSpc>
                <a:spcPct val="160000"/>
              </a:lnSpc>
              <a:buNone/>
            </a:pPr>
            <a:endParaRPr lang="en-US" dirty="0" smtClean="0">
              <a:solidFill>
                <a:srgbClr val="002060"/>
              </a:solidFill>
              <a:cs typeface="B Titr" pitchFamily="2" charset="-78"/>
            </a:endParaRPr>
          </a:p>
          <a:p>
            <a:pPr algn="just" rtl="1">
              <a:lnSpc>
                <a:spcPct val="16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noAutofit/>
          </a:bodyPr>
          <a:lstStyle/>
          <a:p>
            <a:pPr algn="ctr"/>
            <a:r>
              <a:rPr lang="fa-IR" sz="2400" b="1" dirty="0" smtClean="0">
                <a:cs typeface="B Titr" pitchFamily="2" charset="-78"/>
              </a:rPr>
              <a:t/>
            </a:r>
            <a:br>
              <a:rPr lang="fa-IR" sz="2400" b="1" dirty="0" smtClean="0">
                <a:cs typeface="B Titr" pitchFamily="2" charset="-78"/>
              </a:rPr>
            </a:br>
            <a:r>
              <a:rPr lang="fa-IR" sz="2400" b="1" dirty="0" smtClean="0">
                <a:cs typeface="B Titr" pitchFamily="2" charset="-78"/>
              </a:rPr>
              <a:t/>
            </a:r>
            <a:br>
              <a:rPr lang="fa-IR" sz="2400" b="1" dirty="0" smtClean="0">
                <a:cs typeface="B Titr" pitchFamily="2" charset="-78"/>
              </a:rPr>
            </a:br>
            <a:r>
              <a:rPr lang="fa-IR" sz="2400" b="1" dirty="0" smtClean="0">
                <a:cs typeface="B Titr" pitchFamily="2" charset="-78"/>
              </a:rPr>
              <a:t>ب) وظایف بازرسان بهداشت کار پس از بازرسی به شرح ذیل می باشد:</a:t>
            </a:r>
            <a:r>
              <a:rPr lang="en-US" sz="2400" dirty="0" smtClean="0">
                <a:cs typeface="B Titr" pitchFamily="2" charset="-78"/>
              </a:rPr>
              <a:t/>
            </a:r>
            <a:br>
              <a:rPr lang="en-US" sz="2400" dirty="0" smtClean="0">
                <a:cs typeface="B Titr" pitchFamily="2" charset="-78"/>
              </a:rPr>
            </a:br>
            <a:endParaRPr lang="fa-IR" sz="2400" dirty="0">
              <a:cs typeface="B Titr" pitchFamily="2" charset="-78"/>
            </a:endParaRPr>
          </a:p>
        </p:txBody>
      </p:sp>
      <p:sp>
        <p:nvSpPr>
          <p:cNvPr id="3" name="Content Placeholder 2"/>
          <p:cNvSpPr>
            <a:spLocks noGrp="1"/>
          </p:cNvSpPr>
          <p:nvPr>
            <p:ph idx="1"/>
          </p:nvPr>
        </p:nvSpPr>
        <p:spPr>
          <a:xfrm>
            <a:off x="457200" y="1447800"/>
            <a:ext cx="8229600" cy="4876800"/>
          </a:xfrm>
        </p:spPr>
        <p:txBody>
          <a:bodyPr>
            <a:normAutofit fontScale="70000" lnSpcReduction="20000"/>
          </a:bodyPr>
          <a:lstStyle/>
          <a:p>
            <a:pPr algn="just" rtl="1">
              <a:lnSpc>
                <a:spcPct val="170000"/>
              </a:lnSpc>
              <a:buNone/>
            </a:pPr>
            <a:r>
              <a:rPr lang="fa-IR" b="1" dirty="0" smtClean="0">
                <a:solidFill>
                  <a:srgbClr val="002060"/>
                </a:solidFill>
                <a:cs typeface="B Titr" pitchFamily="2" charset="-78"/>
              </a:rPr>
              <a:t>ماده 14- </a:t>
            </a:r>
            <a:r>
              <a:rPr lang="fa-IR" dirty="0" smtClean="0">
                <a:solidFill>
                  <a:srgbClr val="002060"/>
                </a:solidFill>
                <a:cs typeface="B Titr" pitchFamily="2" charset="-78"/>
              </a:rPr>
              <a:t>بازرسان بهداشت کار مکلف</a:t>
            </a:r>
            <a:r>
              <a:rPr lang="fa-IR" dirty="0" smtClean="0">
                <a:solidFill>
                  <a:schemeClr val="bg1"/>
                </a:solidFill>
                <a:cs typeface="B Titr" pitchFamily="2" charset="-78"/>
              </a:rPr>
              <a:t>.</a:t>
            </a:r>
            <a:r>
              <a:rPr lang="fa-IR" dirty="0" smtClean="0">
                <a:solidFill>
                  <a:srgbClr val="002060"/>
                </a:solidFill>
                <a:cs typeface="B Titr" pitchFamily="2" charset="-78"/>
              </a:rPr>
              <a:t>اند ضمن تکمیل فرم بازدید در صورت وجود نواقص بهداشتی، </a:t>
            </a:r>
            <a:r>
              <a:rPr lang="fa-IR" dirty="0" smtClean="0">
                <a:solidFill>
                  <a:srgbClr val="00B0F0"/>
                </a:solidFill>
                <a:cs typeface="B Titr" pitchFamily="2" charset="-78"/>
                <a:hlinkClick r:id="rId2" action="ppaction://hlinkfile"/>
              </a:rPr>
              <a:t>فرم اعلام نواقص بهداشت کار </a:t>
            </a:r>
            <a:r>
              <a:rPr lang="fa-IR" dirty="0" smtClean="0">
                <a:solidFill>
                  <a:srgbClr val="002060"/>
                </a:solidFill>
                <a:cs typeface="B Titr" pitchFamily="2" charset="-78"/>
              </a:rPr>
              <a:t>دربردارنده اطلاعات ذیل را در محل به کارفرما یا نماینده وی تحویل و یا از طریق نامه اداری برای وی ارسال نمایند. ضمنا نسخه ای از فرم های مذکور در پرونده بهداشتی کارگاه درج خواهد شد.</a:t>
            </a:r>
            <a:endParaRPr lang="en-US" dirty="0" smtClean="0">
              <a:solidFill>
                <a:srgbClr val="002060"/>
              </a:solidFill>
              <a:cs typeface="B Titr" pitchFamily="2" charset="-78"/>
            </a:endParaRPr>
          </a:p>
          <a:p>
            <a:pPr algn="just" rtl="1">
              <a:lnSpc>
                <a:spcPct val="170000"/>
              </a:lnSpc>
              <a:buNone/>
            </a:pPr>
            <a:r>
              <a:rPr lang="fa-IR" dirty="0" smtClean="0">
                <a:solidFill>
                  <a:srgbClr val="002060"/>
                </a:solidFill>
                <a:cs typeface="B Titr" pitchFamily="2" charset="-78"/>
              </a:rPr>
              <a:t>الف) نواقص بهداشتی کارگاه و موارد مربوط به عدم رعایت ضوابط و مقررات مرتبط با بهداشت کار، کارگر، محیط کار و پیشگیری از بیماریهای ناشی از کار مطابق راهنمای فرم اعلام نواقص بهداشت کار. </a:t>
            </a:r>
            <a:endParaRPr lang="en-US" dirty="0" smtClean="0">
              <a:solidFill>
                <a:srgbClr val="002060"/>
              </a:solidFill>
              <a:cs typeface="B Titr" pitchFamily="2" charset="-78"/>
            </a:endParaRPr>
          </a:p>
          <a:p>
            <a:pPr algn="just" rtl="1">
              <a:lnSpc>
                <a:spcPct val="170000"/>
              </a:lnSpc>
              <a:buNone/>
            </a:pPr>
            <a:r>
              <a:rPr lang="fa-IR" dirty="0" smtClean="0">
                <a:solidFill>
                  <a:srgbClr val="002060"/>
                </a:solidFill>
                <a:cs typeface="B Titr" pitchFamily="2" charset="-78"/>
              </a:rPr>
              <a:t>ب) تعیین مهلت زمانی مشخص جهت رفع نواقص بهداشتی موجود در کارگاه و اعلام آن به  کارفرما </a:t>
            </a:r>
            <a:endParaRPr lang="en-US" dirty="0" smtClean="0">
              <a:solidFill>
                <a:srgbClr val="002060"/>
              </a:solidFill>
              <a:cs typeface="B Titr" pitchFamily="2" charset="-78"/>
            </a:endParaRPr>
          </a:p>
          <a:p>
            <a:pPr algn="just" rtl="1">
              <a:lnSpc>
                <a:spcPct val="170000"/>
              </a:lnSpc>
              <a:buNone/>
            </a:pPr>
            <a:r>
              <a:rPr lang="fa-IR" dirty="0" smtClean="0">
                <a:solidFill>
                  <a:srgbClr val="002060"/>
                </a:solidFill>
                <a:cs typeface="B Titr" pitchFamily="2" charset="-78"/>
              </a:rPr>
              <a:t>تبصره: بازرسان بهداشت کار مکلف­اند ضمن تفهیم کلیه موارد فوق­الاشاره بطور حضوری به کارفرما یا نماینده تام ­الاختیار وی، از ایشان درخواست نمایند که رفع نواقص بهداشتی مذکور را حداکثر تا مهلت تعیین شده به مرکز بهداشتی مربوطه اطلاع دهند. </a:t>
            </a:r>
            <a:endParaRPr lang="en-US" dirty="0" smtClean="0">
              <a:solidFill>
                <a:srgbClr val="002060"/>
              </a:solidFill>
              <a:cs typeface="B Titr" pitchFamily="2" charset="-78"/>
            </a:endParaRPr>
          </a:p>
          <a:p>
            <a:pPr algn="just" rtl="1">
              <a:lnSpc>
                <a:spcPct val="170000"/>
              </a:lnSpc>
              <a:buNone/>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14400"/>
            <a:ext cx="8839200" cy="5791200"/>
          </a:xfrm>
        </p:spPr>
        <p:txBody>
          <a:bodyPr>
            <a:noAutofit/>
          </a:bodyPr>
          <a:lstStyle/>
          <a:p>
            <a:pPr algn="just" rtl="1">
              <a:lnSpc>
                <a:spcPct val="150000"/>
              </a:lnSpc>
              <a:buNone/>
            </a:pPr>
            <a:r>
              <a:rPr lang="fa-IR" sz="2000" b="1" dirty="0" smtClean="0">
                <a:solidFill>
                  <a:srgbClr val="002060"/>
                </a:solidFill>
                <a:cs typeface="B Titr" pitchFamily="2" charset="-78"/>
              </a:rPr>
              <a:t>ماده15-</a:t>
            </a:r>
            <a:r>
              <a:rPr lang="fa-IR" sz="2000" dirty="0" smtClean="0">
                <a:solidFill>
                  <a:srgbClr val="002060"/>
                </a:solidFill>
                <a:cs typeface="B Titr" pitchFamily="2" charset="-78"/>
              </a:rPr>
              <a:t> بازرسان بهداشت کار مکلفند پس از انقضای مهلت تعیین شده و عدم وصول گزارش رفع نقص از جانب کارفرما جهت بازدید مجدد از کارگاه و یا ارسال فرم اعلام نواقص بهداشت کار مهلت دار دوم برای کارفرما اقدام نمایند.</a:t>
            </a:r>
            <a:endParaRPr lang="en-US" sz="2000" dirty="0" smtClean="0">
              <a:solidFill>
                <a:srgbClr val="002060"/>
              </a:solidFill>
              <a:cs typeface="B Titr" pitchFamily="2" charset="-78"/>
            </a:endParaRPr>
          </a:p>
          <a:p>
            <a:pPr algn="just" rtl="1">
              <a:lnSpc>
                <a:spcPct val="150000"/>
              </a:lnSpc>
              <a:buNone/>
            </a:pPr>
            <a:r>
              <a:rPr lang="fa-IR" sz="2000" b="1" dirty="0" smtClean="0">
                <a:solidFill>
                  <a:srgbClr val="002060"/>
                </a:solidFill>
                <a:cs typeface="B Titr" pitchFamily="2" charset="-78"/>
              </a:rPr>
              <a:t>ماده16- </a:t>
            </a:r>
            <a:r>
              <a:rPr lang="fa-IR" sz="2000" dirty="0" smtClean="0">
                <a:solidFill>
                  <a:srgbClr val="002060"/>
                </a:solidFill>
                <a:cs typeface="B Titr" pitchFamily="2" charset="-78"/>
              </a:rPr>
              <a:t>چنانچه کارفرما نسبت به رفع نواقص ابلاغ شده در مهلت مقرر اقدام ننماید بازرسان بهداشت کار مکلفند حسب مورد نسبت  به تمدید مهلت رفع نواقص (</a:t>
            </a:r>
            <a:r>
              <a:rPr lang="fa-IR" sz="2000" dirty="0" smtClean="0">
                <a:solidFill>
                  <a:srgbClr val="002060"/>
                </a:solidFill>
                <a:cs typeface="B Titr" pitchFamily="2" charset="-78"/>
                <a:hlinkClick r:id="rId2" action="ppaction://hlinkfile"/>
              </a:rPr>
              <a:t>اخطاریه بهداشتی</a:t>
            </a:r>
            <a:r>
              <a:rPr lang="fa-IR" sz="2000" dirty="0" smtClean="0">
                <a:solidFill>
                  <a:srgbClr val="002060"/>
                </a:solidFill>
                <a:cs typeface="B Titr" pitchFamily="2" charset="-78"/>
              </a:rPr>
              <a:t>) یا درخواست تعقیب متخلف از مراجع قضایی از طریق اداره متبوع خود اقدام نمایند.</a:t>
            </a:r>
          </a:p>
          <a:p>
            <a:pPr algn="just" rtl="1">
              <a:lnSpc>
                <a:spcPct val="150000"/>
              </a:lnSpc>
            </a:pPr>
            <a:r>
              <a:rPr lang="fa-IR" sz="2000" dirty="0" smtClean="0">
                <a:solidFill>
                  <a:srgbClr val="002060"/>
                </a:solidFill>
                <a:cs typeface="B Titr" pitchFamily="2" charset="-78"/>
              </a:rPr>
              <a:t>تبصره1: اخطاریه بهداشتی موضوع این ماده  بهمراه نامه رسمی به امضاء رییس مرکز/ شبکه بهداشت درمان ، به کارفرما ابلاغ می گردد.</a:t>
            </a:r>
            <a:endParaRPr lang="en-US" sz="2000" dirty="0" smtClean="0">
              <a:solidFill>
                <a:srgbClr val="002060"/>
              </a:solidFill>
              <a:cs typeface="B Titr" pitchFamily="2" charset="-78"/>
            </a:endParaRPr>
          </a:p>
          <a:p>
            <a:pPr algn="just" rtl="1">
              <a:lnSpc>
                <a:spcPct val="150000"/>
              </a:lnSpc>
            </a:pPr>
            <a:r>
              <a:rPr lang="fa-IR" sz="2000" dirty="0" smtClean="0">
                <a:solidFill>
                  <a:srgbClr val="002060"/>
                </a:solidFill>
                <a:cs typeface="B Titr" pitchFamily="2" charset="-78"/>
              </a:rPr>
              <a:t>تبصره2: حداکثر دفعات اخطار و تعیین مهلت قانونی سه بار می باشد و در صورت عدم رفع نواقص مرکز بهداشت موظف است گزارش بازرسان بهداشت کار را برای </a:t>
            </a:r>
            <a:r>
              <a:rPr lang="fa-IR" sz="2000" dirty="0" smtClean="0">
                <a:solidFill>
                  <a:srgbClr val="002060"/>
                </a:solidFill>
                <a:cs typeface="B Titr" pitchFamily="2" charset="-78"/>
                <a:hlinkClick r:id="rId3" action="ppaction://hlinkfile"/>
              </a:rPr>
              <a:t>تعقیب متخلفین به مراجع قضایی </a:t>
            </a:r>
            <a:r>
              <a:rPr lang="fa-IR" sz="2000" dirty="0" smtClean="0">
                <a:solidFill>
                  <a:srgbClr val="002060"/>
                </a:solidFill>
                <a:cs typeface="B Titr" pitchFamily="2" charset="-78"/>
              </a:rPr>
              <a:t>ارسال و پیگیری نماید.</a:t>
            </a:r>
            <a:endParaRPr lang="en-US" sz="2000" dirty="0" smtClean="0">
              <a:solidFill>
                <a:srgbClr val="002060"/>
              </a:solidFill>
              <a:cs typeface="B Titr" pitchFamily="2" charset="-78"/>
            </a:endParaRPr>
          </a:p>
          <a:p>
            <a:pPr algn="just" rtl="1">
              <a:lnSpc>
                <a:spcPct val="150000"/>
              </a:lnSpc>
              <a:buNone/>
            </a:pPr>
            <a:endParaRPr lang="en-US" sz="2000" dirty="0" smtClean="0">
              <a:solidFill>
                <a:srgbClr val="002060"/>
              </a:solidFill>
              <a:cs typeface="B Titr" pitchFamily="2" charset="-78"/>
            </a:endParaRPr>
          </a:p>
          <a:p>
            <a:pPr algn="just" rtl="1">
              <a:lnSpc>
                <a:spcPct val="150000"/>
              </a:lnSpc>
              <a:buNone/>
            </a:pPr>
            <a:endParaRPr lang="fa-IR" sz="20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lgn="just" rtl="1">
              <a:lnSpc>
                <a:spcPct val="150000"/>
              </a:lnSpc>
            </a:pPr>
            <a:r>
              <a:rPr lang="fa-IR" b="1" dirty="0" smtClean="0">
                <a:solidFill>
                  <a:srgbClr val="002060"/>
                </a:solidFill>
                <a:cs typeface="B Titr" pitchFamily="2" charset="-78"/>
              </a:rPr>
              <a:t>ماده17-</a:t>
            </a:r>
            <a:r>
              <a:rPr lang="fa-IR" dirty="0" smtClean="0">
                <a:solidFill>
                  <a:srgbClr val="002060"/>
                </a:solidFill>
                <a:cs typeface="B Titr" pitchFamily="2" charset="-78"/>
              </a:rPr>
              <a:t> تخلفات موضوع ماده 16 مطابق مواد 18 الی 24 این آیین نامه و به شرح ذیل می باشد: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 18-</a:t>
            </a:r>
            <a:r>
              <a:rPr lang="fa-IR" dirty="0" smtClean="0">
                <a:solidFill>
                  <a:srgbClr val="002060"/>
                </a:solidFill>
                <a:cs typeface="B Titr" pitchFamily="2" charset="-78"/>
              </a:rPr>
              <a:t> کارفرمایان متخلف از ماده 91، بواسطه:</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عدم تامین وسایل و امکانات لازم برای حفظ سلامت و بهداشت کارگران در محیط کار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عدم تامین وسایل حفاظت فردی مناسب برای کارگران</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ج) عدم آموزش و مهارت آموزی به کارگران برای انجام کار سالم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د) عدم نظارت بر رعایت مقررات و ضوابط سلامت کار </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8763000" cy="5715000"/>
          </a:xfrm>
        </p:spPr>
        <p:txBody>
          <a:bodyPr/>
          <a:lstStyle/>
          <a:p>
            <a:pPr algn="just" rtl="1">
              <a:lnSpc>
                <a:spcPct val="150000"/>
              </a:lnSpc>
            </a:pPr>
            <a:r>
              <a:rPr lang="fa-IR" b="1" dirty="0" smtClean="0">
                <a:solidFill>
                  <a:srgbClr val="002060"/>
                </a:solidFill>
                <a:cs typeface="B Titr" pitchFamily="2" charset="-78"/>
              </a:rPr>
              <a:t>ماده 19-</a:t>
            </a:r>
            <a:r>
              <a:rPr lang="fa-IR" dirty="0" smtClean="0">
                <a:solidFill>
                  <a:srgbClr val="002060"/>
                </a:solidFill>
                <a:cs typeface="B Titr" pitchFamily="2" charset="-78"/>
              </a:rPr>
              <a:t> کارفرمایان متخلف از ماده 92 قانون کار بواسطه تخلف از موارد ذیل:</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عدم تشکیل پرونده پزشکی برای کلیه شاغلینی که در معرض بروز بیماریهای ناشی از کار قرار دارند و معاینات قبل از استخدام.</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عدم انجام معاینات دوره ای و اختصاصی به اقتضای نوع کار</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ج) عدم انجام اقدامات پاراکلینیک لازم توسط افراد/واحدهای دارای مجوز معاینات طب کار از معاونت بهداشتی</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 د) عدم ضبط نتایج معاینات و آزمایشها در پرونده پزشکی کارگر</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8763000" cy="5486400"/>
          </a:xfrm>
        </p:spPr>
        <p:txBody>
          <a:bodyPr>
            <a:normAutofit fontScale="92500" lnSpcReduction="20000"/>
          </a:bodyPr>
          <a:lstStyle/>
          <a:p>
            <a:pPr algn="just" rtl="1">
              <a:lnSpc>
                <a:spcPct val="150000"/>
              </a:lnSpc>
            </a:pPr>
            <a:r>
              <a:rPr lang="fa-IR" dirty="0" smtClean="0">
                <a:solidFill>
                  <a:srgbClr val="002060"/>
                </a:solidFill>
                <a:cs typeface="B Titr" pitchFamily="2" charset="-78"/>
              </a:rPr>
              <a:t>ماده 20- کارفرمایان متخلف از ماده 93 قانون کار بواسطه:</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 عدم بكارگيري فارغ التحصیل بهداشت حرفه اي بعنوان مسئول بهداشت حرفه ای کمیته حفاظت فنی و بهداشت کار در کلیه کارگاههای مشمول مطابق مقررات</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  عدم تشكيل كميته حفاظت فني و بهداشت کار به صورت ماهانه  و ارسال صورتجلسات آن به مركز بهداشتی مربوطه و پيگيري  و اجراي مصوبات كميته   </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ماده21-</a:t>
            </a:r>
            <a:r>
              <a:rPr lang="fa-IR" dirty="0" smtClean="0">
                <a:solidFill>
                  <a:srgbClr val="002060"/>
                </a:solidFill>
                <a:cs typeface="B Titr" pitchFamily="2" charset="-78"/>
              </a:rPr>
              <a:t>  کارفرمایان متخلف از ماده 95 قانون کار بواسطه: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عدم اجرای مقررات و ضوابط فنی و بهداشت کار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عدم تامین تمهیدات فنی مهندسی در جهت حذف یا کنترل آلاینده ها و کاهش آن به میزان استانداردها و حدود مجاز مصوب وزارت بهداشت</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90600"/>
            <a:ext cx="8610600" cy="5638800"/>
          </a:xfrm>
        </p:spPr>
        <p:txBody>
          <a:bodyPr>
            <a:normAutofit fontScale="92500" lnSpcReduction="20000"/>
          </a:bodyPr>
          <a:lstStyle/>
          <a:p>
            <a:pPr algn="just" rtl="1">
              <a:lnSpc>
                <a:spcPct val="150000"/>
              </a:lnSpc>
            </a:pPr>
            <a:r>
              <a:rPr lang="fa-IR" b="1" dirty="0" smtClean="0">
                <a:solidFill>
                  <a:srgbClr val="002060"/>
                </a:solidFill>
                <a:cs typeface="B Titr" pitchFamily="2" charset="-78"/>
              </a:rPr>
              <a:t>ماده22- </a:t>
            </a:r>
            <a:r>
              <a:rPr lang="fa-IR" dirty="0" smtClean="0">
                <a:solidFill>
                  <a:srgbClr val="002060"/>
                </a:solidFill>
                <a:cs typeface="B Titr" pitchFamily="2" charset="-78"/>
              </a:rPr>
              <a:t> کارفرمایان متخلف از ماده 104 قانون کار و مواد  607 و 608 قانون مجازات  اسلامی بواسطه تخلفات ذیل:</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الف) مانع شدن از ورود بازرسان بهداشت کار به کارگاههای مشمول قانون کار جهت بازرسی</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ب) مانع شدن از  انجام وظایف مرتبط با بازرسی</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ج) عدم ارائه اطلاعات و مدارک لازم به بازرس بهداشت کار</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د) توهين و فحاشي  به بازرسان بهداشت كار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ه) ضرب و شتم بازرسان بهداشت كار</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ماده23- </a:t>
            </a:r>
            <a:r>
              <a:rPr lang="fa-IR" dirty="0" smtClean="0">
                <a:solidFill>
                  <a:srgbClr val="002060"/>
                </a:solidFill>
                <a:cs typeface="B Titr" pitchFamily="2" charset="-78"/>
              </a:rPr>
              <a:t> کارفرمایان متخلف از ماده 156 قانون کار بدلیل عدم رعایت ضوابط و مقررات مندرج در آیین نامه تأسیسات کارگاه از نظر بهداشت</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66800"/>
            <a:ext cx="8686800" cy="5638800"/>
          </a:xfrm>
        </p:spPr>
        <p:txBody>
          <a:bodyPr/>
          <a:lstStyle/>
          <a:p>
            <a:pPr algn="just" rtl="1">
              <a:lnSpc>
                <a:spcPct val="150000"/>
              </a:lnSpc>
            </a:pPr>
            <a:r>
              <a:rPr lang="fa-IR" b="1" dirty="0" smtClean="0">
                <a:solidFill>
                  <a:srgbClr val="002060"/>
                </a:solidFill>
                <a:cs typeface="B Titr" pitchFamily="2" charset="-78"/>
              </a:rPr>
              <a:t>ماده24-</a:t>
            </a:r>
            <a:r>
              <a:rPr lang="fa-IR" dirty="0" smtClean="0">
                <a:solidFill>
                  <a:srgbClr val="002060"/>
                </a:solidFill>
                <a:cs typeface="B Titr" pitchFamily="2" charset="-78"/>
              </a:rPr>
              <a:t> هرگاه درحين بازرسي، به تشخيص بازرسان بهداشت کار احتمال بروز خطرداده شود بازرس بهداشت کار مکلف است فورا و كتبا مراتب را به كارفرما و مسئول مافوق خود در مرکز بهداشتی ذیربط اعلام و گزارش کتبی مزبور را برای توقف کار دستگاه یا منبع ایجاد خطر و یا قرار تعطیلی کارگاه مطابق با ماده 105 قانون کار از مرکز بهداشتی مرتبط به دادگاه عمومی محل ارسال نماید.</a:t>
            </a:r>
            <a:endParaRPr lang="en-US" dirty="0" smtClean="0">
              <a:solidFill>
                <a:srgbClr val="002060"/>
              </a:solidFill>
              <a:cs typeface="B Titr" pitchFamily="2" charset="-78"/>
            </a:endParaRPr>
          </a:p>
          <a:p>
            <a:endParaRPr lang="fa-I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هدف كلي</a:t>
            </a:r>
            <a:endParaRPr lang="fa-IR" dirty="0">
              <a:cs typeface="B Titr" pitchFamily="2" charset="-78"/>
            </a:endParaRPr>
          </a:p>
        </p:txBody>
      </p:sp>
      <p:sp>
        <p:nvSpPr>
          <p:cNvPr id="3" name="Content Placeholder 2"/>
          <p:cNvSpPr>
            <a:spLocks noGrp="1"/>
          </p:cNvSpPr>
          <p:nvPr>
            <p:ph idx="1"/>
          </p:nvPr>
        </p:nvSpPr>
        <p:spPr>
          <a:xfrm>
            <a:off x="304800" y="1981200"/>
            <a:ext cx="8382000" cy="4389120"/>
          </a:xfrm>
        </p:spPr>
        <p:txBody>
          <a:bodyPr>
            <a:normAutofit/>
          </a:bodyPr>
          <a:lstStyle/>
          <a:p>
            <a:pPr lvl="0" algn="just" rtl="1">
              <a:lnSpc>
                <a:spcPct val="150000"/>
              </a:lnSpc>
              <a:buNone/>
            </a:pPr>
            <a:r>
              <a:rPr lang="ar-SA" sz="2000" dirty="0" smtClean="0">
                <a:sym typeface="Wingdings"/>
              </a:rPr>
              <a:t></a:t>
            </a:r>
            <a:r>
              <a:rPr lang="ar-SA" sz="3200" b="1" dirty="0" smtClean="0">
                <a:cs typeface="B Titr" pitchFamily="2" charset="-78"/>
              </a:rPr>
              <a:t>تأمين، حفظ و ارتقاء سطح سلامت نيروي كار كشور از طريق هدفمند نمودن بازرسي بهداشت كار در نظام شبكه بهداشتي كشور</a:t>
            </a:r>
            <a:endParaRPr lang="en-US" sz="3200" b="1" dirty="0" smtClean="0">
              <a:cs typeface="B Titr" pitchFamily="2" charset="-78"/>
            </a:endParaRPr>
          </a:p>
          <a:p>
            <a:pPr algn="r" rtl="1">
              <a:buNone/>
            </a:pPr>
            <a:endParaRPr lang="fa-IR" sz="2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14400"/>
          </a:xfrm>
        </p:spPr>
        <p:txBody>
          <a:bodyPr>
            <a:noAutofit/>
          </a:bodyPr>
          <a:lstStyle/>
          <a:p>
            <a:pPr algn="ctr"/>
            <a:r>
              <a:rPr lang="fa-IR" sz="2800" b="1" dirty="0" smtClean="0">
                <a:cs typeface="B Titr" pitchFamily="2" charset="-78"/>
              </a:rPr>
              <a:t/>
            </a:r>
            <a:br>
              <a:rPr lang="fa-IR" sz="2800" b="1" dirty="0" smtClean="0">
                <a:cs typeface="B Titr" pitchFamily="2" charset="-78"/>
              </a:rPr>
            </a:br>
            <a:r>
              <a:rPr lang="fa-IR" sz="2800" b="1" dirty="0" smtClean="0">
                <a:cs typeface="B Titr" pitchFamily="2" charset="-78"/>
              </a:rPr>
              <a:t>ج) مقررات عمومی و متفرقه مرتبط با وظایف بازرسان بهداشت کار</a:t>
            </a:r>
            <a:r>
              <a:rPr lang="en-US" sz="2800" dirty="0" smtClean="0">
                <a:cs typeface="B Titr" pitchFamily="2" charset="-78"/>
              </a:rPr>
              <a:t/>
            </a:r>
            <a:br>
              <a:rPr lang="en-US" sz="2800" dirty="0" smtClean="0">
                <a:cs typeface="B Titr" pitchFamily="2" charset="-78"/>
              </a:rPr>
            </a:br>
            <a:endParaRPr lang="fa-IR" sz="2800" dirty="0">
              <a:cs typeface="B Titr" pitchFamily="2" charset="-78"/>
            </a:endParaRPr>
          </a:p>
        </p:txBody>
      </p:sp>
      <p:sp>
        <p:nvSpPr>
          <p:cNvPr id="3" name="Content Placeholder 2"/>
          <p:cNvSpPr>
            <a:spLocks noGrp="1"/>
          </p:cNvSpPr>
          <p:nvPr>
            <p:ph idx="1"/>
          </p:nvPr>
        </p:nvSpPr>
        <p:spPr>
          <a:xfrm>
            <a:off x="228600" y="1371600"/>
            <a:ext cx="8610600" cy="5334000"/>
          </a:xfrm>
        </p:spPr>
        <p:txBody>
          <a:bodyPr>
            <a:noAutofit/>
          </a:bodyPr>
          <a:lstStyle/>
          <a:p>
            <a:pPr algn="just" rtl="1">
              <a:lnSpc>
                <a:spcPct val="170000"/>
              </a:lnSpc>
            </a:pPr>
            <a:r>
              <a:rPr lang="fa-IR" sz="1800" b="1" dirty="0" smtClean="0">
                <a:solidFill>
                  <a:srgbClr val="002060"/>
                </a:solidFill>
                <a:cs typeface="B Titr" pitchFamily="2" charset="-78"/>
              </a:rPr>
              <a:t>ماده26-</a:t>
            </a:r>
            <a:r>
              <a:rPr lang="fa-IR" sz="1800" dirty="0" smtClean="0">
                <a:solidFill>
                  <a:srgbClr val="002060"/>
                </a:solidFill>
                <a:cs typeface="B Titr" pitchFamily="2" charset="-78"/>
              </a:rPr>
              <a:t> بررسی، کنترل، نظارت، پایش و ارزشیابی فعالیت ها و خدمات بهداشت حرفه ای و طب کار ارائه شده توسط بخش خصوصی از جمله شرکت های خصوصی ارائه دهنده خدمات بهداشت حرفه ای و واحدها  و مراکز ارائه دهنده خدمات طب کار و تهیه گزارش کتبی از آن جهت تسلیم به مرکز بهداشتی متبوع. </a:t>
            </a:r>
            <a:endParaRPr lang="en-US" sz="1800" dirty="0" smtClean="0">
              <a:solidFill>
                <a:srgbClr val="002060"/>
              </a:solidFill>
              <a:cs typeface="B Titr" pitchFamily="2" charset="-78"/>
            </a:endParaRPr>
          </a:p>
          <a:p>
            <a:pPr algn="just" rtl="1">
              <a:lnSpc>
                <a:spcPct val="170000"/>
              </a:lnSpc>
            </a:pPr>
            <a:r>
              <a:rPr lang="fa-IR" sz="1800" b="1" dirty="0" smtClean="0">
                <a:solidFill>
                  <a:srgbClr val="002060"/>
                </a:solidFill>
                <a:cs typeface="B Titr" pitchFamily="2" charset="-78"/>
              </a:rPr>
              <a:t>ماده30-</a:t>
            </a:r>
            <a:r>
              <a:rPr lang="fa-IR" sz="1800" dirty="0" smtClean="0">
                <a:solidFill>
                  <a:srgbClr val="002060"/>
                </a:solidFill>
                <a:cs typeface="B Titr" pitchFamily="2" charset="-78"/>
              </a:rPr>
              <a:t> بررسی و نظارت بر صحت و سقم چک لیست های خود اظهاری تکمیل شده توسط کارفرمایان و یا نمایندگان آنها.</a:t>
            </a:r>
            <a:endParaRPr lang="en-US" sz="1800" dirty="0" smtClean="0">
              <a:solidFill>
                <a:srgbClr val="002060"/>
              </a:solidFill>
              <a:cs typeface="B Titr" pitchFamily="2" charset="-78"/>
            </a:endParaRPr>
          </a:p>
          <a:p>
            <a:pPr algn="just" rtl="1">
              <a:lnSpc>
                <a:spcPct val="170000"/>
              </a:lnSpc>
            </a:pPr>
            <a:r>
              <a:rPr lang="fa-IR" sz="1800" b="1" dirty="0" smtClean="0">
                <a:solidFill>
                  <a:srgbClr val="002060"/>
                </a:solidFill>
                <a:cs typeface="B Titr" pitchFamily="2" charset="-78"/>
              </a:rPr>
              <a:t>ماده31-</a:t>
            </a:r>
            <a:r>
              <a:rPr lang="fa-IR" sz="1800" dirty="0" smtClean="0">
                <a:solidFill>
                  <a:srgbClr val="002060"/>
                </a:solidFill>
                <a:cs typeface="B Titr" pitchFamily="2" charset="-78"/>
              </a:rPr>
              <a:t> بازرسي براي پاسخ به استعلام هاي بهداشتي، جهت واحد هاي جديد التأسیس و تمدید پروانه (حداکثر 15 روز پس از تاریخ دریافت نامه).</a:t>
            </a:r>
            <a:endParaRPr lang="en-US" sz="1800" dirty="0" smtClean="0">
              <a:solidFill>
                <a:srgbClr val="002060"/>
              </a:solidFill>
              <a:cs typeface="B Titr" pitchFamily="2" charset="-78"/>
            </a:endParaRPr>
          </a:p>
          <a:p>
            <a:pPr algn="just" rtl="1">
              <a:lnSpc>
                <a:spcPct val="170000"/>
              </a:lnSpc>
            </a:pPr>
            <a:r>
              <a:rPr lang="fa-IR" sz="1800" b="1" dirty="0" smtClean="0">
                <a:solidFill>
                  <a:srgbClr val="002060"/>
                </a:solidFill>
                <a:cs typeface="B Titr" pitchFamily="2" charset="-78"/>
              </a:rPr>
              <a:t>ماده 33- </a:t>
            </a:r>
            <a:r>
              <a:rPr lang="fa-IR" sz="1800" dirty="0" smtClean="0">
                <a:solidFill>
                  <a:srgbClr val="002060"/>
                </a:solidFill>
                <a:cs typeface="B Titr" pitchFamily="2" charset="-78"/>
              </a:rPr>
              <a:t>کلیه تکالیف و وظایف مندرج در این آیین نامه  که انجام آن نیازمند در اختیار داشتن امکانات ویژه و یا تجهیزات آزمایشگاهی و فنی- تخصصی برای بازرسان بهداشت کار می باشد منوط به تأمین آن از جانب دستگاه مربوطه خواهد بود.</a:t>
            </a:r>
            <a:endParaRPr lang="en-US" sz="1800" dirty="0" smtClean="0">
              <a:solidFill>
                <a:srgbClr val="002060"/>
              </a:solidFill>
              <a:cs typeface="B Titr" pitchFamily="2" charset="-78"/>
            </a:endParaRPr>
          </a:p>
          <a:p>
            <a:pPr algn="just" rtl="1">
              <a:lnSpc>
                <a:spcPct val="170000"/>
              </a:lnSpc>
            </a:pPr>
            <a:endParaRPr lang="fa-IR" sz="18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085088"/>
          </a:xfrm>
        </p:spPr>
        <p:txBody>
          <a:bodyPr>
            <a:normAutofit/>
          </a:bodyPr>
          <a:lstStyle/>
          <a:p>
            <a:pPr algn="ctr" rtl="1"/>
            <a:r>
              <a:rPr lang="fa-IR" sz="2800" dirty="0" smtClean="0">
                <a:cs typeface="B Titr" pitchFamily="2" charset="-78"/>
              </a:rPr>
              <a:t>فصل سوم مقررات بازرسی هدفمند بهداشت حرفه ای</a:t>
            </a:r>
            <a:r>
              <a:rPr lang="en-US" sz="2800" dirty="0" smtClean="0">
                <a:cs typeface="B Titr" pitchFamily="2" charset="-78"/>
              </a:rPr>
              <a:t/>
            </a:r>
            <a:br>
              <a:rPr lang="en-US" sz="2800" dirty="0" smtClean="0">
                <a:cs typeface="B Titr" pitchFamily="2" charset="-78"/>
              </a:rPr>
            </a:br>
            <a:endParaRPr lang="fa-IR" sz="2800" dirty="0">
              <a:cs typeface="B Titr" pitchFamily="2" charset="-78"/>
            </a:endParaRPr>
          </a:p>
        </p:txBody>
      </p:sp>
      <p:sp>
        <p:nvSpPr>
          <p:cNvPr id="3" name="Content Placeholder 2"/>
          <p:cNvSpPr>
            <a:spLocks noGrp="1"/>
          </p:cNvSpPr>
          <p:nvPr>
            <p:ph idx="1"/>
          </p:nvPr>
        </p:nvSpPr>
        <p:spPr>
          <a:xfrm>
            <a:off x="228600" y="1905000"/>
            <a:ext cx="8686800" cy="4724400"/>
          </a:xfrm>
        </p:spPr>
        <p:txBody>
          <a:bodyPr>
            <a:normAutofit fontScale="92500" lnSpcReduction="10000"/>
          </a:bodyPr>
          <a:lstStyle/>
          <a:p>
            <a:pPr algn="just" rtl="1">
              <a:lnSpc>
                <a:spcPct val="160000"/>
              </a:lnSpc>
            </a:pPr>
            <a:r>
              <a:rPr lang="fa-IR" b="1" dirty="0" smtClean="0">
                <a:solidFill>
                  <a:srgbClr val="002060"/>
                </a:solidFill>
                <a:cs typeface="B Titr" pitchFamily="2" charset="-78"/>
              </a:rPr>
              <a:t>ماده34-</a:t>
            </a:r>
            <a:r>
              <a:rPr lang="fa-IR" dirty="0" smtClean="0">
                <a:solidFill>
                  <a:srgbClr val="002060"/>
                </a:solidFill>
                <a:cs typeface="B Titr" pitchFamily="2" charset="-78"/>
              </a:rPr>
              <a:t> به منظور تامین، حفظ و ارتقاء سطح سلامت نیروی کار کشور به ویژه شاغلینی که در حِرَف با ریسک بالا فعالیت می­نمایند، کلیه بازرسان بهداشت کار وزارت بهداشت موظف به رعایت الزامات و مقررات بازرسی هدفمند بهداشت حرفه ای می باشند.</a:t>
            </a:r>
            <a:endParaRPr lang="en-US" dirty="0" smtClean="0">
              <a:solidFill>
                <a:srgbClr val="002060"/>
              </a:solidFill>
              <a:cs typeface="B Titr" pitchFamily="2" charset="-78"/>
            </a:endParaRPr>
          </a:p>
          <a:p>
            <a:pPr algn="just" rtl="1">
              <a:lnSpc>
                <a:spcPct val="160000"/>
              </a:lnSpc>
            </a:pPr>
            <a:r>
              <a:rPr lang="fa-IR" dirty="0" smtClean="0">
                <a:solidFill>
                  <a:srgbClr val="002060"/>
                </a:solidFill>
                <a:cs typeface="B Titr" pitchFamily="2" charset="-78"/>
              </a:rPr>
              <a:t>تبصره: کلیه کاردانهای بهداشتی و بهورزان شاغل در نظام شبکه بهداشتی درمانی کشور که از نظر فنی – تخصصی تحت نظر بازرسان بهداشت کار بعنوان کمک بازرس یا همکار در فرآیند بازرسی مشارکت دارند تابع مقررات این فصل می باشند.</a:t>
            </a:r>
            <a:endParaRPr lang="en-US"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85800"/>
            <a:ext cx="9144000" cy="6019800"/>
          </a:xfrm>
        </p:spPr>
        <p:txBody>
          <a:bodyPr>
            <a:noAutofit/>
          </a:bodyPr>
          <a:lstStyle/>
          <a:p>
            <a:pPr algn="just" rtl="1">
              <a:lnSpc>
                <a:spcPct val="170000"/>
              </a:lnSpc>
              <a:buNone/>
            </a:pPr>
            <a:r>
              <a:rPr lang="fa-IR" sz="1600" b="1" dirty="0" smtClean="0">
                <a:solidFill>
                  <a:srgbClr val="002060"/>
                </a:solidFill>
                <a:cs typeface="B Titr" pitchFamily="2" charset="-78"/>
              </a:rPr>
              <a:t> ماده 35- </a:t>
            </a:r>
            <a:r>
              <a:rPr lang="fa-IR" sz="1600" dirty="0" smtClean="0">
                <a:solidFill>
                  <a:srgbClr val="002060"/>
                </a:solidFill>
                <a:cs typeface="B Titr" pitchFamily="2" charset="-78"/>
              </a:rPr>
              <a:t>معاونت بهداشتی دانشگاههای علوم پزشکی و خدمات بهداشتی درمانی سراسر کشور مکلفند، بصورت سالیانه برنامه بازرسی هدفمند را  برای حوزه های تابعه تدوین و در نیمه اول اسفند ماه هر سال به سطوح تابعه خود ابلاغ نمایند. </a:t>
            </a:r>
            <a:endParaRPr lang="en-US" sz="1600" dirty="0" smtClean="0">
              <a:solidFill>
                <a:srgbClr val="002060"/>
              </a:solidFill>
              <a:cs typeface="B Titr" pitchFamily="2" charset="-78"/>
            </a:endParaRPr>
          </a:p>
          <a:p>
            <a:pPr algn="just" rtl="1">
              <a:lnSpc>
                <a:spcPct val="170000"/>
              </a:lnSpc>
              <a:buNone/>
            </a:pPr>
            <a:r>
              <a:rPr lang="fa-IR" sz="1600" dirty="0" smtClean="0">
                <a:solidFill>
                  <a:srgbClr val="002060"/>
                </a:solidFill>
                <a:cs typeface="B Titr" pitchFamily="2" charset="-78"/>
              </a:rPr>
              <a:t>تبصره: برنامه مذکور با توجه به مدیریت منابع و نیروی انسانی ، میزان دسترسی به کارگاهها، تعداد کارگاهها و شاغلین موجود در حوزه تحت پوشش هر دانشگاه تدوین و بر این مبنا تعداد بازرسی ها و پیگیریهای روزانه برای هریک از  بازرسان یا کمک بازرسان بهداشت کار در هر واحد مشخص می شود.</a:t>
            </a:r>
            <a:endParaRPr lang="en-US" sz="1600" dirty="0" smtClean="0">
              <a:solidFill>
                <a:srgbClr val="002060"/>
              </a:solidFill>
              <a:cs typeface="B Titr" pitchFamily="2" charset="-78"/>
            </a:endParaRPr>
          </a:p>
          <a:p>
            <a:pPr algn="just" rtl="1">
              <a:lnSpc>
                <a:spcPct val="170000"/>
              </a:lnSpc>
              <a:buNone/>
            </a:pPr>
            <a:r>
              <a:rPr lang="fa-IR" sz="1600" b="1" dirty="0" smtClean="0">
                <a:solidFill>
                  <a:srgbClr val="002060"/>
                </a:solidFill>
                <a:cs typeface="B Titr" pitchFamily="2" charset="-78"/>
              </a:rPr>
              <a:t>ماده 36-</a:t>
            </a:r>
            <a:r>
              <a:rPr lang="fa-IR" sz="1600" dirty="0" smtClean="0">
                <a:solidFill>
                  <a:srgbClr val="002060"/>
                </a:solidFill>
                <a:cs typeface="B Titr" pitchFamily="2" charset="-78"/>
              </a:rPr>
              <a:t> فرمول حداقل تعداد بازرسی و پیگیری سالیانه در معاونت بهداشتی از رابطه زیر محاسبه می شود: </a:t>
            </a:r>
            <a:endParaRPr lang="en-US" sz="1600" dirty="0" smtClean="0">
              <a:solidFill>
                <a:srgbClr val="002060"/>
              </a:solidFill>
              <a:cs typeface="B Titr" pitchFamily="2" charset="-78"/>
            </a:endParaRPr>
          </a:p>
          <a:p>
            <a:pPr algn="just">
              <a:lnSpc>
                <a:spcPct val="170000"/>
              </a:lnSpc>
              <a:buNone/>
            </a:pPr>
            <a:r>
              <a:rPr lang="fa-IR" sz="1600" dirty="0" smtClean="0">
                <a:solidFill>
                  <a:srgbClr val="002060"/>
                </a:solidFill>
                <a:cs typeface="B Titr" pitchFamily="2" charset="-78"/>
              </a:rPr>
              <a:t>= تعداد بازرسی و پیگیری های سالیانه  </a:t>
            </a:r>
            <a:r>
              <a:rPr lang="en-US" sz="1600" dirty="0" smtClean="0">
                <a:solidFill>
                  <a:srgbClr val="002060"/>
                </a:solidFill>
                <a:cs typeface="B Titr" pitchFamily="2" charset="-78"/>
              </a:rPr>
              <a:t> </a:t>
            </a:r>
            <a:r>
              <a:rPr lang="en-US" sz="1800" b="1" dirty="0" smtClean="0">
                <a:solidFill>
                  <a:srgbClr val="002060"/>
                </a:solidFill>
                <a:latin typeface="Arial" pitchFamily="34" charset="0"/>
                <a:cs typeface="Arial" pitchFamily="34" charset="0"/>
              </a:rPr>
              <a:t>135</a:t>
            </a:r>
            <a:r>
              <a:rPr lang="en-US" sz="1800" b="1" dirty="0" smtClean="0">
                <a:solidFill>
                  <a:srgbClr val="002060"/>
                </a:solidFill>
                <a:cs typeface="B Titr" pitchFamily="2" charset="-78"/>
              </a:rPr>
              <a:t>XY</a:t>
            </a:r>
            <a:endParaRPr lang="en-US" sz="1600" b="1" dirty="0" smtClean="0">
              <a:solidFill>
                <a:srgbClr val="002060"/>
              </a:solidFill>
              <a:cs typeface="B Titr" pitchFamily="2" charset="-78"/>
            </a:endParaRPr>
          </a:p>
          <a:p>
            <a:pPr algn="just" rtl="1">
              <a:lnSpc>
                <a:spcPct val="170000"/>
              </a:lnSpc>
              <a:buNone/>
            </a:pPr>
            <a:r>
              <a:rPr lang="fa-IR" sz="1600" dirty="0" smtClean="0">
                <a:solidFill>
                  <a:srgbClr val="002060"/>
                </a:solidFill>
                <a:cs typeface="B Titr" pitchFamily="2" charset="-78"/>
              </a:rPr>
              <a:t>که در این فرمول</a:t>
            </a:r>
            <a:r>
              <a:rPr lang="en-US" sz="1600" dirty="0" smtClean="0">
                <a:solidFill>
                  <a:srgbClr val="002060"/>
                </a:solidFill>
                <a:cs typeface="B Titr" pitchFamily="2" charset="-78"/>
              </a:rPr>
              <a:t>: </a:t>
            </a:r>
          </a:p>
          <a:p>
            <a:pPr algn="just" rtl="1">
              <a:lnSpc>
                <a:spcPct val="170000"/>
              </a:lnSpc>
              <a:buNone/>
            </a:pPr>
            <a:r>
              <a:rPr lang="en-US" sz="1600" dirty="0" smtClean="0">
                <a:solidFill>
                  <a:srgbClr val="002060"/>
                </a:solidFill>
                <a:cs typeface="B Titr" pitchFamily="2" charset="-78"/>
              </a:rPr>
              <a:t> X</a:t>
            </a:r>
            <a:r>
              <a:rPr lang="fa-IR" sz="1600" dirty="0" smtClean="0">
                <a:solidFill>
                  <a:srgbClr val="002060"/>
                </a:solidFill>
                <a:cs typeface="B Titr" pitchFamily="2" charset="-78"/>
              </a:rPr>
              <a:t> = تعداد کل بازرسان و کمک بازرسان بهداشت کار در حوزه معاونت بهداشتی که مستقیما در بازدید از کارگاههای تحت پوشش عمل می نمایند می باشد. لازم به ذکر است که کارشناسان بهداشت حرفه ای ستاد معاونت بهداشتی و ستاد شبکه بهداشت و درمان (چنانچه  مبادرت به امر بازرسی نمی نمایند ) در این فرمول (</a:t>
            </a:r>
            <a:r>
              <a:rPr lang="en-US" sz="1600" dirty="0" smtClean="0">
                <a:solidFill>
                  <a:srgbClr val="002060"/>
                </a:solidFill>
                <a:cs typeface="B Titr" pitchFamily="2" charset="-78"/>
              </a:rPr>
              <a:t>X</a:t>
            </a:r>
            <a:r>
              <a:rPr lang="fa-IR" sz="1600" dirty="0" smtClean="0">
                <a:solidFill>
                  <a:srgbClr val="002060"/>
                </a:solidFill>
                <a:cs typeface="B Titr" pitchFamily="2" charset="-78"/>
              </a:rPr>
              <a:t>) به حساب نمی آیند.</a:t>
            </a:r>
            <a:endParaRPr lang="en-US" sz="1600" dirty="0" smtClean="0">
              <a:solidFill>
                <a:srgbClr val="002060"/>
              </a:solidFill>
              <a:cs typeface="B Titr" pitchFamily="2" charset="-78"/>
            </a:endParaRPr>
          </a:p>
          <a:p>
            <a:pPr algn="just" rtl="1">
              <a:lnSpc>
                <a:spcPct val="170000"/>
              </a:lnSpc>
              <a:buNone/>
            </a:pPr>
            <a:r>
              <a:rPr lang="en-US" sz="1600" dirty="0" smtClean="0">
                <a:solidFill>
                  <a:srgbClr val="002060"/>
                </a:solidFill>
                <a:cs typeface="B Titr" pitchFamily="2" charset="-78"/>
              </a:rPr>
              <a:t>Y </a:t>
            </a:r>
            <a:r>
              <a:rPr lang="fa-IR" sz="1600" dirty="0" smtClean="0">
                <a:solidFill>
                  <a:srgbClr val="002060"/>
                </a:solidFill>
                <a:cs typeface="B Titr" pitchFamily="2" charset="-78"/>
              </a:rPr>
              <a:t>= تعداد بازرسی در روز  برای هر بازرس که در سال پایه مقدار آن 4 و برای سال های آتی هر سال  یک واحد به آن اضافه خواهد شد  تا  حد نصاب 8 بازدید در روز تا پایان برنامه پنجم ( سال 1394 )</a:t>
            </a:r>
            <a:endParaRPr lang="fa-IR" sz="16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838200"/>
            <a:ext cx="8686800" cy="5715000"/>
          </a:xfrm>
        </p:spPr>
        <p:txBody>
          <a:bodyPr/>
          <a:lstStyle/>
          <a:p>
            <a:pPr algn="just" rtl="1">
              <a:lnSpc>
                <a:spcPct val="150000"/>
              </a:lnSpc>
            </a:pPr>
            <a:r>
              <a:rPr lang="fa-IR" dirty="0" smtClean="0">
                <a:solidFill>
                  <a:srgbClr val="002060"/>
                </a:solidFill>
                <a:cs typeface="B Titr" pitchFamily="2" charset="-78"/>
              </a:rPr>
              <a:t> تبصره1: معاونت بهداشتی دانشگاههای کشور مکلفند در برنامه بازرسی هدفمند خود برنامه بازدید روزانه  بازرسان بهداشت کار را  متناسب با توزیع  فراوانی کارگاهها به تفکیک بعد شاغلین و مطابق با دستورالعمل ابلاغ شده از مرکز سلامت محیط و کارتعیین نمایند. </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تبصره2: معاونت بهداشتی دانشگاههای کشور مکلفند در اسفند ماه هر سال تعداد بازرسان و کمک بازرسان بهداشت کار حوزه خود را به مرکز سلامت و محیط کار اعلام نمایند. </a:t>
            </a: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33400"/>
            <a:ext cx="9144000" cy="6096000"/>
          </a:xfrm>
        </p:spPr>
        <p:txBody>
          <a:bodyPr>
            <a:noAutofit/>
          </a:bodyPr>
          <a:lstStyle/>
          <a:p>
            <a:pPr algn="just" rtl="1">
              <a:lnSpc>
                <a:spcPct val="150000"/>
              </a:lnSpc>
            </a:pPr>
            <a:r>
              <a:rPr lang="fa-IR" sz="2400" b="1" dirty="0" smtClean="0">
                <a:solidFill>
                  <a:srgbClr val="002060"/>
                </a:solidFill>
                <a:cs typeface="B Titr" pitchFamily="2" charset="-78"/>
              </a:rPr>
              <a:t>ماده 37-</a:t>
            </a:r>
            <a:r>
              <a:rPr lang="fa-IR" sz="2400" dirty="0" smtClean="0">
                <a:solidFill>
                  <a:srgbClr val="002060"/>
                </a:solidFill>
                <a:cs typeface="B Titr" pitchFamily="2" charset="-78"/>
              </a:rPr>
              <a:t> حد اقل سهم تعداد بازرسی ها و پیگیری ها برای مشاغل درجه یک، دو و سه در سطح معاونت بهداشتی به ترتیب اولویت در سال به شرح ذیل می باشد:</a:t>
            </a:r>
            <a:endParaRPr lang="en-US" sz="2400" dirty="0" smtClean="0">
              <a:solidFill>
                <a:srgbClr val="002060"/>
              </a:solidFill>
              <a:cs typeface="B Titr" pitchFamily="2" charset="-78"/>
            </a:endParaRPr>
          </a:p>
          <a:p>
            <a:pPr algn="just" rtl="1">
              <a:lnSpc>
                <a:spcPct val="150000"/>
              </a:lnSpc>
            </a:pPr>
            <a:r>
              <a:rPr lang="fa-IR" sz="2400" dirty="0" smtClean="0">
                <a:solidFill>
                  <a:srgbClr val="002060"/>
                </a:solidFill>
                <a:cs typeface="B Titr" pitchFamily="2" charset="-78"/>
              </a:rPr>
              <a:t>الف ) ابتدا برای  کلیه کارگاههای با ریسک خطر درجه 1 حداقل سه بار بازدید و پیگیری در سال پیش بینی شود.</a:t>
            </a:r>
            <a:endParaRPr lang="en-US" sz="2400" dirty="0" smtClean="0">
              <a:solidFill>
                <a:srgbClr val="002060"/>
              </a:solidFill>
              <a:cs typeface="B Titr" pitchFamily="2" charset="-78"/>
            </a:endParaRPr>
          </a:p>
          <a:p>
            <a:pPr algn="just" rtl="1">
              <a:lnSpc>
                <a:spcPct val="150000"/>
              </a:lnSpc>
            </a:pPr>
            <a:r>
              <a:rPr lang="fa-IR" sz="2400" dirty="0" smtClean="0">
                <a:solidFill>
                  <a:srgbClr val="002060"/>
                </a:solidFill>
                <a:cs typeface="B Titr" pitchFamily="2" charset="-78"/>
              </a:rPr>
              <a:t>ب ) سپس از باقیمانده سهم بازرسی برای کارگاههای درجه 2  حداقل دو بار بازدید و پیگیری در سال پیش بینی شود.</a:t>
            </a:r>
            <a:endParaRPr lang="en-US" sz="2400" dirty="0" smtClean="0">
              <a:solidFill>
                <a:srgbClr val="002060"/>
              </a:solidFill>
              <a:cs typeface="B Titr" pitchFamily="2" charset="-78"/>
            </a:endParaRPr>
          </a:p>
          <a:p>
            <a:pPr algn="just" rtl="1">
              <a:lnSpc>
                <a:spcPct val="150000"/>
              </a:lnSpc>
            </a:pPr>
            <a:r>
              <a:rPr lang="fa-IR" sz="2400" dirty="0" smtClean="0">
                <a:solidFill>
                  <a:srgbClr val="002060"/>
                </a:solidFill>
                <a:cs typeface="B Titr" pitchFamily="2" charset="-78"/>
              </a:rPr>
              <a:t>ج ) از مابقی سهم بازرسی جهت حداقل: یکبار بازدید از کارگاههای درجه 3  در سال ،  و شناسایی کارگاههای موجود برنامه ریزی شود.</a:t>
            </a:r>
            <a:endParaRPr lang="en-US" sz="2400" dirty="0" smtClean="0">
              <a:solidFill>
                <a:srgbClr val="002060"/>
              </a:solidFill>
              <a:cs typeface="B Titr" pitchFamily="2" charset="-78"/>
            </a:endParaRPr>
          </a:p>
          <a:p>
            <a:pPr algn="just" rtl="1">
              <a:lnSpc>
                <a:spcPct val="150000"/>
              </a:lnSpc>
            </a:pPr>
            <a:r>
              <a:rPr lang="fa-IR" sz="2400" dirty="0" smtClean="0">
                <a:solidFill>
                  <a:srgbClr val="002060"/>
                </a:solidFill>
                <a:cs typeface="B Titr" pitchFamily="2" charset="-78"/>
              </a:rPr>
              <a:t>د) برای کارگاههایی که در گروه مشاغل خاص قرار دارند برنامه بازدید بصورت  حداقل هر سه سال یک بار پیش بینی شود</a:t>
            </a:r>
            <a:endParaRPr lang="en-US" sz="2400" dirty="0" smtClean="0">
              <a:solidFill>
                <a:srgbClr val="002060"/>
              </a:solidFill>
              <a:cs typeface="B Titr" pitchFamily="2" charset="-78"/>
            </a:endParaRPr>
          </a:p>
          <a:p>
            <a:pPr algn="just">
              <a:lnSpc>
                <a:spcPct val="150000"/>
              </a:lnSpc>
            </a:pPr>
            <a:endParaRPr lang="fa-IR" sz="24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fontScale="77500" lnSpcReduction="20000"/>
          </a:bodyPr>
          <a:lstStyle/>
          <a:p>
            <a:pPr algn="just" rtl="1">
              <a:lnSpc>
                <a:spcPct val="150000"/>
              </a:lnSpc>
            </a:pPr>
            <a:r>
              <a:rPr lang="fa-IR" b="1" dirty="0" smtClean="0">
                <a:solidFill>
                  <a:srgbClr val="002060"/>
                </a:solidFill>
                <a:cs typeface="B Titr" pitchFamily="2" charset="-78"/>
              </a:rPr>
              <a:t>ماده 38-  </a:t>
            </a:r>
            <a:r>
              <a:rPr lang="fa-IR" dirty="0" smtClean="0">
                <a:solidFill>
                  <a:srgbClr val="002060"/>
                </a:solidFill>
                <a:cs typeface="B Titr" pitchFamily="2" charset="-78"/>
              </a:rPr>
              <a:t>برای بازرسی از  کارگاههای زیر بیست نفر واقع در روستا  تحت نظارت مرکز بهداشتی درمانی روستایی می توان از بهورز بعنوان همکار یا گزارش دهنده بازرس بهداشت حرفه ای  کمک گرفت.</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تبصره: برای کارگاههای درجه یک و دو واقع در روستاها و حاشیه روستاها بازرسان و کمک بازرسان بهداشت کار موظف اند نسبت به بازرسی اقدام نمایند.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ماده39-</a:t>
            </a:r>
            <a:r>
              <a:rPr lang="fa-IR" dirty="0" smtClean="0">
                <a:solidFill>
                  <a:srgbClr val="002060"/>
                </a:solidFill>
                <a:cs typeface="B Titr" pitchFamily="2" charset="-78"/>
              </a:rPr>
              <a:t> مرکز سلامت محیط و کار مکلف است راهنمای نحوه درجه بندی کارگاهها را بر اساس ریسک مشاغل موجود در آن تنظیم و به معاونت بهداشت دانشگاههای کشور ارسال نماید.</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تبصره: چنانچه درجه بندی فوق تحت تاثیر شرایط آب و هوایی، اقلیمی یا سایر شرایط منطقه ای تغییر نماید، تشخیص این امر بعهده معاونت بهداشتی دانشگاه مربوطه بوده وتغییرات لازم در برنامه بازرسی هدفمند موضوع ماده 35 این آیین نامه بصورت سالیانه اعمال خواهد شد.</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fontScale="92500"/>
          </a:bodyPr>
          <a:lstStyle/>
          <a:p>
            <a:pPr algn="just" rtl="1">
              <a:lnSpc>
                <a:spcPct val="150000"/>
              </a:lnSpc>
            </a:pPr>
            <a:r>
              <a:rPr lang="fa-IR" b="1" dirty="0" smtClean="0">
                <a:solidFill>
                  <a:srgbClr val="002060"/>
                </a:solidFill>
                <a:cs typeface="B Titr" pitchFamily="2" charset="-78"/>
              </a:rPr>
              <a:t>ماده40- </a:t>
            </a:r>
            <a:r>
              <a:rPr lang="fa-IR" dirty="0" smtClean="0">
                <a:solidFill>
                  <a:srgbClr val="002060"/>
                </a:solidFill>
                <a:cs typeface="B Titr" pitchFamily="2" charset="-78"/>
              </a:rPr>
              <a:t>معاونت بهداشتی دانشگاههای کشور مکلفند بر اساس راهنمای موضوع ماده 39 این آیین نامه نسبت به طبقه بندی کارگاههای حوزه تحت پوشش خود اقدام و بهمراه برنامه بازرسی هدفمند موضوع ماده 35 این آیین نامه به سطوح تابعه ابلاغ نمایند.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ماده41- </a:t>
            </a:r>
            <a:r>
              <a:rPr lang="fa-IR" dirty="0" smtClean="0">
                <a:solidFill>
                  <a:srgbClr val="002060"/>
                </a:solidFill>
                <a:cs typeface="B Titr" pitchFamily="2" charset="-78"/>
              </a:rPr>
              <a:t>هریک از سطوح تابعه</a:t>
            </a:r>
            <a:r>
              <a:rPr lang="fa-IR" b="1" dirty="0" smtClean="0">
                <a:solidFill>
                  <a:srgbClr val="002060"/>
                </a:solidFill>
                <a:cs typeface="B Titr" pitchFamily="2" charset="-78"/>
              </a:rPr>
              <a:t> </a:t>
            </a:r>
            <a:r>
              <a:rPr lang="fa-IR" dirty="0" smtClean="0">
                <a:solidFill>
                  <a:srgbClr val="002060"/>
                </a:solidFill>
                <a:cs typeface="B Titr" pitchFamily="2" charset="-78"/>
              </a:rPr>
              <a:t>معاونت بهداشتی دانشگاههای کشور مکلف اند ظرف یکسال پس از تصویب و ابلاغ این آیین نامه کارگاههایی که شاغلین آن در اثر مواجهه با عوامل مخاطره آمیز بهداشتي که منجر به آسیب ها، بیماری­ها و صدمات شدید و برگشت ناپذیر و ناتوانی و مرگ می شود را شناسایی و به معاونت بهداشتی دانشگاه متبوع اعلام نمایند.</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normAutofit fontScale="92500" lnSpcReduction="10000"/>
          </a:bodyPr>
          <a:lstStyle/>
          <a:p>
            <a:pPr algn="just" rtl="1">
              <a:lnSpc>
                <a:spcPct val="150000"/>
              </a:lnSpc>
            </a:pPr>
            <a:r>
              <a:rPr lang="fa-IR" b="1" dirty="0" smtClean="0">
                <a:solidFill>
                  <a:srgbClr val="002060"/>
                </a:solidFill>
                <a:cs typeface="B Titr" pitchFamily="2" charset="-78"/>
              </a:rPr>
              <a:t>ماده42-</a:t>
            </a:r>
            <a:r>
              <a:rPr lang="fa-IR" dirty="0" smtClean="0">
                <a:solidFill>
                  <a:srgbClr val="002060"/>
                </a:solidFill>
                <a:cs typeface="B Titr" pitchFamily="2" charset="-78"/>
              </a:rPr>
              <a:t> معاونت بهداشتی دانشگاههای موضوع ماده فوق موظفند ضمن اعلام مراتب به مرکز سلامت محیط و کار، این قبیل کارگاهها را در فهرست کارگاههای درجه یک / دو وارد و در برنامه بازرسی هدفمند منظور نمایند.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 43- </a:t>
            </a:r>
            <a:r>
              <a:rPr lang="fa-IR" dirty="0" smtClean="0">
                <a:solidFill>
                  <a:srgbClr val="002060"/>
                </a:solidFill>
                <a:cs typeface="B Titr" pitchFamily="2" charset="-78"/>
              </a:rPr>
              <a:t> بازرسان و کمک بازرسان بهداشت کار ملزم به انجام پیگیری های لازم درجهت رفع نواقص بهداشتی در کارگاههای مشمول می باشند.</a:t>
            </a:r>
            <a:endParaRPr lang="en-US" dirty="0" smtClean="0">
              <a:solidFill>
                <a:srgbClr val="002060"/>
              </a:solidFill>
              <a:cs typeface="B Titr" pitchFamily="2" charset="-78"/>
            </a:endParaRPr>
          </a:p>
          <a:p>
            <a:pPr algn="just" rtl="1">
              <a:lnSpc>
                <a:spcPct val="150000"/>
              </a:lnSpc>
            </a:pPr>
            <a:r>
              <a:rPr lang="fa-IR" b="1" dirty="0" smtClean="0">
                <a:solidFill>
                  <a:srgbClr val="002060"/>
                </a:solidFill>
                <a:cs typeface="B Titr" pitchFamily="2" charset="-78"/>
              </a:rPr>
              <a:t>ماده 44- </a:t>
            </a:r>
            <a:r>
              <a:rPr lang="fa-IR" dirty="0" smtClean="0">
                <a:solidFill>
                  <a:srgbClr val="002060"/>
                </a:solidFill>
                <a:cs typeface="B Titr" pitchFamily="2" charset="-78"/>
              </a:rPr>
              <a:t>معاونت بهداشتی هر دانشگاه موظف­است جهت بازرسان بهداشت کاری که با انجام پیگیری های لازم موفق به اصلاح شرایط و رفع نواقص بهداشتی کارگاه می شوند بسته به امکانات موجود الزامات تشویقی پیش بینی نمایند.</a:t>
            </a:r>
            <a:endParaRPr lang="en-US" dirty="0" smtClean="0">
              <a:solidFill>
                <a:srgbClr val="002060"/>
              </a:solidFill>
              <a:cs typeface="B Titr" pitchFamily="2" charset="-78"/>
            </a:endParaRPr>
          </a:p>
          <a:p>
            <a:pPr algn="just" rtl="1">
              <a:lnSpc>
                <a:spcPct val="150000"/>
              </a:lnSpc>
            </a:pPr>
            <a:endParaRPr lang="fa-IR"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90600"/>
            <a:ext cx="8763000" cy="5486400"/>
          </a:xfrm>
        </p:spPr>
        <p:txBody>
          <a:bodyPr>
            <a:noAutofit/>
          </a:bodyPr>
          <a:lstStyle/>
          <a:p>
            <a:pPr algn="just" rtl="1">
              <a:lnSpc>
                <a:spcPct val="150000"/>
              </a:lnSpc>
            </a:pPr>
            <a:r>
              <a:rPr lang="fa-IR" sz="2000" b="1" dirty="0" smtClean="0">
                <a:solidFill>
                  <a:srgbClr val="FF0000"/>
                </a:solidFill>
                <a:cs typeface="B Titr" pitchFamily="2" charset="-78"/>
              </a:rPr>
              <a:t>ماده 45-</a:t>
            </a:r>
            <a:r>
              <a:rPr lang="fa-IR" sz="2000" dirty="0" smtClean="0">
                <a:solidFill>
                  <a:srgbClr val="FF0000"/>
                </a:solidFill>
                <a:cs typeface="B Titr" pitchFamily="2" charset="-78"/>
              </a:rPr>
              <a:t> </a:t>
            </a:r>
            <a:r>
              <a:rPr lang="fa-IR" sz="2000" dirty="0" smtClean="0">
                <a:solidFill>
                  <a:srgbClr val="002060"/>
                </a:solidFill>
                <a:cs typeface="B Titr" pitchFamily="2" charset="-78"/>
              </a:rPr>
              <a:t>معاونت بهداشتی دانشگاههای کشور مکلفند در راستای برنامه ها و پکیج های آموزشی ابلاغ شده از مرکز سلامت و محیط کار، برنامه باز آموزی بازرسین بهداشت کار را در برنامه ریزی هدفمند موضوع ماده 35 این آیین نامه پیش بینی و اجرا نمایند.</a:t>
            </a:r>
            <a:endParaRPr lang="en-US" sz="2000" dirty="0" smtClean="0">
              <a:solidFill>
                <a:srgbClr val="002060"/>
              </a:solidFill>
              <a:cs typeface="B Titr" pitchFamily="2" charset="-78"/>
            </a:endParaRPr>
          </a:p>
          <a:p>
            <a:pPr algn="just" rtl="1">
              <a:lnSpc>
                <a:spcPct val="150000"/>
              </a:lnSpc>
            </a:pPr>
            <a:r>
              <a:rPr lang="fa-IR" sz="2000" b="1" dirty="0" smtClean="0">
                <a:solidFill>
                  <a:srgbClr val="002060"/>
                </a:solidFill>
                <a:cs typeface="B Titr" pitchFamily="2" charset="-78"/>
              </a:rPr>
              <a:t>ماده46- </a:t>
            </a:r>
            <a:r>
              <a:rPr lang="fa-IR" sz="2000" dirty="0" smtClean="0">
                <a:solidFill>
                  <a:srgbClr val="002060"/>
                </a:solidFill>
                <a:cs typeface="B Titr" pitchFamily="2" charset="-78"/>
              </a:rPr>
              <a:t>تصویب این آیین نامه رافع مسئولیتهای بازرسان بهداشت کار مطابق مقررات ديگري كه ضوابط و ضمانت اجراهاي بيشتر و يا شديدتري را برقرار كرده اند، نمي باشد. </a:t>
            </a:r>
            <a:endParaRPr lang="en-US" sz="2000" dirty="0" smtClean="0">
              <a:solidFill>
                <a:srgbClr val="002060"/>
              </a:solidFill>
              <a:cs typeface="B Titr" pitchFamily="2" charset="-78"/>
            </a:endParaRPr>
          </a:p>
          <a:p>
            <a:pPr algn="just" rtl="1">
              <a:lnSpc>
                <a:spcPct val="150000"/>
              </a:lnSpc>
            </a:pPr>
            <a:r>
              <a:rPr lang="fa-IR" sz="2000" b="1" dirty="0" smtClean="0">
                <a:solidFill>
                  <a:srgbClr val="002060"/>
                </a:solidFill>
                <a:cs typeface="B Titr" pitchFamily="2" charset="-78"/>
              </a:rPr>
              <a:t>ماده47-</a:t>
            </a:r>
            <a:r>
              <a:rPr lang="fa-IR" sz="2000" dirty="0" smtClean="0">
                <a:solidFill>
                  <a:srgbClr val="002060"/>
                </a:solidFill>
                <a:cs typeface="B Titr" pitchFamily="2" charset="-78"/>
              </a:rPr>
              <a:t> کلیه وظایف بازرسی و نظارتی مشمول این آیین نامه بعنوان خدمات حاکمیتی بوده و شامل دریافت تعرفه نمی شود و ارتکاب هریک از تخلفات مندرج در ماده 8 قانون رسیدگی به تخلفات اداری (مصوب 1372)، ماده 5 شرایط استخدام بازرسان کار و کارشناسان بهداشت حرفه ای مصوبه هیات محترم وزیران و سایر مواردی که برای کارکنان دولت منع گردیده موجب ارجاع پرونده خاطی به هیات های رسیدگی به تخلفات اداری برای اعمال مجازات مناسب خواهد شد. </a:t>
            </a:r>
            <a:endParaRPr lang="en-US" sz="2000" dirty="0" smtClean="0">
              <a:solidFill>
                <a:srgbClr val="002060"/>
              </a:solidFill>
              <a:cs typeface="B Titr" pitchFamily="2" charset="-78"/>
            </a:endParaRPr>
          </a:p>
          <a:p>
            <a:pPr algn="just">
              <a:lnSpc>
                <a:spcPct val="150000"/>
              </a:lnSpc>
            </a:pPr>
            <a:endParaRPr lang="fa-IR" sz="20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295400"/>
          </a:xfrm>
        </p:spPr>
        <p:txBody>
          <a:bodyPr>
            <a:noAutofit/>
          </a:bodyPr>
          <a:lstStyle/>
          <a:p>
            <a:pPr algn="ctr"/>
            <a:r>
              <a:rPr lang="fa-IR" sz="4400" dirty="0" smtClean="0"/>
              <a:t/>
            </a:r>
            <a:br>
              <a:rPr lang="fa-IR" sz="4400" dirty="0" smtClean="0"/>
            </a:br>
            <a:r>
              <a:rPr lang="fa-IR" sz="2800" dirty="0" smtClean="0">
                <a:cs typeface="B Titr" pitchFamily="2" charset="-78"/>
              </a:rPr>
              <a:t>مقایسه شاخص کشوری درصد کارگاههای تحت پوشش بازدید از سال 89-1385</a:t>
            </a:r>
            <a:r>
              <a:rPr lang="en-US" sz="4400" dirty="0" smtClean="0"/>
              <a:t/>
            </a:r>
            <a:br>
              <a:rPr lang="en-US" sz="4400" dirty="0" smtClean="0"/>
            </a:br>
            <a:endParaRPr lang="fa-IR" sz="44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762000" y="1600200"/>
            <a:ext cx="7696200" cy="429656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pPr algn="ctr" rtl="1"/>
            <a:r>
              <a:rPr lang="fa-IR" sz="4000" dirty="0" smtClean="0">
                <a:cs typeface="B Titr" pitchFamily="2" charset="-78"/>
              </a:rPr>
              <a:t>اهداف برنامه</a:t>
            </a:r>
            <a:endParaRPr lang="fa-IR" sz="4000" dirty="0">
              <a:cs typeface="B Titr" pitchFamily="2" charset="-78"/>
            </a:endParaRPr>
          </a:p>
        </p:txBody>
      </p:sp>
      <p:sp>
        <p:nvSpPr>
          <p:cNvPr id="3" name="Content Placeholder 2"/>
          <p:cNvSpPr>
            <a:spLocks noGrp="1"/>
          </p:cNvSpPr>
          <p:nvPr>
            <p:ph idx="1"/>
          </p:nvPr>
        </p:nvSpPr>
        <p:spPr>
          <a:xfrm>
            <a:off x="228600" y="1752600"/>
            <a:ext cx="8686800" cy="4419600"/>
          </a:xfrm>
        </p:spPr>
        <p:txBody>
          <a:bodyPr>
            <a:noAutofit/>
          </a:bodyPr>
          <a:lstStyle/>
          <a:p>
            <a:pPr algn="just" rtl="1">
              <a:lnSpc>
                <a:spcPct val="150000"/>
              </a:lnSpc>
              <a:buFont typeface="Wingdings" pitchFamily="2" charset="2"/>
              <a:buChar char="l"/>
            </a:pPr>
            <a:r>
              <a:rPr lang="fa-IR" sz="2400" dirty="0" smtClean="0">
                <a:cs typeface="B Titr" pitchFamily="2" charset="-78"/>
              </a:rPr>
              <a:t>ارتقاء كمي بازرسي ها و </a:t>
            </a:r>
            <a:r>
              <a:rPr lang="ar-SA" sz="2400" dirty="0" smtClean="0">
                <a:cs typeface="B Titr" pitchFamily="2" charset="-78"/>
              </a:rPr>
              <a:t>تحت پوشش قرار دادن کلیه کارگاه های موجود در یک بازه زمانی مشخص</a:t>
            </a:r>
            <a:endParaRPr lang="fa-IR" sz="2400" dirty="0" smtClean="0">
              <a:cs typeface="B Titr" pitchFamily="2" charset="-78"/>
            </a:endParaRPr>
          </a:p>
          <a:p>
            <a:pPr algn="just" rtl="1">
              <a:lnSpc>
                <a:spcPct val="170000"/>
              </a:lnSpc>
              <a:buFont typeface="Wingdings" pitchFamily="2" charset="2"/>
              <a:buChar char="l"/>
            </a:pPr>
            <a:r>
              <a:rPr lang="fa-IR" sz="2400" dirty="0" smtClean="0">
                <a:cs typeface="B Titr" pitchFamily="2" charset="-78"/>
              </a:rPr>
              <a:t>ارتقاء كيفي بازرسي ها </a:t>
            </a:r>
            <a:r>
              <a:rPr lang="ar-SA" sz="2400" dirty="0" smtClean="0">
                <a:cs typeface="B Titr" pitchFamily="2" charset="-78"/>
              </a:rPr>
              <a:t>با تأکید بر </a:t>
            </a:r>
            <a:r>
              <a:rPr lang="fa-IR" sz="2400" dirty="0" smtClean="0">
                <a:cs typeface="B Titr" pitchFamily="2" charset="-78"/>
              </a:rPr>
              <a:t>كارگاهها و </a:t>
            </a:r>
            <a:r>
              <a:rPr lang="ar-SA" sz="2400" dirty="0" smtClean="0">
                <a:cs typeface="B Titr" pitchFamily="2" charset="-78"/>
              </a:rPr>
              <a:t>شاغلینی که در حرف با ریسک بالا فعالیت می نمایند</a:t>
            </a:r>
            <a:r>
              <a:rPr lang="fa-IR" sz="2400" dirty="0" smtClean="0">
                <a:cs typeface="B Titr" pitchFamily="2" charset="-78"/>
              </a:rPr>
              <a:t>.</a:t>
            </a:r>
            <a:r>
              <a:rPr lang="ar-SA" sz="2400" dirty="0" smtClean="0">
                <a:cs typeface="B Titr" pitchFamily="2" charset="-78"/>
              </a:rPr>
              <a:t> </a:t>
            </a:r>
            <a:endParaRPr lang="fa-IR" sz="2400" dirty="0" smtClean="0">
              <a:cs typeface="B Titr" pitchFamily="2" charset="-78"/>
            </a:endParaRPr>
          </a:p>
          <a:p>
            <a:pPr algn="just" rtl="1">
              <a:lnSpc>
                <a:spcPct val="170000"/>
              </a:lnSpc>
              <a:buFont typeface="Wingdings" pitchFamily="2" charset="2"/>
              <a:buChar char="l"/>
            </a:pPr>
            <a:r>
              <a:rPr lang="fa-IR" sz="2400" dirty="0" smtClean="0">
                <a:cs typeface="B Titr" pitchFamily="2" charset="-78"/>
              </a:rPr>
              <a:t> </a:t>
            </a:r>
            <a:r>
              <a:rPr lang="fa-IR" sz="2400" b="1" dirty="0" smtClean="0">
                <a:cs typeface="B Titr" pitchFamily="2" charset="-78"/>
              </a:rPr>
              <a:t>ارتقاء شاخصهاي </a:t>
            </a:r>
            <a:r>
              <a:rPr lang="ar-SA" sz="2400" b="1" dirty="0" smtClean="0">
                <a:cs typeface="B Titr" pitchFamily="2" charset="-78"/>
              </a:rPr>
              <a:t>كنترل</a:t>
            </a:r>
            <a:r>
              <a:rPr lang="fa-IR" sz="2400" b="1" dirty="0" smtClean="0">
                <a:cs typeface="B Titr" pitchFamily="2" charset="-78"/>
              </a:rPr>
              <a:t> عوامل زيان آور در كارگاهها تابعه </a:t>
            </a:r>
            <a:r>
              <a:rPr lang="fa-IR" sz="2400" dirty="0" smtClean="0">
                <a:cs typeface="B Titr" pitchFamily="2" charset="-78"/>
              </a:rPr>
              <a:t>و افزايش موارد کنترل عوامل </a:t>
            </a:r>
            <a:r>
              <a:rPr lang="fa-IR" sz="2400" smtClean="0">
                <a:cs typeface="B Titr" pitchFamily="2" charset="-78"/>
              </a:rPr>
              <a:t>خطر محیط </a:t>
            </a:r>
            <a:r>
              <a:rPr lang="fa-IR" sz="2400" dirty="0" smtClean="0">
                <a:cs typeface="B Titr" pitchFamily="2" charset="-78"/>
              </a:rPr>
              <a:t>کار </a:t>
            </a:r>
            <a:endParaRPr lang="fa-IR" sz="2400" b="1" dirty="0" smtClean="0">
              <a:cs typeface="B Titr" pitchFamily="2" charset="-78"/>
            </a:endParaRPr>
          </a:p>
          <a:p>
            <a:pPr algn="just" rtl="1">
              <a:lnSpc>
                <a:spcPct val="170000"/>
              </a:lnSpc>
              <a:buFont typeface="Wingdings" pitchFamily="2" charset="2"/>
              <a:buChar char="l"/>
            </a:pPr>
            <a:r>
              <a:rPr lang="fa-IR" sz="2400" b="1" dirty="0" smtClean="0">
                <a:cs typeface="B Titr" pitchFamily="2" charset="-78"/>
              </a:rPr>
              <a:t>بهبود شاخص های بهسازي محيط كار</a:t>
            </a:r>
            <a:endParaRPr lang="fa-IR" sz="2400" dirty="0" smtClean="0">
              <a:cs typeface="B Titr" pitchFamily="2" charset="-78"/>
            </a:endParaRPr>
          </a:p>
          <a:p>
            <a:pPr algn="just" rtl="1">
              <a:lnSpc>
                <a:spcPct val="150000"/>
              </a:lnSpc>
              <a:buFont typeface="Wingdings" pitchFamily="2" charset="2"/>
              <a:buChar char="l"/>
            </a:pPr>
            <a:endParaRPr lang="fa-IR" sz="2400" dirty="0" smtClean="0">
              <a:cs typeface="B Titr" pitchFamily="2" charset="-78"/>
            </a:endParaRPr>
          </a:p>
          <a:p>
            <a:pPr algn="r" rtl="1">
              <a:buNone/>
            </a:pPr>
            <a:endParaRPr lang="fa-IR" sz="1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normAutofit/>
          </a:bodyPr>
          <a:lstStyle/>
          <a:p>
            <a:pPr algn="ctr" rtl="1"/>
            <a:r>
              <a:rPr lang="fa-IR" sz="4000" dirty="0" smtClean="0">
                <a:cs typeface="B Titr" pitchFamily="2" charset="-78"/>
              </a:rPr>
              <a:t>راهبردهای برنامه بازرسي هدفمند</a:t>
            </a:r>
            <a:endParaRPr lang="fa-IR" sz="4000" dirty="0">
              <a:cs typeface="B Titr" pitchFamily="2" charset="-78"/>
            </a:endParaRPr>
          </a:p>
        </p:txBody>
      </p:sp>
      <p:sp>
        <p:nvSpPr>
          <p:cNvPr id="3" name="Content Placeholder 2"/>
          <p:cNvSpPr>
            <a:spLocks noGrp="1"/>
          </p:cNvSpPr>
          <p:nvPr>
            <p:ph idx="1"/>
          </p:nvPr>
        </p:nvSpPr>
        <p:spPr>
          <a:xfrm>
            <a:off x="457200" y="1752600"/>
            <a:ext cx="8229600" cy="4724400"/>
          </a:xfrm>
        </p:spPr>
        <p:txBody>
          <a:bodyPr>
            <a:normAutofit fontScale="85000" lnSpcReduction="10000"/>
          </a:bodyPr>
          <a:lstStyle/>
          <a:p>
            <a:pPr algn="just" rtl="1">
              <a:lnSpc>
                <a:spcPct val="160000"/>
              </a:lnSpc>
              <a:buFont typeface="Wingdings" pitchFamily="2" charset="2"/>
              <a:buChar char="l"/>
            </a:pPr>
            <a:r>
              <a:rPr lang="fa-IR" sz="2800" dirty="0" smtClean="0">
                <a:cs typeface="B Titr" pitchFamily="2" charset="-78"/>
              </a:rPr>
              <a:t>استقرار</a:t>
            </a:r>
            <a:r>
              <a:rPr lang="ar-SA" sz="2800" dirty="0" smtClean="0">
                <a:cs typeface="B Titr" pitchFamily="2" charset="-78"/>
              </a:rPr>
              <a:t> یک برنامه بازرسی سیستماتیک </a:t>
            </a:r>
            <a:r>
              <a:rPr lang="fa-IR" sz="2800" dirty="0" smtClean="0">
                <a:cs typeface="B Titr" pitchFamily="2" charset="-78"/>
              </a:rPr>
              <a:t>و نظام مند</a:t>
            </a:r>
          </a:p>
          <a:p>
            <a:pPr algn="just" rtl="1">
              <a:lnSpc>
                <a:spcPct val="150000"/>
              </a:lnSpc>
              <a:buFont typeface="Wingdings" pitchFamily="2" charset="2"/>
              <a:buChar char="l"/>
            </a:pPr>
            <a:r>
              <a:rPr lang="fa-IR" sz="2800" dirty="0" smtClean="0">
                <a:cs typeface="B Titr" pitchFamily="2" charset="-78"/>
              </a:rPr>
              <a:t>بهره گیری بهينه از پتانسیل نيروي انساني موجود جهت انجام بازرسي ها</a:t>
            </a:r>
          </a:p>
          <a:p>
            <a:pPr lvl="0" algn="just" rtl="1">
              <a:lnSpc>
                <a:spcPct val="150000"/>
              </a:lnSpc>
            </a:pPr>
            <a:r>
              <a:rPr lang="fa-IR" sz="2800" dirty="0" smtClean="0">
                <a:cs typeface="B Titr" pitchFamily="2" charset="-78"/>
              </a:rPr>
              <a:t>توانمند سازی و ارتقاء سطح آگاهی بازرسين بهداشت كار</a:t>
            </a:r>
          </a:p>
          <a:p>
            <a:pPr algn="just" rtl="1">
              <a:lnSpc>
                <a:spcPct val="150000"/>
              </a:lnSpc>
            </a:pPr>
            <a:r>
              <a:rPr lang="ar-SA" sz="2800" dirty="0" smtClean="0">
                <a:cs typeface="B Titr" pitchFamily="2" charset="-78"/>
              </a:rPr>
              <a:t>اولویت بندی </a:t>
            </a:r>
            <a:r>
              <a:rPr lang="fa-IR" sz="2800" dirty="0" smtClean="0">
                <a:cs typeface="B Titr" pitchFamily="2" charset="-78"/>
              </a:rPr>
              <a:t>بازرسي ها از </a:t>
            </a:r>
            <a:r>
              <a:rPr lang="ar-SA" sz="2800" dirty="0" smtClean="0">
                <a:cs typeface="B Titr" pitchFamily="2" charset="-78"/>
              </a:rPr>
              <a:t>کارگاه ها </a:t>
            </a:r>
            <a:r>
              <a:rPr lang="fa-IR" sz="2800" dirty="0" smtClean="0">
                <a:cs typeface="B Titr" pitchFamily="2" charset="-78"/>
              </a:rPr>
              <a:t>براساس سطح ريسك مربوطه</a:t>
            </a:r>
          </a:p>
          <a:p>
            <a:pPr lvl="0" algn="just" rtl="1">
              <a:lnSpc>
                <a:spcPct val="150000"/>
              </a:lnSpc>
            </a:pPr>
            <a:r>
              <a:rPr lang="fa-IR" sz="2800" dirty="0" smtClean="0">
                <a:cs typeface="B Titr" pitchFamily="2" charset="-78"/>
              </a:rPr>
              <a:t>تدوين مقررات و استانداردهای مرتبط با برنامه بازرسی هدفمند</a:t>
            </a:r>
          </a:p>
          <a:p>
            <a:pPr algn="just" rtl="1">
              <a:lnSpc>
                <a:spcPct val="150000"/>
              </a:lnSpc>
            </a:pPr>
            <a:r>
              <a:rPr lang="fa-IR" sz="2800" dirty="0" smtClean="0">
                <a:cs typeface="B Titr" pitchFamily="2" charset="-78"/>
              </a:rPr>
              <a:t> جلب مشاركت كارفرمايان، اتحاديه ها، صنايع و ... با هدف افزايش محيطهاي كاري سالم</a:t>
            </a:r>
          </a:p>
          <a:p>
            <a:pPr algn="just" rtl="1">
              <a:lnSpc>
                <a:spcPct val="150000"/>
              </a:lnSpc>
            </a:pPr>
            <a:r>
              <a:rPr lang="fa-IR" sz="2800" dirty="0" smtClean="0">
                <a:cs typeface="B Titr" pitchFamily="2" charset="-78"/>
              </a:rPr>
              <a:t>جلب مشاركت مراجع قضايي جهت برخورد قاطع با متخلفين بهداشت كار</a:t>
            </a:r>
            <a:endParaRPr lang="en-US" sz="2800" dirty="0" smtClean="0">
              <a:cs typeface="B Titr" pitchFamily="2" charset="-78"/>
            </a:endParaRPr>
          </a:p>
          <a:p>
            <a:pPr lvl="0" algn="just" rtl="1">
              <a:buNone/>
            </a:pPr>
            <a:endParaRPr lang="en-US" sz="2400" dirty="0" smtClean="0">
              <a:cs typeface="B Nazanin" pitchFamily="2" charset="-78"/>
            </a:endParaRPr>
          </a:p>
          <a:p>
            <a:pPr algn="r" rtl="1">
              <a:buNone/>
            </a:pPr>
            <a:endParaRPr lang="fa-IR" sz="1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72312"/>
          </a:xfrm>
        </p:spPr>
        <p:txBody>
          <a:bodyPr>
            <a:normAutofit/>
          </a:bodyPr>
          <a:lstStyle/>
          <a:p>
            <a:pPr algn="ctr"/>
            <a:r>
              <a:rPr lang="fa-IR" sz="3600" dirty="0" smtClean="0">
                <a:cs typeface="B Titr" pitchFamily="2" charset="-78"/>
              </a:rPr>
              <a:t>راهبردهای برنامه بازرسي هدفمند</a:t>
            </a:r>
            <a:endParaRPr lang="fa-IR" sz="3600" dirty="0"/>
          </a:p>
        </p:txBody>
      </p:sp>
      <p:sp>
        <p:nvSpPr>
          <p:cNvPr id="3" name="Content Placeholder 2"/>
          <p:cNvSpPr>
            <a:spLocks noGrp="1"/>
          </p:cNvSpPr>
          <p:nvPr>
            <p:ph idx="1"/>
          </p:nvPr>
        </p:nvSpPr>
        <p:spPr>
          <a:xfrm>
            <a:off x="228600" y="1752600"/>
            <a:ext cx="8610600" cy="4800600"/>
          </a:xfrm>
        </p:spPr>
        <p:txBody>
          <a:bodyPr>
            <a:noAutofit/>
          </a:bodyPr>
          <a:lstStyle/>
          <a:p>
            <a:pPr algn="just" rtl="1">
              <a:lnSpc>
                <a:spcPct val="170000"/>
              </a:lnSpc>
              <a:buFont typeface="Wingdings" pitchFamily="2" charset="2"/>
              <a:buChar char="l"/>
            </a:pPr>
            <a:r>
              <a:rPr lang="fa-IR" sz="2800" dirty="0" smtClean="0">
                <a:cs typeface="B Titr" pitchFamily="2" charset="-78"/>
              </a:rPr>
              <a:t>نظام مند نمودن و يكسان سازي سيستم ثبت اطلاعات و گزارش دهي طرح بازرسي هدفمند</a:t>
            </a:r>
          </a:p>
          <a:p>
            <a:pPr lvl="0" algn="just" rtl="1">
              <a:lnSpc>
                <a:spcPct val="170000"/>
              </a:lnSpc>
              <a:buNone/>
            </a:pPr>
            <a:r>
              <a:rPr lang="fa-IR" sz="2800" dirty="0" smtClean="0">
                <a:cs typeface="B Titr" pitchFamily="2" charset="-78"/>
                <a:sym typeface="Wingdings"/>
              </a:rPr>
              <a:t> </a:t>
            </a:r>
            <a:r>
              <a:rPr lang="fa-IR" sz="2800" dirty="0" smtClean="0">
                <a:cs typeface="B Titr" pitchFamily="2" charset="-78"/>
              </a:rPr>
              <a:t>نظارت، پايش و ارزشيابي در ميزان دستيابي به اهداف طرح براساس برنامه هاي عملياتي تدوين شده معاونت بهداشتي استانها در چهارچوب برنامه ابلاغ شده از مركز</a:t>
            </a:r>
            <a:endParaRPr lang="en-US" sz="2800" dirty="0" smtClean="0">
              <a:cs typeface="B Titr" pitchFamily="2" charset="-78"/>
            </a:endParaRPr>
          </a:p>
          <a:p>
            <a:pPr algn="just" rtl="1">
              <a:lnSpc>
                <a:spcPct val="170000"/>
              </a:lnSpc>
              <a:buFont typeface="Wingdings" pitchFamily="2" charset="2"/>
              <a:buChar char="l"/>
            </a:pPr>
            <a:endParaRPr lang="en-US" sz="1100" dirty="0" smtClean="0">
              <a:cs typeface="B Titr" pitchFamily="2" charset="-78"/>
            </a:endParaRPr>
          </a:p>
          <a:p>
            <a:pPr lvl="0" algn="just" rtl="1">
              <a:buFont typeface="Wingdings" pitchFamily="2" charset="2"/>
              <a:buChar char="l"/>
            </a:pPr>
            <a:endParaRPr lang="fa-IR" sz="700" dirty="0" smtClean="0"/>
          </a:p>
          <a:p>
            <a:pPr lvl="0" algn="just" rtl="1">
              <a:buNone/>
            </a:pPr>
            <a:endParaRPr lang="en-US" sz="700" dirty="0" smtClean="0"/>
          </a:p>
          <a:p>
            <a:pPr algn="just" rtl="1">
              <a:buNone/>
            </a:pPr>
            <a:endParaRPr lang="fa-IR" sz="7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219200"/>
          </a:xfrm>
        </p:spPr>
        <p:txBody>
          <a:bodyPr>
            <a:normAutofit fontScale="90000"/>
          </a:bodyPr>
          <a:lstStyle/>
          <a:p>
            <a:pPr algn="ctr"/>
            <a:r>
              <a:rPr lang="fa-IR" b="1" dirty="0" smtClean="0">
                <a:cs typeface="B Titr" pitchFamily="2" charset="-78"/>
              </a:rPr>
              <a:t>فصل اول: کلیات</a:t>
            </a:r>
            <a:r>
              <a:rPr lang="en-US" dirty="0" smtClean="0">
                <a:cs typeface="B Titr" pitchFamily="2" charset="-78"/>
              </a:rPr>
              <a:t/>
            </a:r>
            <a:br>
              <a:rPr lang="en-US" dirty="0" smtClean="0">
                <a:cs typeface="B Titr" pitchFamily="2" charset="-78"/>
              </a:rPr>
            </a:br>
            <a:endParaRPr lang="en-US" dirty="0">
              <a:cs typeface="B Titr" pitchFamily="2" charset="-78"/>
            </a:endParaRPr>
          </a:p>
        </p:txBody>
      </p:sp>
      <p:sp>
        <p:nvSpPr>
          <p:cNvPr id="3" name="Content Placeholder 2"/>
          <p:cNvSpPr>
            <a:spLocks noGrp="1"/>
          </p:cNvSpPr>
          <p:nvPr>
            <p:ph idx="1"/>
          </p:nvPr>
        </p:nvSpPr>
        <p:spPr>
          <a:xfrm>
            <a:off x="152400" y="1600200"/>
            <a:ext cx="8686800" cy="4724400"/>
          </a:xfrm>
        </p:spPr>
        <p:txBody>
          <a:bodyPr>
            <a:normAutofit fontScale="92500"/>
          </a:bodyPr>
          <a:lstStyle/>
          <a:p>
            <a:pPr algn="just" rtl="1">
              <a:lnSpc>
                <a:spcPct val="150000"/>
              </a:lnSpc>
            </a:pPr>
            <a:r>
              <a:rPr lang="fa-IR" b="1" dirty="0" smtClean="0">
                <a:solidFill>
                  <a:srgbClr val="002060"/>
                </a:solidFill>
                <a:cs typeface="B Titr" pitchFamily="2" charset="-78"/>
              </a:rPr>
              <a:t>ماده 1- دامنه شمول:</a:t>
            </a:r>
            <a:endParaRPr lang="en-US" dirty="0" smtClean="0">
              <a:solidFill>
                <a:srgbClr val="002060"/>
              </a:solidFill>
              <a:cs typeface="B Titr" pitchFamily="2" charset="-78"/>
            </a:endParaRPr>
          </a:p>
          <a:p>
            <a:pPr algn="just" rtl="1">
              <a:lnSpc>
                <a:spcPct val="150000"/>
              </a:lnSpc>
            </a:pPr>
            <a:r>
              <a:rPr lang="fa-IR" dirty="0" smtClean="0">
                <a:solidFill>
                  <a:srgbClr val="002060"/>
                </a:solidFill>
                <a:cs typeface="B Titr" pitchFamily="2" charset="-78"/>
              </a:rPr>
              <a:t>کلیه کارشناسان بهداشت حرفه ای دارای کارت ویژه بازرسی موضوع ماده 100 قانون کار جمهوری اسلامی ایران در وزرات بهداشت و حوزه معاونت بهداشتی دانشگاه های علوم پزشکی و خدمات بهداشتی درمانی کشور که در این آیین نامه بازرس بهداشت کار نامیده شده اند و کلیه کاردانهای بهداشتی و بهورزان شاغل در نظام شبکه بهداشتی درمانی کشور که از نظر فنی- تخصصی تحت نظر بازرسان بهداشت کار بعنوان کمک بازرس یا همکار در فرآیند بازرسی مشارکت دارند تابع مقررات این آيين نامه می باشند.</a:t>
            </a:r>
            <a:endParaRPr lang="en-US"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0288"/>
            <a:ext cx="8229600" cy="743712"/>
          </a:xfrm>
        </p:spPr>
        <p:txBody>
          <a:bodyPr>
            <a:normAutofit/>
          </a:bodyPr>
          <a:lstStyle/>
          <a:p>
            <a:pPr algn="ctr"/>
            <a:r>
              <a:rPr lang="fa-IR" sz="3200" dirty="0" smtClean="0">
                <a:solidFill>
                  <a:srgbClr val="0070C0"/>
                </a:solidFill>
                <a:latin typeface="+mn-lt"/>
                <a:ea typeface="+mn-ea"/>
                <a:cs typeface="B Titr" pitchFamily="2" charset="-78"/>
              </a:rPr>
              <a:t>تعاریف</a:t>
            </a:r>
          </a:p>
        </p:txBody>
      </p:sp>
      <p:sp>
        <p:nvSpPr>
          <p:cNvPr id="3" name="Content Placeholder 2"/>
          <p:cNvSpPr>
            <a:spLocks noGrp="1"/>
          </p:cNvSpPr>
          <p:nvPr>
            <p:ph idx="1"/>
          </p:nvPr>
        </p:nvSpPr>
        <p:spPr>
          <a:xfrm>
            <a:off x="152400" y="1600200"/>
            <a:ext cx="8763000" cy="4389120"/>
          </a:xfrm>
        </p:spPr>
        <p:txBody>
          <a:bodyPr>
            <a:normAutofit/>
          </a:bodyPr>
          <a:lstStyle/>
          <a:p>
            <a:pPr lvl="0" algn="just" rtl="1">
              <a:lnSpc>
                <a:spcPct val="150000"/>
              </a:lnSpc>
            </a:pPr>
            <a:r>
              <a:rPr lang="fa-IR" dirty="0" smtClean="0">
                <a:solidFill>
                  <a:srgbClr val="002060"/>
                </a:solidFill>
                <a:cs typeface="B Titr" pitchFamily="2" charset="-78"/>
              </a:rPr>
              <a:t>کارگاههای درجه 1: کارگاههای دارای مشاغل باریسک غیر قابل تحمل کارگاه درجه یک به شمار می روند</a:t>
            </a:r>
            <a:endParaRPr lang="en-US" dirty="0" smtClean="0">
              <a:solidFill>
                <a:srgbClr val="002060"/>
              </a:solidFill>
              <a:cs typeface="B Titr" pitchFamily="2" charset="-78"/>
            </a:endParaRPr>
          </a:p>
          <a:p>
            <a:pPr lvl="0" algn="just" rtl="1">
              <a:lnSpc>
                <a:spcPct val="150000"/>
              </a:lnSpc>
            </a:pPr>
            <a:r>
              <a:rPr lang="fa-IR" dirty="0" smtClean="0">
                <a:solidFill>
                  <a:srgbClr val="002060"/>
                </a:solidFill>
                <a:cs typeface="B Titr" pitchFamily="2" charset="-78"/>
              </a:rPr>
              <a:t>کارگاه درجه 2: به کارگاههای دارای مشاغل با ریسک های متوسط که مشاغل با ریسک غیر قابل تحمل در آن موجود نباشد، اطلاق می گردد</a:t>
            </a:r>
            <a:endParaRPr lang="en-US" dirty="0" smtClean="0">
              <a:solidFill>
                <a:srgbClr val="002060"/>
              </a:solidFill>
              <a:cs typeface="B Titr" pitchFamily="2" charset="-78"/>
            </a:endParaRPr>
          </a:p>
          <a:p>
            <a:pPr lvl="0" algn="just" rtl="1">
              <a:lnSpc>
                <a:spcPct val="150000"/>
              </a:lnSpc>
            </a:pPr>
            <a:r>
              <a:rPr lang="fa-IR" dirty="0" smtClean="0">
                <a:solidFill>
                  <a:srgbClr val="002060"/>
                </a:solidFill>
                <a:cs typeface="B Titr" pitchFamily="2" charset="-78"/>
              </a:rPr>
              <a:t>کارگاههای درجه 3: کارگاههایی است که فقط دارای مشاغل با ریسک قابل تحمل  می باشد</a:t>
            </a:r>
            <a:endParaRPr lang="en-US" dirty="0" smtClean="0">
              <a:solidFill>
                <a:srgbClr val="002060"/>
              </a:solidFill>
              <a:cs typeface="B Titr" pitchFamily="2" charset="-78"/>
            </a:endParaRPr>
          </a:p>
          <a:p>
            <a:pPr algn="r" rtl="1"/>
            <a:endParaRPr lang="fa-IR" dirty="0">
              <a:solidFill>
                <a:srgbClr val="00206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19912"/>
          </a:xfrm>
        </p:spPr>
        <p:txBody>
          <a:bodyPr>
            <a:normAutofit/>
          </a:bodyPr>
          <a:lstStyle/>
          <a:p>
            <a:pPr algn="ctr" rtl="1"/>
            <a:r>
              <a:rPr lang="fa-IR" sz="3200" dirty="0" smtClean="0">
                <a:cs typeface="B Titr" pitchFamily="2" charset="-78"/>
              </a:rPr>
              <a:t>فصل دوم – مقررات بازرسی بهداشت کار</a:t>
            </a:r>
            <a:endParaRPr lang="en-US" sz="3200" dirty="0">
              <a:cs typeface="B Titr" pitchFamily="2" charset="-78"/>
            </a:endParaRPr>
          </a:p>
        </p:txBody>
      </p:sp>
      <p:sp>
        <p:nvSpPr>
          <p:cNvPr id="3" name="Content Placeholder 2"/>
          <p:cNvSpPr>
            <a:spLocks noGrp="1"/>
          </p:cNvSpPr>
          <p:nvPr>
            <p:ph idx="1"/>
          </p:nvPr>
        </p:nvSpPr>
        <p:spPr>
          <a:xfrm>
            <a:off x="228600" y="1447800"/>
            <a:ext cx="8686800" cy="5334000"/>
          </a:xfrm>
        </p:spPr>
        <p:txBody>
          <a:bodyPr>
            <a:noAutofit/>
          </a:bodyPr>
          <a:lstStyle/>
          <a:p>
            <a:pPr algn="just" rtl="1">
              <a:lnSpc>
                <a:spcPct val="170000"/>
              </a:lnSpc>
              <a:buNone/>
            </a:pPr>
            <a:r>
              <a:rPr lang="fa-IR" sz="1800" b="1" dirty="0" smtClean="0">
                <a:solidFill>
                  <a:srgbClr val="002060"/>
                </a:solidFill>
                <a:cs typeface="B Titr" pitchFamily="2" charset="-78"/>
              </a:rPr>
              <a:t>الف) وظایف بازرسان بهداشت کار در قبل و حین بازرسی به شرح ذیل می باشد:</a:t>
            </a:r>
            <a:endParaRPr lang="en-US" sz="1800" dirty="0" smtClean="0">
              <a:solidFill>
                <a:srgbClr val="002060"/>
              </a:solidFill>
              <a:cs typeface="B Titr" pitchFamily="2" charset="-78"/>
            </a:endParaRPr>
          </a:p>
          <a:p>
            <a:pPr algn="just" rtl="1">
              <a:lnSpc>
                <a:spcPct val="170000"/>
              </a:lnSpc>
              <a:buNone/>
            </a:pPr>
            <a:r>
              <a:rPr lang="fa-IR" sz="1800" b="1" dirty="0" smtClean="0">
                <a:solidFill>
                  <a:srgbClr val="002060"/>
                </a:solidFill>
                <a:cs typeface="B Titr" pitchFamily="2" charset="-78"/>
              </a:rPr>
              <a:t>ماده4-</a:t>
            </a:r>
            <a:r>
              <a:rPr lang="fa-IR" sz="1800" dirty="0" smtClean="0">
                <a:solidFill>
                  <a:srgbClr val="002060"/>
                </a:solidFill>
                <a:cs typeface="B Titr" pitchFamily="2" charset="-78"/>
              </a:rPr>
              <a:t> شناسایی و بازدید از کلیه کارگاههای مشمول ماده 85 قانون کار در حوزه تابعه منطقه مورد نظر. بازرسان بهداشت کار در حدود وظایف خویش حق دارند بدون اطلاع قبلی و نیاز به کسب اجازه از کارفرما در هر موقع از شبانه روز ضمن ورود و بازرسی از کارگاههای مذکور، به دفاتر و مدارک مربوطه مراجعه و در صورت لزوم از تمام یا قسمتی از آنها رونوشت تحصیل نمایند.</a:t>
            </a:r>
            <a:endParaRPr lang="en-US" sz="1800" dirty="0" smtClean="0">
              <a:solidFill>
                <a:srgbClr val="002060"/>
              </a:solidFill>
              <a:cs typeface="B Titr" pitchFamily="2" charset="-78"/>
            </a:endParaRPr>
          </a:p>
          <a:p>
            <a:pPr algn="just" rtl="1">
              <a:lnSpc>
                <a:spcPct val="170000"/>
              </a:lnSpc>
              <a:buNone/>
            </a:pPr>
            <a:r>
              <a:rPr lang="fa-IR" sz="1800" dirty="0" smtClean="0">
                <a:solidFill>
                  <a:srgbClr val="002060"/>
                </a:solidFill>
                <a:cs typeface="B Titr" pitchFamily="2" charset="-78"/>
              </a:rPr>
              <a:t>تبصره 1-  شناسایی و بازرسی از کارگاههای خانگی تحت پوشش منطقه وفق تبصره ذیل ماده 98 امکان پذیر خواهد بود.</a:t>
            </a:r>
            <a:endParaRPr lang="en-US" sz="1800" dirty="0" smtClean="0">
              <a:solidFill>
                <a:srgbClr val="002060"/>
              </a:solidFill>
              <a:cs typeface="B Titr" pitchFamily="2" charset="-78"/>
            </a:endParaRPr>
          </a:p>
          <a:p>
            <a:pPr algn="just" rtl="1">
              <a:lnSpc>
                <a:spcPct val="170000"/>
              </a:lnSpc>
              <a:buNone/>
            </a:pPr>
            <a:r>
              <a:rPr lang="fa-IR" sz="1800" dirty="0" smtClean="0">
                <a:solidFill>
                  <a:srgbClr val="002060"/>
                </a:solidFill>
                <a:cs typeface="B Titr" pitchFamily="2" charset="-78"/>
              </a:rPr>
              <a:t> تبصره2- بازرسان بهداشت کار موظفند هنگام بازرسی کارت شناسائی ویژه بازرسی  را همراه داشته و در صورت درخواست به کارفرما یا نماینده وی ارائه نمایند.</a:t>
            </a:r>
            <a:endParaRPr lang="en-US" sz="1800" dirty="0" smtClean="0">
              <a:solidFill>
                <a:srgbClr val="002060"/>
              </a:solidFill>
              <a:cs typeface="B Titr" pitchFamily="2" charset="-78"/>
            </a:endParaRPr>
          </a:p>
          <a:p>
            <a:pPr algn="just" rtl="1">
              <a:lnSpc>
                <a:spcPct val="170000"/>
              </a:lnSpc>
              <a:buNone/>
            </a:pPr>
            <a:r>
              <a:rPr lang="fa-IR" sz="1800" dirty="0" smtClean="0">
                <a:solidFill>
                  <a:srgbClr val="002060"/>
                </a:solidFill>
                <a:cs typeface="B Titr" pitchFamily="2" charset="-78"/>
              </a:rPr>
              <a:t>تبصره 3- جهت کمک بازرسان و بهورزانی که تحت نظر بازرس بهداشت کار بعنوان همکار یا گزارش دهنده در فرایند بازرسی با وی همکاری می نمایند معرفی نامه در مراکز بهداشتی ذیربط صادر خواهد شد.</a:t>
            </a:r>
            <a:endParaRPr lang="en-US" sz="1800" dirty="0" smtClean="0">
              <a:solidFill>
                <a:srgbClr val="002060"/>
              </a:solidFill>
              <a:cs typeface="B Titr" pitchFamily="2" charset="-78"/>
            </a:endParaRPr>
          </a:p>
          <a:p>
            <a:pPr algn="just" rtl="1">
              <a:lnSpc>
                <a:spcPct val="170000"/>
              </a:lnSpc>
            </a:pPr>
            <a:endParaRPr lang="fa-IR" sz="18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561</TotalTime>
  <Words>2771</Words>
  <Application>Microsoft Office PowerPoint</Application>
  <PresentationFormat>On-screen Show (4:3)</PresentationFormat>
  <Paragraphs>116</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Flow</vt:lpstr>
      <vt:lpstr>Slide 1</vt:lpstr>
      <vt:lpstr>هدف كلي</vt:lpstr>
      <vt:lpstr> مقایسه شاخص کشوری درصد کارگاههای تحت پوشش بازدید از سال 89-1385 </vt:lpstr>
      <vt:lpstr>اهداف برنامه</vt:lpstr>
      <vt:lpstr>راهبردهای برنامه بازرسي هدفمند</vt:lpstr>
      <vt:lpstr>راهبردهای برنامه بازرسي هدفمند</vt:lpstr>
      <vt:lpstr>فصل اول: کلیات </vt:lpstr>
      <vt:lpstr>تعاریف</vt:lpstr>
      <vt:lpstr>فصل دوم – مقررات بازرسی بهداشت کار</vt:lpstr>
      <vt:lpstr>Slide 10</vt:lpstr>
      <vt:lpstr>Slide 11</vt:lpstr>
      <vt:lpstr>Slide 12</vt:lpstr>
      <vt:lpstr>  ب) وظایف بازرسان بهداشت کار پس از بازرسی به شرح ذیل می باشد: </vt:lpstr>
      <vt:lpstr>Slide 14</vt:lpstr>
      <vt:lpstr>Slide 15</vt:lpstr>
      <vt:lpstr>Slide 16</vt:lpstr>
      <vt:lpstr>Slide 17</vt:lpstr>
      <vt:lpstr>Slide 18</vt:lpstr>
      <vt:lpstr>Slide 19</vt:lpstr>
      <vt:lpstr> ج) مقررات عمومی و متفرقه مرتبط با وظایف بازرسان بهداشت کار </vt:lpstr>
      <vt:lpstr>فصل سوم مقررات بازرسی هدفمند بهداشت حرفه ای </vt:lpstr>
      <vt:lpstr>Slide 22</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Reza Amini</dc:creator>
  <cp:lastModifiedBy>barsam</cp:lastModifiedBy>
  <cp:revision>66</cp:revision>
  <dcterms:created xsi:type="dcterms:W3CDTF">2011-05-18T05:41:40Z</dcterms:created>
  <dcterms:modified xsi:type="dcterms:W3CDTF">2012-03-05T06:16:11Z</dcterms:modified>
</cp:coreProperties>
</file>