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93" r:id="rId2"/>
    <p:sldId id="261" r:id="rId3"/>
    <p:sldId id="275" r:id="rId4"/>
    <p:sldId id="276" r:id="rId5"/>
    <p:sldId id="277" r:id="rId6"/>
    <p:sldId id="278" r:id="rId7"/>
    <p:sldId id="279" r:id="rId8"/>
    <p:sldId id="280" r:id="rId9"/>
    <p:sldId id="289" r:id="rId10"/>
    <p:sldId id="281" r:id="rId11"/>
    <p:sldId id="282" r:id="rId12"/>
    <p:sldId id="283" r:id="rId13"/>
    <p:sldId id="290" r:id="rId14"/>
    <p:sldId id="284" r:id="rId15"/>
    <p:sldId id="285" r:id="rId16"/>
    <p:sldId id="291" r:id="rId17"/>
    <p:sldId id="286" r:id="rId18"/>
    <p:sldId id="292" r:id="rId19"/>
    <p:sldId id="287" r:id="rId20"/>
    <p:sldId id="28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2E4BF1-2CBF-4715-9811-820E6D5671DA}" type="datetimeFigureOut">
              <a:rPr lang="en-US" smtClean="0"/>
              <a:pPr/>
              <a:t>3/5/2012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4DDE92-A59B-478A-B934-D5B7DA1BDFC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F9D75E0-0C4B-4E8B-9A59-D23941C3DA30}" type="datetimeFigureOut">
              <a:rPr lang="en-US" smtClean="0"/>
              <a:pPr/>
              <a:t>3/5/2012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9F1F92E-C7F6-4AC8-8A54-43645114A7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9D75E0-0C4B-4E8B-9A59-D23941C3DA30}" type="datetimeFigureOut">
              <a:rPr lang="en-US" smtClean="0"/>
              <a:pPr/>
              <a:t>3/5/2012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F9D75E0-0C4B-4E8B-9A59-D23941C3DA30}" type="datetimeFigureOut">
              <a:rPr lang="en-US" smtClean="0"/>
              <a:pPr/>
              <a:t>3/5/2012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F9D75E0-0C4B-4E8B-9A59-D23941C3DA30}" type="datetimeFigureOut">
              <a:rPr lang="en-US" smtClean="0"/>
              <a:pPr/>
              <a:t>3/5/2012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9D75E0-0C4B-4E8B-9A59-D23941C3DA30}" type="datetimeFigureOut">
              <a:rPr lang="en-US" smtClean="0"/>
              <a:pPr/>
              <a:t>3/5/2012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9D75E0-0C4B-4E8B-9A59-D23941C3DA30}" type="datetimeFigureOut">
              <a:rPr lang="en-US" smtClean="0"/>
              <a:pPr/>
              <a:t>3/5/2012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9D75E0-0C4B-4E8B-9A59-D23941C3DA30}" type="datetimeFigureOut">
              <a:rPr lang="en-US" smtClean="0"/>
              <a:pPr/>
              <a:t>3/5/2012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9F1F92E-C7F6-4AC8-8A54-43645114A70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F9D75E0-0C4B-4E8B-9A59-D23941C3DA30}" type="datetimeFigureOut">
              <a:rPr lang="en-US" smtClean="0"/>
              <a:pPr/>
              <a:t>3/5/2012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9F1F92E-C7F6-4AC8-8A54-43645114A70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2"/>
          <p:cNvPicPr>
            <a:picLocks noChangeAspect="1" noChangeArrowheads="1"/>
          </p:cNvPicPr>
          <p:nvPr/>
        </p:nvPicPr>
        <p:blipFill>
          <a:blip r:embed="rId2"/>
          <a:srcRect/>
          <a:stretch>
            <a:fillRect/>
          </a:stretch>
        </p:blipFill>
        <p:spPr>
          <a:xfrm>
            <a:off x="0" y="0"/>
            <a:ext cx="9144000" cy="6858000"/>
          </a:xfrm>
          <a:prstGeom prst="rect">
            <a:avLst/>
          </a:prstGeom>
          <a:noFill/>
          <a:ln w="76200" cmpd="tri">
            <a:solidFill>
              <a:srgbClr val="FFFF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checkerboard(across)">
                                      <p:cBhvr>
                                        <p:cTn id="7" dur="500"/>
                                        <p:tgtEl>
                                          <p:spTgt spid="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4800" dirty="0" smtClean="0">
                <a:cs typeface="B Titr" pitchFamily="2" charset="-78"/>
              </a:rPr>
              <a:t>کارگاههای درجه </a:t>
            </a:r>
            <a:r>
              <a:rPr lang="fa-IR" sz="4800" dirty="0" smtClean="0">
                <a:cs typeface="B Titr" pitchFamily="2" charset="-78"/>
              </a:rPr>
              <a:t>2</a:t>
            </a:r>
            <a:endParaRPr lang="fa-IR" sz="4800" dirty="0"/>
          </a:p>
        </p:txBody>
      </p:sp>
      <p:sp>
        <p:nvSpPr>
          <p:cNvPr id="3" name="Content Placeholder 2"/>
          <p:cNvSpPr>
            <a:spLocks noGrp="1"/>
          </p:cNvSpPr>
          <p:nvPr>
            <p:ph idx="1"/>
          </p:nvPr>
        </p:nvSpPr>
        <p:spPr/>
        <p:txBody>
          <a:bodyPr/>
          <a:lstStyle/>
          <a:p>
            <a:pPr algn="just" rtl="1">
              <a:buNone/>
            </a:pPr>
            <a:r>
              <a:rPr lang="fa-IR" sz="3200" b="1" dirty="0" smtClean="0">
                <a:cs typeface="B Nazanin" pitchFamily="2" charset="-78"/>
              </a:rPr>
              <a:t>   </a:t>
            </a:r>
            <a:r>
              <a:rPr lang="ar-SA" sz="3200" b="1" dirty="0" smtClean="0">
                <a:cs typeface="B Nazanin" pitchFamily="2" charset="-78"/>
              </a:rPr>
              <a:t>به کارگاههای</a:t>
            </a:r>
            <a:r>
              <a:rPr lang="fa-IR" sz="3200" b="1" dirty="0" smtClean="0">
                <a:cs typeface="B Nazanin" pitchFamily="2" charset="-78"/>
              </a:rPr>
              <a:t> </a:t>
            </a:r>
            <a:r>
              <a:rPr lang="ar-SA" sz="3200" b="1" dirty="0" smtClean="0">
                <a:cs typeface="B Nazanin" pitchFamily="2" charset="-78"/>
              </a:rPr>
              <a:t>دارای مشاغل</a:t>
            </a:r>
            <a:r>
              <a:rPr lang="fa-IR" sz="3200" b="1" dirty="0" smtClean="0">
                <a:cs typeface="B Nazanin" pitchFamily="2" charset="-78"/>
              </a:rPr>
              <a:t>ي</a:t>
            </a:r>
            <a:r>
              <a:rPr lang="ar-SA" sz="3200" b="1" dirty="0" smtClean="0">
                <a:cs typeface="B Nazanin" pitchFamily="2" charset="-78"/>
              </a:rPr>
              <a:t> با ریسک های متوسط اطلاق می گردد که مشاغل با ریسک غیر قابل تحمل در آن موجود نباشد. این کارگاهها </a:t>
            </a:r>
            <a:r>
              <a:rPr lang="fa-IR" sz="3200" b="1" dirty="0" smtClean="0">
                <a:cs typeface="B Nazanin" pitchFamily="2" charset="-78"/>
              </a:rPr>
              <a:t>نيز </a:t>
            </a:r>
            <a:r>
              <a:rPr lang="ar-SA" sz="3200" b="1" dirty="0" smtClean="0">
                <a:cs typeface="B Nazanin" pitchFamily="2" charset="-78"/>
              </a:rPr>
              <a:t>به اجرای کنترل مهندسی </a:t>
            </a:r>
            <a:r>
              <a:rPr lang="fa-IR" sz="3200" b="1" dirty="0" smtClean="0">
                <a:cs typeface="B Nazanin" pitchFamily="2" charset="-78"/>
              </a:rPr>
              <a:t>عوامل زيان آور محيط كار</a:t>
            </a:r>
            <a:r>
              <a:rPr lang="ar-SA" sz="3200" b="1" dirty="0" smtClean="0">
                <a:cs typeface="B Nazanin" pitchFamily="2" charset="-78"/>
              </a:rPr>
              <a:t>، انجام پایش هوا </a:t>
            </a:r>
            <a:r>
              <a:rPr lang="fa-IR" sz="3200" b="1" dirty="0" smtClean="0">
                <a:cs typeface="B Nazanin" pitchFamily="2" charset="-78"/>
              </a:rPr>
              <a:t>      </a:t>
            </a:r>
            <a:r>
              <a:rPr lang="ar-SA" sz="3200" b="1" dirty="0" smtClean="0">
                <a:cs typeface="B Nazanin" pitchFamily="2" charset="-78"/>
              </a:rPr>
              <a:t>و </a:t>
            </a:r>
            <a:r>
              <a:rPr lang="fa-IR" sz="3200" b="1" dirty="0" smtClean="0">
                <a:cs typeface="B Nazanin" pitchFamily="2" charset="-78"/>
              </a:rPr>
              <a:t>. . . نياز دارند.</a:t>
            </a:r>
            <a:r>
              <a:rPr lang="ar-SA" sz="3200" b="1" dirty="0" smtClean="0">
                <a:cs typeface="B Nazanin" pitchFamily="2" charset="-78"/>
              </a:rPr>
              <a:t> </a:t>
            </a:r>
            <a:endParaRPr lang="en-US" dirty="0" smtClean="0">
              <a:cs typeface="B Nazanin" pitchFamily="2" charset="-78"/>
            </a:endParaRPr>
          </a:p>
          <a:p>
            <a:pPr algn="r" rtl="1">
              <a:buNone/>
            </a:pPr>
            <a:endParaRPr lang="fa-I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591312"/>
          </a:xfrm>
        </p:spPr>
        <p:txBody>
          <a:bodyPr>
            <a:noAutofit/>
          </a:bodyPr>
          <a:lstStyle/>
          <a:p>
            <a:pPr algn="just" rtl="1"/>
            <a:r>
              <a:rPr lang="ar-SA" sz="2400" b="1" dirty="0" smtClean="0">
                <a:cs typeface="B Titr" pitchFamily="2" charset="-78"/>
              </a:rPr>
              <a:t>کارگاههای دارای مشاغل ذیل در زمره کارگاههای درجه </a:t>
            </a:r>
            <a:r>
              <a:rPr lang="fa-IR" sz="2400" b="1" dirty="0" smtClean="0">
                <a:cs typeface="B Titr" pitchFamily="2" charset="-78"/>
              </a:rPr>
              <a:t>2</a:t>
            </a:r>
            <a:r>
              <a:rPr lang="ar-SA" sz="2400" b="1" dirty="0" smtClean="0">
                <a:cs typeface="B Titr" pitchFamily="2" charset="-78"/>
              </a:rPr>
              <a:t> قرار دارند</a:t>
            </a:r>
            <a:r>
              <a:rPr lang="fa-IR" sz="2400" b="1" dirty="0" smtClean="0">
                <a:cs typeface="B Titr" pitchFamily="2" charset="-78"/>
              </a:rPr>
              <a:t>:</a:t>
            </a:r>
            <a:endParaRPr lang="fa-IR" sz="2400" dirty="0"/>
          </a:p>
        </p:txBody>
      </p:sp>
      <p:sp>
        <p:nvSpPr>
          <p:cNvPr id="3" name="Content Placeholder 2"/>
          <p:cNvSpPr>
            <a:spLocks noGrp="1"/>
          </p:cNvSpPr>
          <p:nvPr>
            <p:ph idx="1"/>
          </p:nvPr>
        </p:nvSpPr>
        <p:spPr>
          <a:xfrm>
            <a:off x="457200" y="1295400"/>
            <a:ext cx="8229600" cy="5334000"/>
          </a:xfrm>
        </p:spPr>
        <p:txBody>
          <a:bodyPr>
            <a:noAutofit/>
          </a:bodyPr>
          <a:lstStyle/>
          <a:p>
            <a:pPr algn="just" rtl="1"/>
            <a:r>
              <a:rPr lang="ar-SA" sz="2200" b="1" dirty="0" smtClean="0">
                <a:cs typeface="B Nazanin" pitchFamily="2" charset="-78"/>
              </a:rPr>
              <a:t>صنایعی که در آنها به نحوی از تركيبات مشكوك به سرطانزايي و موتا‍ژني در انسان (عدم سرطان زاي قطعي در انسان و حيوانات) استفاده می گردد. </a:t>
            </a:r>
            <a:endParaRPr lang="en-US" sz="2200" b="1" dirty="0" smtClean="0">
              <a:cs typeface="B Nazanin" pitchFamily="2" charset="-78"/>
            </a:endParaRPr>
          </a:p>
          <a:p>
            <a:pPr lvl="0" algn="just" rtl="1"/>
            <a:r>
              <a:rPr lang="ar-SA" sz="2200" b="1" dirty="0" smtClean="0">
                <a:cs typeface="B Nazanin" pitchFamily="2" charset="-78"/>
              </a:rPr>
              <a:t>صنايع دارای حداقل یک عامل زیان آور فیزیکی (صدا، ارتعاش، روشنایی، پرتو) بيش از حد مجاز که نياز به كنترل مهندسي دارد.</a:t>
            </a:r>
            <a:endParaRPr lang="en-US" sz="2200" b="1" dirty="0" smtClean="0">
              <a:cs typeface="B Nazanin" pitchFamily="2" charset="-78"/>
            </a:endParaRPr>
          </a:p>
          <a:p>
            <a:pPr lvl="0" algn="just" rtl="1"/>
            <a:r>
              <a:rPr lang="ar-SA" sz="2200" b="1" dirty="0" smtClean="0">
                <a:cs typeface="B Nazanin" pitchFamily="2" charset="-78"/>
              </a:rPr>
              <a:t>کارگاههایی که دارای ایستگاههای کاری هستند که بر اساس ارزیابی های ارگونومیکی در طبقه بندی ریسک بالا قرار دارند.</a:t>
            </a:r>
            <a:endParaRPr lang="en-US" sz="2200" b="1" dirty="0" smtClean="0">
              <a:cs typeface="B Nazanin" pitchFamily="2" charset="-78"/>
            </a:endParaRPr>
          </a:p>
          <a:p>
            <a:pPr lvl="0" algn="just" rtl="1"/>
            <a:r>
              <a:rPr lang="ar-SA" sz="2200" b="1" dirty="0" smtClean="0">
                <a:cs typeface="B Nazanin" pitchFamily="2" charset="-78"/>
              </a:rPr>
              <a:t>کارگاههای دارای شاغلینی که به حمل دستی بارهای بیش از حد مجاز اشتغال دارند. </a:t>
            </a:r>
            <a:endParaRPr lang="en-US" sz="2200" b="1" dirty="0" smtClean="0">
              <a:cs typeface="B Nazanin" pitchFamily="2" charset="-78"/>
            </a:endParaRPr>
          </a:p>
          <a:p>
            <a:pPr lvl="0" algn="just" rtl="1"/>
            <a:r>
              <a:rPr lang="ar-SA" sz="2200" b="1" dirty="0" smtClean="0">
                <a:cs typeface="B Nazanin" pitchFamily="2" charset="-78"/>
              </a:rPr>
              <a:t>صنايع با گرماي بالا و نياز به كنترل گرمايي</a:t>
            </a:r>
            <a:endParaRPr lang="en-US" sz="2200" b="1" dirty="0" smtClean="0">
              <a:cs typeface="B Nazanin" pitchFamily="2" charset="-78"/>
            </a:endParaRPr>
          </a:p>
          <a:p>
            <a:pPr lvl="0" algn="just" rtl="1"/>
            <a:r>
              <a:rPr lang="ar-SA" sz="2000" b="1" dirty="0" smtClean="0">
                <a:cs typeface="B Nazanin" pitchFamily="2" charset="-78"/>
              </a:rPr>
              <a:t>صنايع پخش مواد شيميايي به جز مواد شیمیایی ذکر شده در گروه کارگاههای درجه 1 ذکر شده در همین راهنما.</a:t>
            </a:r>
            <a:endParaRPr lang="en-US" sz="2000" b="1" dirty="0" smtClean="0">
              <a:cs typeface="B Nazanin" pitchFamily="2" charset="-78"/>
            </a:endParaRPr>
          </a:p>
          <a:p>
            <a:pPr lvl="0" algn="just" rtl="1"/>
            <a:r>
              <a:rPr lang="ar-SA" sz="2000" b="1" dirty="0" smtClean="0">
                <a:cs typeface="B Nazanin" pitchFamily="2" charset="-78"/>
              </a:rPr>
              <a:t>صنايع كشتي سازي،هواپيما سازي،ماشين سازي،تراكتور سازي به جز بخش های ریخته گری یا سندبلاست که ممکن است در صنایع مذکور موجود باشد.</a:t>
            </a:r>
            <a:endParaRPr lang="en-US" sz="2000" b="1" dirty="0" smtClean="0">
              <a:cs typeface="B Nazanin" pitchFamily="2" charset="-78"/>
            </a:endParaRPr>
          </a:p>
          <a:p>
            <a:pPr lvl="0" algn="just" rtl="1"/>
            <a:r>
              <a:rPr lang="ar-SA" sz="2000" b="1" dirty="0" smtClean="0">
                <a:cs typeface="B Nazanin" pitchFamily="2" charset="-78"/>
              </a:rPr>
              <a:t> صنايع الكتريكي که فقط مونتاژ قطعات را انجام می دهند و دارای پروسه های آبکاری با نیکل، کادمیوم، کروم و... نیستند.</a:t>
            </a:r>
            <a:endParaRPr lang="en-US" sz="2000" b="1" dirty="0" smtClean="0">
              <a:cs typeface="B Nazanin" pitchFamily="2" charset="-78"/>
            </a:endParaRPr>
          </a:p>
          <a:p>
            <a:pPr>
              <a:buNone/>
            </a:pPr>
            <a:r>
              <a:rPr lang="ar-SA" sz="2200" b="1" dirty="0" smtClean="0"/>
              <a:t>	</a:t>
            </a:r>
            <a:endParaRPr lang="fa-IR" sz="22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a:bodyPr>
          <a:lstStyle/>
          <a:p>
            <a:pPr algn="ctr"/>
            <a:r>
              <a:rPr lang="fa-IR" sz="4000" dirty="0" smtClean="0">
                <a:cs typeface="B Titr" pitchFamily="2" charset="-78"/>
              </a:rPr>
              <a:t>ادامه كارگاههاي درجه 2:</a:t>
            </a:r>
            <a:endParaRPr lang="fa-IR" sz="4000" dirty="0">
              <a:cs typeface="B Titr" pitchFamily="2" charset="-78"/>
            </a:endParaRPr>
          </a:p>
        </p:txBody>
      </p:sp>
      <p:sp>
        <p:nvSpPr>
          <p:cNvPr id="3" name="Content Placeholder 2"/>
          <p:cNvSpPr>
            <a:spLocks noGrp="1"/>
          </p:cNvSpPr>
          <p:nvPr>
            <p:ph idx="1"/>
          </p:nvPr>
        </p:nvSpPr>
        <p:spPr>
          <a:xfrm>
            <a:off x="457200" y="1447800"/>
            <a:ext cx="8229600" cy="5105400"/>
          </a:xfrm>
        </p:spPr>
        <p:txBody>
          <a:bodyPr>
            <a:normAutofit fontScale="70000" lnSpcReduction="20000"/>
          </a:bodyPr>
          <a:lstStyle/>
          <a:p>
            <a:pPr lvl="0" algn="just" rtl="1"/>
            <a:r>
              <a:rPr lang="ar-SA" sz="3100" b="1" dirty="0" smtClean="0">
                <a:cs typeface="B Nazanin" pitchFamily="2" charset="-78"/>
              </a:rPr>
              <a:t>صنايع نورد</a:t>
            </a:r>
            <a:endParaRPr lang="en-US" sz="3100" b="1" dirty="0" smtClean="0">
              <a:cs typeface="B Nazanin" pitchFamily="2" charset="-78"/>
            </a:endParaRPr>
          </a:p>
          <a:p>
            <a:pPr lvl="0" algn="just" rtl="1"/>
            <a:r>
              <a:rPr lang="ar-SA" sz="3100" b="1" dirty="0" smtClean="0">
                <a:cs typeface="B Nazanin" pitchFamily="2" charset="-78"/>
              </a:rPr>
              <a:t> صنایع چرم سازی</a:t>
            </a:r>
            <a:endParaRPr lang="fa-IR" sz="3100" b="1" dirty="0" smtClean="0">
              <a:cs typeface="B Nazanin" pitchFamily="2" charset="-78"/>
            </a:endParaRPr>
          </a:p>
          <a:p>
            <a:pPr lvl="0" algn="just" rtl="1"/>
            <a:r>
              <a:rPr lang="ar-SA" sz="3100" b="1" dirty="0" smtClean="0">
                <a:cs typeface="B Nazanin" pitchFamily="2" charset="-78"/>
              </a:rPr>
              <a:t>صنايع پلاستيك سازي</a:t>
            </a:r>
            <a:endParaRPr lang="en-US" sz="3100" b="1" dirty="0" smtClean="0">
              <a:cs typeface="B Nazanin" pitchFamily="2" charset="-78"/>
            </a:endParaRPr>
          </a:p>
          <a:p>
            <a:pPr lvl="0" algn="just" rtl="1"/>
            <a:r>
              <a:rPr lang="ar-SA" sz="3100" b="1" dirty="0" smtClean="0">
                <a:cs typeface="B Nazanin" pitchFamily="2" charset="-78"/>
              </a:rPr>
              <a:t> صنایع تولید چینی بهداشتی</a:t>
            </a:r>
            <a:endParaRPr lang="en-US" sz="3100" b="1" dirty="0" smtClean="0">
              <a:cs typeface="B Nazanin" pitchFamily="2" charset="-78"/>
            </a:endParaRPr>
          </a:p>
          <a:p>
            <a:pPr lvl="0" algn="just" rtl="1"/>
            <a:r>
              <a:rPr lang="ar-SA" sz="3100" b="1" dirty="0" smtClean="0">
                <a:cs typeface="B Nazanin" pitchFamily="2" charset="-78"/>
              </a:rPr>
              <a:t>صنایع توليد خوراك طيور</a:t>
            </a:r>
            <a:endParaRPr lang="en-US" sz="3100" b="1" dirty="0" smtClean="0">
              <a:cs typeface="B Nazanin" pitchFamily="2" charset="-78"/>
            </a:endParaRPr>
          </a:p>
          <a:p>
            <a:pPr lvl="0" algn="just" rtl="1"/>
            <a:r>
              <a:rPr lang="ar-SA" sz="3100" b="1" dirty="0" smtClean="0">
                <a:cs typeface="B Nazanin" pitchFamily="2" charset="-78"/>
              </a:rPr>
              <a:t>صنايع صابون سازي</a:t>
            </a:r>
            <a:endParaRPr lang="fa-IR" sz="3100" b="1" dirty="0" smtClean="0">
              <a:cs typeface="B Nazanin" pitchFamily="2" charset="-78"/>
            </a:endParaRPr>
          </a:p>
          <a:p>
            <a:pPr algn="just" rtl="1"/>
            <a:r>
              <a:rPr lang="ar-SA" sz="3100" b="1" dirty="0" smtClean="0">
                <a:cs typeface="B Nazanin" pitchFamily="2" charset="-78"/>
              </a:rPr>
              <a:t>صنايع مونتاژ فلزي</a:t>
            </a:r>
            <a:endParaRPr lang="en-US" sz="3100" b="1" dirty="0" smtClean="0">
              <a:cs typeface="B Nazanin" pitchFamily="2" charset="-78"/>
            </a:endParaRPr>
          </a:p>
          <a:p>
            <a:pPr lvl="0" algn="just" rtl="1"/>
            <a:r>
              <a:rPr lang="ar-SA" sz="3100" b="1" dirty="0" smtClean="0">
                <a:cs typeface="B Nazanin" pitchFamily="2" charset="-78"/>
              </a:rPr>
              <a:t>شركتهاي راهسازي</a:t>
            </a:r>
            <a:endParaRPr lang="en-US" sz="3100" b="1" dirty="0" smtClean="0">
              <a:cs typeface="B Nazanin" pitchFamily="2" charset="-78"/>
            </a:endParaRPr>
          </a:p>
          <a:p>
            <a:pPr lvl="0" algn="just" rtl="1"/>
            <a:r>
              <a:rPr lang="ar-SA" sz="3100" b="1" dirty="0" smtClean="0">
                <a:cs typeface="B Nazanin" pitchFamily="2" charset="-78"/>
              </a:rPr>
              <a:t>كشتارگاههاي دام و طيور</a:t>
            </a:r>
            <a:endParaRPr lang="en-US" sz="3100" b="1" dirty="0" smtClean="0">
              <a:cs typeface="B Nazanin" pitchFamily="2" charset="-78"/>
            </a:endParaRPr>
          </a:p>
          <a:p>
            <a:pPr lvl="0" algn="just" rtl="1"/>
            <a:r>
              <a:rPr lang="ar-SA" sz="3100" b="1" dirty="0" smtClean="0">
                <a:cs typeface="B Nazanin" pitchFamily="2" charset="-78"/>
              </a:rPr>
              <a:t> صنايع سنگبري</a:t>
            </a:r>
            <a:endParaRPr lang="en-US" sz="3100" b="1" dirty="0" smtClean="0">
              <a:cs typeface="B Nazanin" pitchFamily="2" charset="-78"/>
            </a:endParaRPr>
          </a:p>
          <a:p>
            <a:pPr lvl="0" algn="just" rtl="1"/>
            <a:r>
              <a:rPr lang="ar-SA" sz="3100" b="1" dirty="0" smtClean="0">
                <a:cs typeface="B Nazanin" pitchFamily="2" charset="-78"/>
              </a:rPr>
              <a:t>صنايع توليد قطعات و وسايل چوبي</a:t>
            </a:r>
            <a:endParaRPr lang="fa-IR" sz="3100" b="1" dirty="0" smtClean="0">
              <a:cs typeface="B Nazanin" pitchFamily="2" charset="-78"/>
            </a:endParaRPr>
          </a:p>
          <a:p>
            <a:pPr algn="just" rtl="1"/>
            <a:r>
              <a:rPr lang="ar-SA" sz="3100" b="1" dirty="0" smtClean="0">
                <a:cs typeface="B Nazanin" pitchFamily="2" charset="-78"/>
              </a:rPr>
              <a:t>صنايع ريسندگي و بافندگي (بدون رنگ پاشي)</a:t>
            </a:r>
            <a:endParaRPr lang="fa-IR" sz="3100" b="1" dirty="0" smtClean="0">
              <a:cs typeface="B Nazanin" pitchFamily="2" charset="-78"/>
            </a:endParaRPr>
          </a:p>
          <a:p>
            <a:pPr lvl="0" algn="just" rtl="1"/>
            <a:r>
              <a:rPr lang="ar-SA" sz="3100" b="1" dirty="0" smtClean="0">
                <a:cs typeface="B Nazanin" pitchFamily="2" charset="-78"/>
              </a:rPr>
              <a:t>صنايع ساختماني كوره پزخانه، سيمان معمولي و كاشي سازي</a:t>
            </a:r>
            <a:endParaRPr lang="en-US" sz="3100" b="1" dirty="0" smtClean="0">
              <a:cs typeface="B Nazanin" pitchFamily="2" charset="-78"/>
            </a:endParaRPr>
          </a:p>
          <a:p>
            <a:pPr lvl="0" algn="just" rtl="1"/>
            <a:r>
              <a:rPr lang="ar-SA" sz="3100" b="1" dirty="0" smtClean="0">
                <a:cs typeface="B Nazanin" pitchFamily="2" charset="-78"/>
              </a:rPr>
              <a:t>صنايع داروسازي مشروط بر اينكه مواد اوليه مورد استفاده سرطانزا يا تراتو</a:t>
            </a:r>
            <a:r>
              <a:rPr lang="fa-IR" sz="3100" b="1" dirty="0" smtClean="0">
                <a:cs typeface="B Nazanin" pitchFamily="2" charset="-78"/>
              </a:rPr>
              <a:t>‍ژ</a:t>
            </a:r>
            <a:r>
              <a:rPr lang="ar-SA" sz="3100" b="1" dirty="0" smtClean="0">
                <a:cs typeface="B Nazanin" pitchFamily="2" charset="-78"/>
              </a:rPr>
              <a:t>‍نزا نباشند</a:t>
            </a:r>
            <a:r>
              <a:rPr lang="ar-SA" sz="3100" dirty="0" smtClean="0"/>
              <a:t>.</a:t>
            </a:r>
            <a:endParaRPr lang="en-US" sz="3100" dirty="0" smtClean="0"/>
          </a:p>
          <a:p>
            <a:pPr algn="r" rtl="1"/>
            <a:endParaRPr lang="fa-I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dirty="0" smtClean="0">
                <a:cs typeface="B Titr" pitchFamily="2" charset="-78"/>
              </a:rPr>
              <a:t>قوانين مشمول كارگاههاي درجه 2</a:t>
            </a:r>
            <a:endParaRPr lang="fa-IR" dirty="0"/>
          </a:p>
        </p:txBody>
      </p:sp>
      <p:sp>
        <p:nvSpPr>
          <p:cNvPr id="3" name="Content Placeholder 2"/>
          <p:cNvSpPr>
            <a:spLocks noGrp="1"/>
          </p:cNvSpPr>
          <p:nvPr>
            <p:ph idx="1"/>
          </p:nvPr>
        </p:nvSpPr>
        <p:spPr/>
        <p:txBody>
          <a:bodyPr>
            <a:normAutofit lnSpcReduction="10000"/>
          </a:bodyPr>
          <a:lstStyle/>
          <a:p>
            <a:pPr algn="just" rtl="1"/>
            <a:r>
              <a:rPr lang="fa-IR" b="1" dirty="0" smtClean="0">
                <a:cs typeface="B Nazanin" pitchFamily="2" charset="-78"/>
              </a:rPr>
              <a:t>حداقل 2 بار بازديد و پيگيري در سال</a:t>
            </a:r>
            <a:endParaRPr lang="en-US" b="1" dirty="0" smtClean="0">
              <a:cs typeface="B Nazanin" pitchFamily="2" charset="-78"/>
            </a:endParaRPr>
          </a:p>
          <a:p>
            <a:pPr lvl="0" algn="just" rtl="1"/>
            <a:r>
              <a:rPr lang="fa-IR" b="1" dirty="0" smtClean="0">
                <a:cs typeface="B Nazanin" pitchFamily="2" charset="-78"/>
              </a:rPr>
              <a:t>اندازه گیری عوامل زیان آور محیط کار در این مشاغل می بایست به صورت ادواري و توسط مراجع ذیصلاح معتبر و دارای مجوز از وزارت بهداشت، درمان و آموزش پزشکی نظیر شرکت های خدمات مهندسی بهداشت حرفه ای انجام گیرد. </a:t>
            </a:r>
            <a:endParaRPr lang="en-US" b="1" dirty="0" smtClean="0">
              <a:cs typeface="B Nazanin" pitchFamily="2" charset="-78"/>
            </a:endParaRPr>
          </a:p>
          <a:p>
            <a:pPr algn="just" rtl="1"/>
            <a:r>
              <a:rPr lang="fa-IR" b="1" dirty="0" smtClean="0">
                <a:cs typeface="B Nazanin" pitchFamily="2" charset="-78"/>
              </a:rPr>
              <a:t>کنترل عوامل زیان آور محیط کار فراتر از حدود مجاز تماس شغلی می بایستی با نظارت مراکز بهداشت از طریق مراکز ذیصلاح دارای مجوز از وزارت بهداشت، درمان و آموزش پزشکی در یک مهلت زمانی داده شده با نظارت و تشخیص بازرس مربوطه انجام گیرد و بعد از انجام اقدامات کنترلی مجدداً ارزیابی ریسک انجام و رتبه ریسک جدید بر اساس ارزیابی انجام گرفته تعریف گردد.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a:bodyPr>
          <a:lstStyle/>
          <a:p>
            <a:pPr algn="ctr"/>
            <a:r>
              <a:rPr lang="ar-SA" sz="4800" dirty="0" smtClean="0">
                <a:cs typeface="B Titr" pitchFamily="2" charset="-78"/>
              </a:rPr>
              <a:t>کارگاههای درجه </a:t>
            </a:r>
            <a:r>
              <a:rPr lang="fa-IR" sz="4800" dirty="0" smtClean="0">
                <a:cs typeface="B Titr" pitchFamily="2" charset="-78"/>
              </a:rPr>
              <a:t>3</a:t>
            </a:r>
            <a:endParaRPr lang="fa-IR" sz="4800" dirty="0"/>
          </a:p>
        </p:txBody>
      </p:sp>
      <p:sp>
        <p:nvSpPr>
          <p:cNvPr id="3" name="Content Placeholder 2"/>
          <p:cNvSpPr>
            <a:spLocks noGrp="1"/>
          </p:cNvSpPr>
          <p:nvPr>
            <p:ph idx="1"/>
          </p:nvPr>
        </p:nvSpPr>
        <p:spPr>
          <a:xfrm>
            <a:off x="304800" y="1600200"/>
            <a:ext cx="8382000" cy="4724400"/>
          </a:xfrm>
        </p:spPr>
        <p:txBody>
          <a:bodyPr>
            <a:normAutofit/>
          </a:bodyPr>
          <a:lstStyle/>
          <a:p>
            <a:pPr algn="ctr" rtl="1"/>
            <a:r>
              <a:rPr lang="fa-IR" sz="3300" b="1" dirty="0" smtClean="0">
                <a:cs typeface="B Nazanin" pitchFamily="2" charset="-78"/>
              </a:rPr>
              <a:t>به </a:t>
            </a:r>
            <a:r>
              <a:rPr lang="ar-SA" sz="3300" b="1" dirty="0" smtClean="0">
                <a:cs typeface="B Nazanin" pitchFamily="2" charset="-78"/>
              </a:rPr>
              <a:t>کارگاههایی که صرفاً دارای مشاغلي با ریسک </a:t>
            </a:r>
            <a:r>
              <a:rPr lang="fa-IR" sz="3300" b="1" dirty="0" smtClean="0">
                <a:cs typeface="B Nazanin" pitchFamily="2" charset="-78"/>
              </a:rPr>
              <a:t>      </a:t>
            </a:r>
            <a:r>
              <a:rPr lang="ar-SA" sz="3300" b="1" dirty="0" smtClean="0">
                <a:cs typeface="B Nazanin" pitchFamily="2" charset="-78"/>
              </a:rPr>
              <a:t>قابل تحمل باشند</a:t>
            </a:r>
            <a:r>
              <a:rPr lang="fa-IR" sz="3300" b="1" dirty="0" smtClean="0">
                <a:cs typeface="B Nazanin" pitchFamily="2" charset="-78"/>
              </a:rPr>
              <a:t>، اطلاق مي گردد.</a:t>
            </a:r>
          </a:p>
          <a:p>
            <a:pPr algn="r" rtl="1">
              <a:buNone/>
            </a:pPr>
            <a:endParaRPr lang="fa-IR" sz="1800" b="1" dirty="0" smtClean="0">
              <a:cs typeface="B Nazanin" pitchFamily="2" charset="-78"/>
            </a:endParaRPr>
          </a:p>
          <a:p>
            <a:pPr algn="r" rtl="1">
              <a:buNone/>
            </a:pPr>
            <a:r>
              <a:rPr lang="ar-SA" b="1" dirty="0" smtClean="0">
                <a:cs typeface="B Titr" pitchFamily="2" charset="-78"/>
              </a:rPr>
              <a:t>کارگاههای دارای مشاغل ذیل در زمره کارگاههای درجه </a:t>
            </a:r>
            <a:r>
              <a:rPr lang="fa-IR" b="1" dirty="0" smtClean="0">
                <a:cs typeface="B Titr" pitchFamily="2" charset="-78"/>
              </a:rPr>
              <a:t>3</a:t>
            </a:r>
            <a:r>
              <a:rPr lang="ar-SA" b="1" dirty="0" smtClean="0">
                <a:cs typeface="B Titr" pitchFamily="2" charset="-78"/>
              </a:rPr>
              <a:t> قرار دارند</a:t>
            </a:r>
            <a:r>
              <a:rPr lang="fa-IR" b="1" dirty="0" smtClean="0">
                <a:cs typeface="B Titr" pitchFamily="2" charset="-78"/>
              </a:rPr>
              <a:t>:</a:t>
            </a:r>
          </a:p>
          <a:p>
            <a:pPr algn="r" rtl="1"/>
            <a:r>
              <a:rPr lang="ar-SA" b="1" dirty="0" smtClean="0">
                <a:cs typeface="B Nazanin" pitchFamily="2" charset="-78"/>
              </a:rPr>
              <a:t>صنايع توليد مواد غذايي </a:t>
            </a:r>
            <a:endParaRPr lang="en-US" b="1" dirty="0" smtClean="0">
              <a:cs typeface="B Nazanin" pitchFamily="2" charset="-78"/>
            </a:endParaRPr>
          </a:p>
          <a:p>
            <a:pPr algn="r" rtl="1"/>
            <a:r>
              <a:rPr lang="ar-SA" b="1" dirty="0" smtClean="0">
                <a:cs typeface="B Nazanin" pitchFamily="2" charset="-78"/>
              </a:rPr>
              <a:t>صنايع استفاده کننده از گردو</a:t>
            </a:r>
            <a:r>
              <a:rPr lang="fa-IR" b="1" dirty="0" smtClean="0">
                <a:cs typeface="B Nazanin" pitchFamily="2" charset="-78"/>
              </a:rPr>
              <a:t> </a:t>
            </a:r>
            <a:r>
              <a:rPr lang="ar-SA" b="1" dirty="0" smtClean="0">
                <a:cs typeface="B Nazanin" pitchFamily="2" charset="-78"/>
              </a:rPr>
              <a:t>غبارهاي بي اثر (با سيليس كمتر از 1 درصد)</a:t>
            </a:r>
            <a:endParaRPr lang="en-US" b="1" dirty="0" smtClean="0">
              <a:cs typeface="B Nazanin" pitchFamily="2" charset="-78"/>
            </a:endParaRPr>
          </a:p>
          <a:p>
            <a:pPr algn="r" rtl="1"/>
            <a:r>
              <a:rPr lang="ar-SA" b="1" dirty="0" smtClean="0">
                <a:cs typeface="B Nazanin" pitchFamily="2" charset="-78"/>
              </a:rPr>
              <a:t>صنايع شير-پنير- لبنيات</a:t>
            </a:r>
            <a:endParaRPr lang="en-US" b="1" dirty="0" smtClean="0">
              <a:cs typeface="B Nazanin" pitchFamily="2" charset="-78"/>
            </a:endParaRPr>
          </a:p>
          <a:p>
            <a:pPr algn="r" rtl="1"/>
            <a:r>
              <a:rPr lang="ar-SA" b="1" dirty="0" smtClean="0">
                <a:cs typeface="B Nazanin" pitchFamily="2" charset="-78"/>
              </a:rPr>
              <a:t>صنايع سفالگري-كوزه گري-سراميك سازي</a:t>
            </a:r>
            <a:endParaRPr lang="en-US" b="1" dirty="0" smtClean="0">
              <a:cs typeface="B Nazanin" pitchFamily="2" charset="-78"/>
            </a:endParaRPr>
          </a:p>
          <a:p>
            <a:pPr algn="r" rtl="1"/>
            <a:endParaRPr lang="fa-IR" sz="2400" b="1" dirty="0" smtClean="0">
              <a:cs typeface="B Nazanin" pitchFamily="2" charset="-78"/>
            </a:endParaRPr>
          </a:p>
          <a:p>
            <a:pPr algn="r" rtl="1">
              <a:buNone/>
            </a:pPr>
            <a:endParaRPr lang="en-US" sz="2400" b="1" dirty="0" smtClean="0">
              <a:cs typeface="B Nazanin" pitchFamily="2" charset="-78"/>
            </a:endParaRPr>
          </a:p>
          <a:p>
            <a:pPr algn="r" rtl="1"/>
            <a:endParaRPr lang="fa-I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800" dirty="0" smtClean="0">
                <a:cs typeface="B Titr" pitchFamily="2" charset="-78"/>
              </a:rPr>
              <a:t>ادامه كارگاههاي درجه 3:</a:t>
            </a:r>
            <a:endParaRPr lang="fa-IR" sz="4800" dirty="0"/>
          </a:p>
        </p:txBody>
      </p:sp>
      <p:sp>
        <p:nvSpPr>
          <p:cNvPr id="3" name="Content Placeholder 2"/>
          <p:cNvSpPr>
            <a:spLocks noGrp="1"/>
          </p:cNvSpPr>
          <p:nvPr>
            <p:ph idx="1"/>
          </p:nvPr>
        </p:nvSpPr>
        <p:spPr/>
        <p:txBody>
          <a:bodyPr/>
          <a:lstStyle/>
          <a:p>
            <a:pPr algn="r" rtl="1"/>
            <a:r>
              <a:rPr lang="ar-SA" b="1" dirty="0" smtClean="0">
                <a:cs typeface="B Nazanin" pitchFamily="2" charset="-78"/>
              </a:rPr>
              <a:t>صنايع موزاييك سازي</a:t>
            </a:r>
            <a:endParaRPr lang="en-US" b="1" dirty="0" smtClean="0">
              <a:cs typeface="B Nazanin" pitchFamily="2" charset="-78"/>
            </a:endParaRPr>
          </a:p>
          <a:p>
            <a:pPr algn="r" rtl="1"/>
            <a:r>
              <a:rPr lang="ar-SA" b="1" dirty="0" smtClean="0">
                <a:cs typeface="B Nazanin" pitchFamily="2" charset="-78"/>
              </a:rPr>
              <a:t>صنايع توليد بتون و لوله هاي بتوني</a:t>
            </a:r>
            <a:endParaRPr lang="en-US" b="1" dirty="0" smtClean="0">
              <a:cs typeface="B Nazanin" pitchFamily="2" charset="-78"/>
            </a:endParaRPr>
          </a:p>
          <a:p>
            <a:pPr algn="r" rtl="1"/>
            <a:r>
              <a:rPr lang="ar-SA" b="1" dirty="0" smtClean="0">
                <a:cs typeface="B Nazanin" pitchFamily="2" charset="-78"/>
              </a:rPr>
              <a:t>صنايع چاپ </a:t>
            </a:r>
            <a:endParaRPr lang="en-US" b="1" dirty="0" smtClean="0">
              <a:cs typeface="B Nazanin" pitchFamily="2" charset="-78"/>
            </a:endParaRPr>
          </a:p>
          <a:p>
            <a:pPr algn="r" rtl="1"/>
            <a:r>
              <a:rPr lang="ar-SA" b="1" dirty="0" smtClean="0">
                <a:cs typeface="B Nazanin" pitchFamily="2" charset="-78"/>
              </a:rPr>
              <a:t>معادن روباز (به جز سيليس و آزبست)</a:t>
            </a:r>
            <a:endParaRPr lang="en-US" b="1" dirty="0" smtClean="0">
              <a:cs typeface="B Nazanin" pitchFamily="2" charset="-78"/>
            </a:endParaRPr>
          </a:p>
          <a:p>
            <a:pPr algn="r" rtl="1"/>
            <a:r>
              <a:rPr lang="ar-SA" b="1" dirty="0" smtClean="0">
                <a:cs typeface="B Nazanin" pitchFamily="2" charset="-78"/>
              </a:rPr>
              <a:t>صنايع توليد كاغذ، پتو (مشروط بر صداي كمتر از 85 دسي بل)</a:t>
            </a:r>
            <a:endParaRPr lang="en-US" b="1" dirty="0" smtClean="0">
              <a:cs typeface="B Nazanin" pitchFamily="2" charset="-78"/>
            </a:endParaRPr>
          </a:p>
          <a:p>
            <a:pPr algn="r" rtl="1"/>
            <a:r>
              <a:rPr lang="ar-SA" b="1" dirty="0" smtClean="0">
                <a:cs typeface="B Nazanin" pitchFamily="2" charset="-78"/>
              </a:rPr>
              <a:t>صنايع توليد فرش </a:t>
            </a:r>
            <a:endParaRPr lang="en-US" b="1" dirty="0" smtClean="0">
              <a:cs typeface="B Nazanin" pitchFamily="2" charset="-78"/>
            </a:endParaRPr>
          </a:p>
          <a:p>
            <a:pPr algn="r" rtl="1">
              <a:buNone/>
            </a:pPr>
            <a:endParaRPr lang="fa-I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dirty="0" smtClean="0">
                <a:cs typeface="B Titr" pitchFamily="2" charset="-78"/>
              </a:rPr>
              <a:t>قوانين مشمول كارگاههاي درجه 3</a:t>
            </a:r>
            <a:endParaRPr lang="fa-IR" dirty="0"/>
          </a:p>
        </p:txBody>
      </p:sp>
      <p:sp>
        <p:nvSpPr>
          <p:cNvPr id="3" name="Content Placeholder 2"/>
          <p:cNvSpPr>
            <a:spLocks noGrp="1"/>
          </p:cNvSpPr>
          <p:nvPr>
            <p:ph idx="1"/>
          </p:nvPr>
        </p:nvSpPr>
        <p:spPr/>
        <p:txBody>
          <a:bodyPr/>
          <a:lstStyle/>
          <a:p>
            <a:pPr algn="r" rtl="1"/>
            <a:r>
              <a:rPr lang="fa-IR" sz="3600" b="1" dirty="0" smtClean="0">
                <a:cs typeface="B Nazanin" pitchFamily="2" charset="-78"/>
              </a:rPr>
              <a:t>حداقل 1 بار بازديد در سال</a:t>
            </a:r>
            <a:endParaRPr lang="en-US" sz="3600" b="1" dirty="0" smtClean="0">
              <a:cs typeface="B Nazanin" pitchFamily="2" charset="-78"/>
            </a:endParaRPr>
          </a:p>
          <a:p>
            <a:pPr algn="r" rtl="1">
              <a:buNone/>
            </a:pPr>
            <a:endParaRPr lang="fa-I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pPr algn="ctr"/>
            <a:r>
              <a:rPr lang="fa-IR" sz="4800" dirty="0" smtClean="0">
                <a:cs typeface="B Titr" pitchFamily="2" charset="-78"/>
              </a:rPr>
              <a:t>گروه مشاغل خاص</a:t>
            </a:r>
            <a:endParaRPr lang="fa-IR" sz="4800" dirty="0">
              <a:cs typeface="B Titr" pitchFamily="2" charset="-78"/>
            </a:endParaRPr>
          </a:p>
        </p:txBody>
      </p:sp>
      <p:sp>
        <p:nvSpPr>
          <p:cNvPr id="3" name="Content Placeholder 2"/>
          <p:cNvSpPr>
            <a:spLocks noGrp="1"/>
          </p:cNvSpPr>
          <p:nvPr>
            <p:ph idx="1"/>
          </p:nvPr>
        </p:nvSpPr>
        <p:spPr>
          <a:xfrm>
            <a:off x="457200" y="1524000"/>
            <a:ext cx="8229600" cy="5334000"/>
          </a:xfrm>
        </p:spPr>
        <p:txBody>
          <a:bodyPr>
            <a:normAutofit fontScale="40000" lnSpcReduction="20000"/>
          </a:bodyPr>
          <a:lstStyle/>
          <a:p>
            <a:pPr algn="r" rtl="1"/>
            <a:r>
              <a:rPr lang="ar-SA" sz="5500" b="1" dirty="0" smtClean="0">
                <a:cs typeface="B Nazanin" pitchFamily="2" charset="-78"/>
              </a:rPr>
              <a:t>رانندگان</a:t>
            </a:r>
            <a:endParaRPr lang="en-US" sz="5500" b="1" dirty="0" smtClean="0">
              <a:cs typeface="B Nazanin" pitchFamily="2" charset="-78"/>
            </a:endParaRPr>
          </a:p>
          <a:p>
            <a:pPr algn="r" rtl="1"/>
            <a:r>
              <a:rPr lang="ar-SA" sz="5500" b="1" dirty="0" smtClean="0">
                <a:cs typeface="B Nazanin" pitchFamily="2" charset="-78"/>
              </a:rPr>
              <a:t> تعويض روغني </a:t>
            </a:r>
            <a:endParaRPr lang="en-US" sz="5500" b="1" dirty="0" smtClean="0">
              <a:cs typeface="B Nazanin" pitchFamily="2" charset="-78"/>
            </a:endParaRPr>
          </a:p>
          <a:p>
            <a:pPr algn="r" rtl="1"/>
            <a:r>
              <a:rPr lang="ar-SA" sz="5500" b="1" dirty="0" smtClean="0">
                <a:cs typeface="B Nazanin" pitchFamily="2" charset="-78"/>
              </a:rPr>
              <a:t> كارگران ساختماني</a:t>
            </a:r>
            <a:endParaRPr lang="en-US" sz="5500" b="1" dirty="0" smtClean="0">
              <a:cs typeface="B Nazanin" pitchFamily="2" charset="-78"/>
            </a:endParaRPr>
          </a:p>
          <a:p>
            <a:pPr algn="r" rtl="1"/>
            <a:r>
              <a:rPr lang="ar-SA" sz="5500" b="1" dirty="0" smtClean="0">
                <a:cs typeface="B Nazanin" pitchFamily="2" charset="-78"/>
              </a:rPr>
              <a:t>صنايع كوچك ماشيني (مثل صافكاري، نقاشي، مكانيكي)</a:t>
            </a:r>
            <a:endParaRPr lang="en-US" sz="5500" b="1" dirty="0" smtClean="0">
              <a:cs typeface="B Nazanin" pitchFamily="2" charset="-78"/>
            </a:endParaRPr>
          </a:p>
          <a:p>
            <a:pPr algn="r" rtl="1"/>
            <a:r>
              <a:rPr lang="ar-SA" sz="5500" b="1" dirty="0" smtClean="0">
                <a:cs typeface="B Nazanin" pitchFamily="2" charset="-78"/>
              </a:rPr>
              <a:t> بيمارستان و مشاغل بيمارستاني</a:t>
            </a:r>
            <a:endParaRPr lang="en-US" sz="5500" b="1" dirty="0" smtClean="0">
              <a:cs typeface="B Nazanin" pitchFamily="2" charset="-78"/>
            </a:endParaRPr>
          </a:p>
          <a:p>
            <a:pPr algn="r" rtl="1"/>
            <a:r>
              <a:rPr lang="fa-IR" sz="5500" b="1" dirty="0" smtClean="0">
                <a:cs typeface="B Nazanin" pitchFamily="2" charset="-78"/>
              </a:rPr>
              <a:t>مشاغل</a:t>
            </a:r>
            <a:r>
              <a:rPr lang="ar-SA" sz="5500" b="1" dirty="0" smtClean="0">
                <a:cs typeface="B Nazanin" pitchFamily="2" charset="-78"/>
              </a:rPr>
              <a:t> امور صنفي </a:t>
            </a:r>
            <a:endParaRPr lang="en-US" sz="5500" b="1" dirty="0" smtClean="0">
              <a:cs typeface="B Nazanin" pitchFamily="2" charset="-78"/>
            </a:endParaRPr>
          </a:p>
          <a:p>
            <a:pPr algn="r" rtl="1"/>
            <a:r>
              <a:rPr lang="ar-SA" sz="5500" b="1" dirty="0" smtClean="0">
                <a:cs typeface="B Nazanin" pitchFamily="2" charset="-78"/>
              </a:rPr>
              <a:t>بخش كشاورزي و دامداري و ماهيگيري</a:t>
            </a:r>
            <a:endParaRPr lang="en-US" sz="5500" b="1" dirty="0" smtClean="0">
              <a:cs typeface="B Nazanin" pitchFamily="2" charset="-78"/>
            </a:endParaRPr>
          </a:p>
          <a:p>
            <a:pPr algn="r" rtl="1"/>
            <a:r>
              <a:rPr lang="ar-SA" sz="5500" b="1" dirty="0" smtClean="0">
                <a:cs typeface="B Nazanin" pitchFamily="2" charset="-78"/>
              </a:rPr>
              <a:t>قالي بافي</a:t>
            </a:r>
            <a:endParaRPr lang="en-US" sz="5500" b="1" dirty="0" smtClean="0">
              <a:cs typeface="B Nazanin" pitchFamily="2" charset="-78"/>
            </a:endParaRPr>
          </a:p>
          <a:p>
            <a:pPr algn="r" rtl="1"/>
            <a:r>
              <a:rPr lang="ar-SA" sz="5500" b="1" dirty="0" smtClean="0">
                <a:cs typeface="B Nazanin" pitchFamily="2" charset="-78"/>
              </a:rPr>
              <a:t>مشاغل خانگی</a:t>
            </a:r>
            <a:endParaRPr lang="en-US" sz="5500" b="1" dirty="0" smtClean="0">
              <a:cs typeface="B Nazanin" pitchFamily="2" charset="-78"/>
            </a:endParaRPr>
          </a:p>
          <a:p>
            <a:pPr algn="r" rtl="1"/>
            <a:r>
              <a:rPr lang="ar-SA" sz="5500" b="1" dirty="0" smtClean="0">
                <a:cs typeface="B Nazanin" pitchFamily="2" charset="-78"/>
              </a:rPr>
              <a:t>دندانپزشكي</a:t>
            </a:r>
            <a:endParaRPr lang="en-US" sz="5500" b="1" dirty="0" smtClean="0">
              <a:cs typeface="B Nazanin" pitchFamily="2" charset="-78"/>
            </a:endParaRPr>
          </a:p>
          <a:p>
            <a:pPr algn="r" rtl="1"/>
            <a:r>
              <a:rPr lang="ar-SA" sz="5500" b="1" dirty="0" smtClean="0">
                <a:cs typeface="B Nazanin" pitchFamily="2" charset="-78"/>
              </a:rPr>
              <a:t>پروتزهاي دندانسازي</a:t>
            </a:r>
            <a:endParaRPr lang="en-US" sz="5500" b="1" dirty="0" smtClean="0">
              <a:cs typeface="B Nazanin" pitchFamily="2" charset="-78"/>
            </a:endParaRPr>
          </a:p>
          <a:p>
            <a:pPr algn="r" rtl="1"/>
            <a:r>
              <a:rPr lang="ar-SA" sz="5500" b="1" dirty="0" smtClean="0">
                <a:cs typeface="B Nazanin" pitchFamily="2" charset="-78"/>
              </a:rPr>
              <a:t>شاغلين در آرامستان</a:t>
            </a:r>
            <a:endParaRPr lang="en-US" sz="5500" b="1" dirty="0" smtClean="0">
              <a:cs typeface="B Nazanin" pitchFamily="2" charset="-78"/>
            </a:endParaRPr>
          </a:p>
          <a:p>
            <a:pPr algn="r" rtl="1"/>
            <a:r>
              <a:rPr lang="ar-SA" sz="5500" b="1" dirty="0" smtClean="0">
                <a:cs typeface="B Nazanin" pitchFamily="2" charset="-78"/>
              </a:rPr>
              <a:t>رفتگران شهرداري</a:t>
            </a:r>
            <a:endParaRPr lang="en-US" sz="5500" b="1" dirty="0" smtClean="0">
              <a:cs typeface="B Nazanin" pitchFamily="2" charset="-78"/>
            </a:endParaRPr>
          </a:p>
          <a:p>
            <a:pPr algn="r" rtl="1"/>
            <a:r>
              <a:rPr lang="ar-SA" sz="5500" b="1" dirty="0" smtClean="0">
                <a:cs typeface="B Nazanin" pitchFamily="2" charset="-78"/>
              </a:rPr>
              <a:t>صنايع لنت كوبي</a:t>
            </a:r>
            <a:endParaRPr lang="en-US" sz="5500" b="1" dirty="0" smtClean="0">
              <a:cs typeface="B Nazanin" pitchFamily="2" charset="-78"/>
            </a:endParaRPr>
          </a:p>
          <a:p>
            <a:pPr algn="r" rtl="1"/>
            <a:r>
              <a:rPr lang="ar-SA" sz="5500" b="1" dirty="0" smtClean="0">
                <a:cs typeface="B Nazanin" pitchFamily="2" charset="-78"/>
              </a:rPr>
              <a:t>كاركنان نيروي انتظامي</a:t>
            </a:r>
            <a:endParaRPr lang="en-US" sz="5500" b="1" dirty="0" smtClean="0">
              <a:cs typeface="B Nazanin" pitchFamily="2" charset="-78"/>
            </a:endParaRPr>
          </a:p>
          <a:p>
            <a:pPr algn="r" rtl="1">
              <a:buNone/>
            </a:pPr>
            <a:endParaRPr lang="fa-I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dirty="0" smtClean="0">
                <a:cs typeface="B Titr" pitchFamily="2" charset="-78"/>
              </a:rPr>
              <a:t>قوانين مشمول مشاغل خاص</a:t>
            </a:r>
            <a:endParaRPr lang="fa-IR" dirty="0"/>
          </a:p>
        </p:txBody>
      </p:sp>
      <p:sp>
        <p:nvSpPr>
          <p:cNvPr id="3" name="Content Placeholder 2"/>
          <p:cNvSpPr>
            <a:spLocks noGrp="1"/>
          </p:cNvSpPr>
          <p:nvPr>
            <p:ph idx="1"/>
          </p:nvPr>
        </p:nvSpPr>
        <p:spPr/>
        <p:txBody>
          <a:bodyPr>
            <a:normAutofit/>
          </a:bodyPr>
          <a:lstStyle/>
          <a:p>
            <a:pPr algn="r" rtl="1"/>
            <a:r>
              <a:rPr lang="fa-IR" sz="2800" b="1" dirty="0" smtClean="0">
                <a:cs typeface="B Nazanin" pitchFamily="2" charset="-78"/>
              </a:rPr>
              <a:t>حداقل 3 سال يكبار بازديد </a:t>
            </a:r>
          </a:p>
          <a:p>
            <a:pPr algn="r" rtl="1"/>
            <a:r>
              <a:rPr lang="fa-IR" sz="2800" b="1" dirty="0" smtClean="0">
                <a:cs typeface="B Nazanin" pitchFamily="2" charset="-78"/>
              </a:rPr>
              <a:t>شركت در آموزشگاههاي بهداشت حرفه اي و دريافت گواهينامه مربوطه</a:t>
            </a:r>
            <a:endParaRPr lang="fa-IR" sz="2800" b="1" dirty="0">
              <a:cs typeface="B Nazanin" pitchFamily="2"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400" dirty="0" smtClean="0">
                <a:cs typeface="B Titr" pitchFamily="2" charset="-78"/>
              </a:rPr>
              <a:t>نكات مورد توجه</a:t>
            </a:r>
            <a:endParaRPr lang="fa-IR" sz="4400" dirty="0">
              <a:cs typeface="B Titr" pitchFamily="2" charset="-78"/>
            </a:endParaRPr>
          </a:p>
        </p:txBody>
      </p:sp>
      <p:sp>
        <p:nvSpPr>
          <p:cNvPr id="3" name="Content Placeholder 2"/>
          <p:cNvSpPr>
            <a:spLocks noGrp="1"/>
          </p:cNvSpPr>
          <p:nvPr>
            <p:ph idx="1"/>
          </p:nvPr>
        </p:nvSpPr>
        <p:spPr/>
        <p:txBody>
          <a:bodyPr>
            <a:normAutofit/>
          </a:bodyPr>
          <a:lstStyle/>
          <a:p>
            <a:pPr algn="just" rtl="1"/>
            <a:r>
              <a:rPr lang="ar-SA" b="1" dirty="0" smtClean="0">
                <a:solidFill>
                  <a:srgbClr val="FF0000"/>
                </a:solidFill>
                <a:cs typeface="B Nazanin" pitchFamily="2" charset="-78"/>
              </a:rPr>
              <a:t>اگر كارگاهي به تناسب فعاليتهاي توليدي خود داراي بخشهاي متفاوتي با درجه ريسكهاي مختلفي باشد بنا را بر بالاترين ريسك موجود گذاشته و كارگاه مورد نظر در آن درجه قرار گرفته و تعداد بازديدها براساس آن طبقه بندي به اجرا درآيد.</a:t>
            </a:r>
            <a:endParaRPr lang="en-US" b="1" dirty="0" smtClean="0">
              <a:solidFill>
                <a:srgbClr val="FF0000"/>
              </a:solidFill>
              <a:cs typeface="B Nazanin" pitchFamily="2" charset="-78"/>
            </a:endParaRPr>
          </a:p>
          <a:p>
            <a:pPr algn="just" rtl="1"/>
            <a:r>
              <a:rPr lang="fa-IR" b="1" dirty="0" smtClean="0">
                <a:cs typeface="B Nazanin" pitchFamily="2" charset="-78"/>
              </a:rPr>
              <a:t>كليه معاونتهاي بهداشتي دانشگاهها مي بايست سالانه ليست درجه بندي ريسك كارگاههاي خود را بازنگري و تغييرات موجود را لحاظ نمايند. ضمن آنكه كارگاههايي را كه در آن سال براي اولين بار شناسايي شده اند</a:t>
            </a:r>
            <a:r>
              <a:rPr lang="fa-IR" b="1" dirty="0" smtClean="0">
                <a:effectLst>
                  <a:outerShdw blurRad="50800" dist="38100" algn="tr" rotWithShape="0">
                    <a:prstClr val="black">
                      <a:alpha val="40000"/>
                    </a:prstClr>
                  </a:outerShdw>
                </a:effectLst>
                <a:cs typeface="B Nazanin" pitchFamily="2" charset="-78"/>
              </a:rPr>
              <a:t> </a:t>
            </a:r>
            <a:r>
              <a:rPr lang="fa-IR" b="1" dirty="0" smtClean="0">
                <a:cs typeface="B Nazanin" pitchFamily="2" charset="-78"/>
              </a:rPr>
              <a:t>نيز بايد درجه بندي شده و به ليست مذكور اضافه گردند.</a:t>
            </a:r>
            <a:endParaRPr lang="en-US" b="1" dirty="0" smtClean="0">
              <a:cs typeface="B Nazanin" pitchFamily="2" charset="-78"/>
            </a:endParaRPr>
          </a:p>
          <a:p>
            <a:pPr algn="r" rtl="1"/>
            <a:endParaRPr lang="fa-I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389120"/>
          </a:xfrm>
        </p:spPr>
        <p:txBody>
          <a:bodyPr>
            <a:normAutofit/>
          </a:bodyPr>
          <a:lstStyle/>
          <a:p>
            <a:pPr algn="ctr" rtl="1">
              <a:lnSpc>
                <a:spcPct val="150000"/>
              </a:lnSpc>
              <a:buNone/>
            </a:pPr>
            <a:r>
              <a:rPr lang="fa-IR" sz="4800" dirty="0" smtClean="0">
                <a:effectLst>
                  <a:outerShdw blurRad="50800" dist="38100" algn="tr" rotWithShape="0">
                    <a:prstClr val="black">
                      <a:alpha val="40000"/>
                    </a:prstClr>
                  </a:outerShdw>
                </a:effectLst>
                <a:cs typeface="B Titr" pitchFamily="2" charset="-78"/>
              </a:rPr>
              <a:t>دستورالعمل اجرایی آیین نامه بازرسی هدفمند بهداشت حرفه ای</a:t>
            </a:r>
            <a:endParaRPr lang="fa-IR" sz="4800" dirty="0">
              <a:cs typeface="B 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بخش دوم</a:t>
            </a:r>
            <a:endParaRPr lang="fa-IR" dirty="0">
              <a:cs typeface="B Titr" pitchFamily="2" charset="-78"/>
            </a:endParaRPr>
          </a:p>
        </p:txBody>
      </p:sp>
      <p:sp>
        <p:nvSpPr>
          <p:cNvPr id="3" name="Content Placeholder 2"/>
          <p:cNvSpPr>
            <a:spLocks noGrp="1"/>
          </p:cNvSpPr>
          <p:nvPr>
            <p:ph idx="1"/>
          </p:nvPr>
        </p:nvSpPr>
        <p:spPr/>
        <p:txBody>
          <a:bodyPr/>
          <a:lstStyle/>
          <a:p>
            <a:pPr algn="r" rtl="1">
              <a:buNone/>
            </a:pPr>
            <a:r>
              <a:rPr lang="fa-IR" sz="3600" b="1" dirty="0" smtClean="0">
                <a:cs typeface="B Titr" pitchFamily="2" charset="-78"/>
              </a:rPr>
              <a:t> </a:t>
            </a:r>
            <a:r>
              <a:rPr lang="fa-IR" sz="3200" b="1" dirty="0" smtClean="0">
                <a:cs typeface="B Nazanin" pitchFamily="2" charset="-78"/>
              </a:rPr>
              <a:t> 1- </a:t>
            </a:r>
            <a:r>
              <a:rPr lang="fa-IR" sz="3200" b="1" dirty="0" smtClean="0">
                <a:solidFill>
                  <a:srgbClr val="FF0000"/>
                </a:solidFill>
                <a:cs typeface="B Nazanin" pitchFamily="2" charset="-78"/>
              </a:rPr>
              <a:t>تكميل فرم برنامه ريزي بازرسي هدفمند به صورت سالانه و ارسال به مركز</a:t>
            </a:r>
          </a:p>
          <a:p>
            <a:pPr algn="r" rtl="1">
              <a:buNone/>
            </a:pPr>
            <a:r>
              <a:rPr lang="fa-IR" sz="3200" b="1" dirty="0" smtClean="0">
                <a:cs typeface="B Nazanin" pitchFamily="2" charset="-78"/>
              </a:rPr>
              <a:t> 2- </a:t>
            </a:r>
            <a:r>
              <a:rPr lang="fa-IR" sz="3200" b="1" dirty="0" smtClean="0">
                <a:solidFill>
                  <a:srgbClr val="FF0000"/>
                </a:solidFill>
                <a:cs typeface="B Nazanin" pitchFamily="2" charset="-78"/>
              </a:rPr>
              <a:t>تعريف و ابلاغ برنامه عملياتي مدون بازرسی </a:t>
            </a:r>
            <a:r>
              <a:rPr lang="fa-IR" sz="3200" b="1" dirty="0" smtClean="0">
                <a:cs typeface="B Nazanin" pitchFamily="2" charset="-78"/>
              </a:rPr>
              <a:t>توسط معاونتهاي بهداشتي و ارسال به واحدهاي تابعه</a:t>
            </a:r>
          </a:p>
          <a:p>
            <a:pPr algn="r" rtl="1">
              <a:buNone/>
            </a:pPr>
            <a:r>
              <a:rPr lang="fa-IR" sz="3200" b="1" dirty="0" smtClean="0">
                <a:cs typeface="B Nazanin" pitchFamily="2" charset="-78"/>
              </a:rPr>
              <a:t>3- </a:t>
            </a:r>
            <a:r>
              <a:rPr lang="fa-IR" sz="3200" b="1" dirty="0" smtClean="0">
                <a:solidFill>
                  <a:srgbClr val="FF0000"/>
                </a:solidFill>
                <a:cs typeface="B Nazanin" pitchFamily="2" charset="-78"/>
              </a:rPr>
              <a:t>تكميل فرم گزارش دهي بازرسي هدفمند به صورت 3 ماهه و ارسال به مركز</a:t>
            </a:r>
            <a:endParaRPr lang="en-US" sz="3200" b="1" dirty="0" smtClean="0">
              <a:solidFill>
                <a:srgbClr val="FF0000"/>
              </a:solidFill>
              <a:cs typeface="B Nazanin" pitchFamily="2" charset="-78"/>
            </a:endParaRPr>
          </a:p>
          <a:p>
            <a:pPr algn="r" rtl="1"/>
            <a:endParaRPr lang="fa-I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بخش اول</a:t>
            </a:r>
            <a:endParaRPr lang="fa-IR" dirty="0">
              <a:cs typeface="B Titr" pitchFamily="2" charset="-78"/>
            </a:endParaRPr>
          </a:p>
        </p:txBody>
      </p:sp>
      <p:sp>
        <p:nvSpPr>
          <p:cNvPr id="3" name="Content Placeholder 2"/>
          <p:cNvSpPr>
            <a:spLocks noGrp="1"/>
          </p:cNvSpPr>
          <p:nvPr>
            <p:ph idx="1"/>
          </p:nvPr>
        </p:nvSpPr>
        <p:spPr>
          <a:xfrm>
            <a:off x="457200" y="2514600"/>
            <a:ext cx="8229600" cy="3429000"/>
          </a:xfrm>
        </p:spPr>
        <p:txBody>
          <a:bodyPr>
            <a:normAutofit/>
          </a:bodyPr>
          <a:lstStyle/>
          <a:p>
            <a:pPr algn="ctr" rtl="1">
              <a:buNone/>
            </a:pPr>
            <a:r>
              <a:rPr lang="fa-IR" sz="4800" dirty="0" smtClean="0">
                <a:cs typeface="B Titr" pitchFamily="2" charset="-78"/>
              </a:rPr>
              <a:t>تعيين درجه ريسك كارگاهها</a:t>
            </a:r>
            <a:endParaRPr lang="fa-IR" sz="4800" dirty="0">
              <a:cs typeface="B Titr" pitchFamily="2" charset="-7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953000"/>
          </a:xfrm>
        </p:spPr>
        <p:txBody>
          <a:bodyPr/>
          <a:lstStyle/>
          <a:p>
            <a:pPr algn="just" rtl="1"/>
            <a:r>
              <a:rPr lang="fa-IR" sz="2800" b="1" dirty="0" smtClean="0">
                <a:cs typeface="B Nazanin" pitchFamily="2" charset="-78"/>
              </a:rPr>
              <a:t>طبقه بندي کلیه کارگاهها و کارخانجات تحت پوشش واقع در شهر و روستا بر اساس </a:t>
            </a:r>
            <a:r>
              <a:rPr lang="ar-SA" sz="2800" b="1" dirty="0" smtClean="0">
                <a:cs typeface="B Nazanin" pitchFamily="2" charset="-78"/>
              </a:rPr>
              <a:t>راهنمای درجه بندی مشاغل بر اساس مخاطرات ناشی از مواجهه با عوامل زیان آور محیط کار در برنامه بازرسی هدفمند </a:t>
            </a:r>
            <a:r>
              <a:rPr lang="fa-IR" sz="2800" b="1" dirty="0" smtClean="0">
                <a:cs typeface="B Nazanin" pitchFamily="2" charset="-78"/>
              </a:rPr>
              <a:t>توسط معاونتهای بهداشتی استانها</a:t>
            </a:r>
          </a:p>
          <a:p>
            <a:pPr>
              <a:buNone/>
            </a:pPr>
            <a:endParaRPr lang="fa-I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00400"/>
            <a:ext cx="8229600" cy="1143000"/>
          </a:xfrm>
        </p:spPr>
        <p:txBody>
          <a:bodyPr>
            <a:normAutofit fontScale="90000"/>
          </a:bodyPr>
          <a:lstStyle/>
          <a:p>
            <a:pPr algn="ctr"/>
            <a:r>
              <a:rPr lang="en-US" sz="5400" dirty="0" smtClean="0">
                <a:cs typeface="B Titr" pitchFamily="2" charset="-78"/>
              </a:rPr>
              <a:t/>
            </a:r>
            <a:br>
              <a:rPr lang="en-US" sz="5400" dirty="0" smtClean="0">
                <a:cs typeface="B Titr" pitchFamily="2" charset="-78"/>
              </a:rPr>
            </a:br>
            <a:r>
              <a:rPr lang="ar-SA" sz="5400" dirty="0" smtClean="0">
                <a:cs typeface="B Titr" pitchFamily="2" charset="-78"/>
              </a:rPr>
              <a:t> </a:t>
            </a:r>
            <a:r>
              <a:rPr lang="ar-SA" sz="4900" dirty="0" smtClean="0">
                <a:cs typeface="B Titr" pitchFamily="2" charset="-78"/>
              </a:rPr>
              <a:t>راهنمای درجه بندی مشاغل بر اساس مخاطرات ناشی از مواجهه با عوامل </a:t>
            </a:r>
            <a:r>
              <a:rPr lang="fa-IR" sz="4900" dirty="0" smtClean="0">
                <a:cs typeface="B Titr" pitchFamily="2" charset="-78"/>
              </a:rPr>
              <a:t>    </a:t>
            </a:r>
            <a:r>
              <a:rPr lang="ar-SA" sz="4900" dirty="0" smtClean="0">
                <a:cs typeface="B Titr" pitchFamily="2" charset="-78"/>
              </a:rPr>
              <a:t>زیان آور محیط کار در برنامه بازرسی هدفمند</a:t>
            </a:r>
            <a:endParaRPr lang="fa-IR" sz="4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pPr algn="ctr"/>
            <a:r>
              <a:rPr lang="ar-SA" sz="4400" dirty="0" smtClean="0">
                <a:cs typeface="B Titr" pitchFamily="2" charset="-78"/>
              </a:rPr>
              <a:t>کارگاههای درجه 1</a:t>
            </a:r>
            <a:endParaRPr lang="fa-IR" sz="4400" dirty="0">
              <a:cs typeface="B Titr" pitchFamily="2" charset="-78"/>
            </a:endParaRPr>
          </a:p>
        </p:txBody>
      </p:sp>
      <p:sp>
        <p:nvSpPr>
          <p:cNvPr id="3" name="Content Placeholder 2"/>
          <p:cNvSpPr>
            <a:spLocks noGrp="1"/>
          </p:cNvSpPr>
          <p:nvPr>
            <p:ph idx="1"/>
          </p:nvPr>
        </p:nvSpPr>
        <p:spPr>
          <a:xfrm>
            <a:off x="457200" y="1828800"/>
            <a:ext cx="8229600" cy="4389120"/>
          </a:xfrm>
        </p:spPr>
        <p:txBody>
          <a:bodyPr/>
          <a:lstStyle/>
          <a:p>
            <a:pPr algn="just" rtl="1"/>
            <a:r>
              <a:rPr lang="ar-SA" b="1" dirty="0" smtClean="0">
                <a:cs typeface="B Nazanin" pitchFamily="2" charset="-78"/>
              </a:rPr>
              <a:t>کارگاههای دارای مشاغل با</a:t>
            </a:r>
            <a:r>
              <a:rPr lang="fa-IR" b="1" dirty="0" smtClean="0">
                <a:cs typeface="B Nazanin" pitchFamily="2" charset="-78"/>
              </a:rPr>
              <a:t> </a:t>
            </a:r>
            <a:r>
              <a:rPr lang="ar-SA" b="1" dirty="0" smtClean="0">
                <a:cs typeface="B Nazanin" pitchFamily="2" charset="-78"/>
              </a:rPr>
              <a:t>ریسک غیر قابل تحمل کارگاه درجه یک به شمار می روند</a:t>
            </a:r>
            <a:r>
              <a:rPr lang="fa-IR" b="1" dirty="0" smtClean="0">
                <a:cs typeface="B Nazanin" pitchFamily="2" charset="-78"/>
              </a:rPr>
              <a:t>.</a:t>
            </a:r>
            <a:r>
              <a:rPr lang="ar-SA" b="1" dirty="0" smtClean="0">
                <a:cs typeface="B Nazanin" pitchFamily="2" charset="-78"/>
              </a:rPr>
              <a:t> در مشاغل با ریسک غیر قابل تحمل ترکیبات منتشره سرطان زا، ایجاد کننده فیبروز ریوی ، ترکیبات موتاژن و یا حداقل یکی از عوامل زیان آور سیلیس، آزبست، فلزات سرطان زا، ترکیبات آلی فرار منتشره در هوا بکار رفته که حتی علی رغم کنترل در محیط کار غلظت آن بیش از حدود مجاز و استاندارد می باشد.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382000" cy="1143000"/>
          </a:xfrm>
        </p:spPr>
        <p:txBody>
          <a:bodyPr>
            <a:normAutofit/>
          </a:bodyPr>
          <a:lstStyle/>
          <a:p>
            <a:pPr algn="just" rtl="1"/>
            <a:r>
              <a:rPr lang="ar-SA" sz="2400" b="1" dirty="0" smtClean="0">
                <a:cs typeface="B Titr" pitchFamily="2" charset="-78"/>
              </a:rPr>
              <a:t>کارگاههای دارای مشاغل ذیل در زمره کارگاههای درجه یک قرار داشته و نیاز به اجرای کنترل مهندسی موثر، انجام پایش هوا، استقرار سیستم دستورالعملی ارزیابی ریسک و غیره دارند</a:t>
            </a:r>
            <a:r>
              <a:rPr lang="fa-IR" sz="2400" b="1" dirty="0" smtClean="0">
                <a:cs typeface="B Titr" pitchFamily="2" charset="-78"/>
              </a:rPr>
              <a:t>:</a:t>
            </a:r>
            <a:endParaRPr lang="fa-IR" sz="2400" dirty="0">
              <a:cs typeface="B Titr" pitchFamily="2" charset="-78"/>
            </a:endParaRPr>
          </a:p>
        </p:txBody>
      </p:sp>
      <p:sp>
        <p:nvSpPr>
          <p:cNvPr id="3" name="Content Placeholder 2"/>
          <p:cNvSpPr>
            <a:spLocks noGrp="1"/>
          </p:cNvSpPr>
          <p:nvPr>
            <p:ph idx="1"/>
          </p:nvPr>
        </p:nvSpPr>
        <p:spPr/>
        <p:txBody>
          <a:bodyPr>
            <a:normAutofit fontScale="92500"/>
          </a:bodyPr>
          <a:lstStyle/>
          <a:p>
            <a:pPr algn="r" rtl="1"/>
            <a:r>
              <a:rPr lang="ar-SA" b="1" dirty="0" smtClean="0">
                <a:cs typeface="B Nazanin" pitchFamily="2" charset="-78"/>
              </a:rPr>
              <a:t>صنایعی که در آنها به نحوی از تركيبات سرطانزا و موتا‍ژني در انسان (سرطان زاي قطعي در انسان) استفاده می گردد. </a:t>
            </a:r>
            <a:endParaRPr lang="fa-IR" b="1" dirty="0" smtClean="0">
              <a:cs typeface="B Nazanin" pitchFamily="2" charset="-78"/>
            </a:endParaRPr>
          </a:p>
          <a:p>
            <a:pPr algn="r" rtl="1"/>
            <a:r>
              <a:rPr lang="ar-SA" b="1" dirty="0" smtClean="0">
                <a:cs typeface="B Nazanin" pitchFamily="2" charset="-78"/>
              </a:rPr>
              <a:t>صنایع ریخته گری</a:t>
            </a:r>
            <a:endParaRPr lang="en-US" b="1" dirty="0" smtClean="0">
              <a:cs typeface="B Nazanin" pitchFamily="2" charset="-78"/>
            </a:endParaRPr>
          </a:p>
          <a:p>
            <a:pPr algn="r" rtl="1"/>
            <a:r>
              <a:rPr lang="ar-SA" b="1" dirty="0" smtClean="0">
                <a:cs typeface="B Nazanin" pitchFamily="2" charset="-78"/>
              </a:rPr>
              <a:t>صنایع ذوب فلزات</a:t>
            </a:r>
            <a:endParaRPr lang="en-US" b="1" dirty="0" smtClean="0">
              <a:cs typeface="B Nazanin" pitchFamily="2" charset="-78"/>
            </a:endParaRPr>
          </a:p>
          <a:p>
            <a:pPr algn="r" rtl="1"/>
            <a:r>
              <a:rPr lang="ar-SA" b="1" dirty="0" smtClean="0">
                <a:cs typeface="B Nazanin" pitchFamily="2" charset="-78"/>
              </a:rPr>
              <a:t>صنایع لنت سازی با استفاده از آزبست</a:t>
            </a:r>
            <a:endParaRPr lang="en-US" b="1" dirty="0" smtClean="0">
              <a:cs typeface="B Nazanin" pitchFamily="2" charset="-78"/>
            </a:endParaRPr>
          </a:p>
          <a:p>
            <a:pPr algn="r" rtl="1"/>
            <a:r>
              <a:rPr lang="ar-SA" b="1" dirty="0" smtClean="0">
                <a:cs typeface="B Nazanin" pitchFamily="2" charset="-78"/>
              </a:rPr>
              <a:t>صنایع ساخت ورقه های سیمانی – آزبستی </a:t>
            </a:r>
            <a:endParaRPr lang="en-US" b="1" dirty="0" smtClean="0">
              <a:cs typeface="B Nazanin" pitchFamily="2" charset="-78"/>
            </a:endParaRPr>
          </a:p>
          <a:p>
            <a:pPr algn="r" rtl="1"/>
            <a:r>
              <a:rPr lang="ar-SA" b="1" dirty="0" smtClean="0">
                <a:cs typeface="B Nazanin" pitchFamily="2" charset="-78"/>
              </a:rPr>
              <a:t>صنایع ساخت سموم آفت کش، حشره کش، علف کش و... با تأکید بر موادی که در کنوانسیون های روتردام، استکهلم و بازال منع گردیده اند. </a:t>
            </a:r>
            <a:endParaRPr lang="en-US" b="1" dirty="0" smtClean="0">
              <a:cs typeface="B Nazanin" pitchFamily="2" charset="-78"/>
            </a:endParaRPr>
          </a:p>
          <a:p>
            <a:pPr algn="r" rtl="1"/>
            <a:r>
              <a:rPr lang="ar-SA" b="1" dirty="0" smtClean="0">
                <a:cs typeface="B Nazanin" pitchFamily="2" charset="-78"/>
              </a:rPr>
              <a:t>صنایع سیلیس کوبی، سند بلاستینگ، معادن سربسته</a:t>
            </a:r>
            <a:endParaRPr lang="en-US" b="1" dirty="0" smtClean="0">
              <a:cs typeface="B Nazanin" pitchFamily="2" charset="-78"/>
            </a:endParaRPr>
          </a:p>
          <a:p>
            <a:pPr algn="r" rtl="1"/>
            <a:r>
              <a:rPr lang="ar-SA" b="1" dirty="0" smtClean="0">
                <a:cs typeface="B Nazanin" pitchFamily="2" charset="-78"/>
              </a:rPr>
              <a:t>صنایع استخراج، فن آوری اورانیوم و مواد رادیواکتیو</a:t>
            </a:r>
            <a:endParaRPr lang="en-US" b="1" dirty="0" smtClean="0">
              <a:cs typeface="B Nazanin"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rmAutofit/>
          </a:bodyPr>
          <a:lstStyle/>
          <a:p>
            <a:pPr algn="ctr"/>
            <a:r>
              <a:rPr lang="fa-IR" sz="4400" b="1" dirty="0" smtClean="0">
                <a:cs typeface="B Titr" pitchFamily="2" charset="-78"/>
              </a:rPr>
              <a:t>ادامه مشاغل درجه 1:</a:t>
            </a:r>
            <a:endParaRPr lang="fa-IR" sz="4400" b="1" dirty="0">
              <a:cs typeface="B Titr" pitchFamily="2" charset="-78"/>
            </a:endParaRPr>
          </a:p>
        </p:txBody>
      </p:sp>
      <p:sp>
        <p:nvSpPr>
          <p:cNvPr id="3" name="Content Placeholder 2"/>
          <p:cNvSpPr>
            <a:spLocks noGrp="1"/>
          </p:cNvSpPr>
          <p:nvPr>
            <p:ph idx="1"/>
          </p:nvPr>
        </p:nvSpPr>
        <p:spPr>
          <a:xfrm>
            <a:off x="457200" y="1600200"/>
            <a:ext cx="8229600" cy="4724400"/>
          </a:xfrm>
        </p:spPr>
        <p:txBody>
          <a:bodyPr>
            <a:normAutofit fontScale="70000" lnSpcReduction="20000"/>
          </a:bodyPr>
          <a:lstStyle/>
          <a:p>
            <a:pPr algn="r" rtl="1"/>
            <a:r>
              <a:rPr lang="ar-SA" sz="3100" b="1" dirty="0" smtClean="0">
                <a:cs typeface="B Nazanin" pitchFamily="2" charset="-78"/>
              </a:rPr>
              <a:t>صنایع تولید رنگهای ساختمانی و انواع رنگ ها</a:t>
            </a:r>
            <a:endParaRPr lang="en-US" sz="3100" b="1" dirty="0" smtClean="0">
              <a:cs typeface="B Nazanin" pitchFamily="2" charset="-78"/>
            </a:endParaRPr>
          </a:p>
          <a:p>
            <a:pPr algn="r" rtl="1"/>
            <a:r>
              <a:rPr lang="ar-SA" sz="3100" b="1" dirty="0" smtClean="0">
                <a:cs typeface="B Nazanin" pitchFamily="2" charset="-78"/>
              </a:rPr>
              <a:t>صنایع سیمان پورتلند( با سیلیس بیش از 3%)</a:t>
            </a:r>
            <a:endParaRPr lang="en-US" sz="3100" b="1" dirty="0" smtClean="0">
              <a:cs typeface="B Nazanin" pitchFamily="2" charset="-78"/>
            </a:endParaRPr>
          </a:p>
          <a:p>
            <a:pPr algn="r" rtl="1"/>
            <a:r>
              <a:rPr lang="ar-SA" sz="3100" b="1" dirty="0" smtClean="0">
                <a:cs typeface="B Nazanin" pitchFamily="2" charset="-78"/>
              </a:rPr>
              <a:t>صنایع با وجود پرتوهای غنی اورانیوم بصورت چشمه های رادیو اکتیو( بخش مربوطه )</a:t>
            </a:r>
            <a:endParaRPr lang="en-US" sz="3100" b="1" dirty="0" smtClean="0">
              <a:cs typeface="B Nazanin" pitchFamily="2" charset="-78"/>
            </a:endParaRPr>
          </a:p>
          <a:p>
            <a:pPr algn="r" rtl="1"/>
            <a:r>
              <a:rPr lang="ar-SA" sz="3100" b="1" dirty="0" smtClean="0">
                <a:cs typeface="B Nazanin" pitchFamily="2" charset="-78"/>
              </a:rPr>
              <a:t>صنايع نفت، گاز، پتروشيمي و پالايشگاه به شرط توليد بنزن </a:t>
            </a:r>
            <a:endParaRPr lang="en-US" sz="3100" b="1" dirty="0" smtClean="0">
              <a:cs typeface="B Nazanin" pitchFamily="2" charset="-78"/>
            </a:endParaRPr>
          </a:p>
          <a:p>
            <a:pPr algn="r" rtl="1"/>
            <a:r>
              <a:rPr lang="ar-SA" sz="3100" b="1" dirty="0" smtClean="0">
                <a:cs typeface="B Nazanin" pitchFamily="2" charset="-78"/>
              </a:rPr>
              <a:t>صنایع تولید ایزوسیانات ها و مواد مورد استفاده در تولید فوم و ابر </a:t>
            </a:r>
            <a:endParaRPr lang="en-US" sz="3100" b="1" dirty="0" smtClean="0">
              <a:cs typeface="B Nazanin" pitchFamily="2" charset="-78"/>
            </a:endParaRPr>
          </a:p>
          <a:p>
            <a:pPr algn="r" rtl="1"/>
            <a:r>
              <a:rPr lang="ar-SA" sz="3100" b="1" dirty="0" smtClean="0">
                <a:cs typeface="B Nazanin" pitchFamily="2" charset="-78"/>
              </a:rPr>
              <a:t>صنایع تولید دیوارهای پیش ساخته از فوم ایزوسیانات</a:t>
            </a:r>
            <a:endParaRPr lang="en-US" sz="3100" b="1" dirty="0" smtClean="0">
              <a:cs typeface="B Nazanin" pitchFamily="2" charset="-78"/>
            </a:endParaRPr>
          </a:p>
          <a:p>
            <a:pPr algn="r" rtl="1"/>
            <a:r>
              <a:rPr lang="ar-SA" sz="3100" b="1" dirty="0" smtClean="0">
                <a:cs typeface="B Nazanin" pitchFamily="2" charset="-78"/>
              </a:rPr>
              <a:t>صنایع باطری سازی</a:t>
            </a:r>
            <a:endParaRPr lang="en-US" sz="3100" b="1" dirty="0" smtClean="0">
              <a:cs typeface="B Nazanin" pitchFamily="2" charset="-78"/>
            </a:endParaRPr>
          </a:p>
          <a:p>
            <a:pPr algn="r" rtl="1"/>
            <a:r>
              <a:rPr lang="ar-SA" sz="3100" b="1" dirty="0" smtClean="0">
                <a:cs typeface="B Nazanin" pitchFamily="2" charset="-78"/>
              </a:rPr>
              <a:t>صنایع آبکاری با نیکل، کادمیوم، کروم و... و یا سایر صنایع خدماتی و تولیدی قطعات فلزی یا الکترونیکی  که دارای پروسه آبکاری می باشند. </a:t>
            </a:r>
            <a:endParaRPr lang="en-US" sz="3100" b="1" dirty="0" smtClean="0">
              <a:cs typeface="B Nazanin" pitchFamily="2" charset="-78"/>
            </a:endParaRPr>
          </a:p>
          <a:p>
            <a:pPr algn="r" rtl="1"/>
            <a:r>
              <a:rPr lang="ar-SA" sz="3100" b="1" dirty="0" smtClean="0">
                <a:cs typeface="B Nazanin" pitchFamily="2" charset="-78"/>
              </a:rPr>
              <a:t>صنايع آسفالت سازي و توليد قير</a:t>
            </a:r>
            <a:endParaRPr lang="en-US" sz="3100" b="1" dirty="0" smtClean="0">
              <a:cs typeface="B Nazanin" pitchFamily="2" charset="-78"/>
            </a:endParaRPr>
          </a:p>
          <a:p>
            <a:pPr algn="r" rtl="1"/>
            <a:r>
              <a:rPr lang="ar-SA" sz="3100" b="1" dirty="0" smtClean="0">
                <a:cs typeface="B Nazanin" pitchFamily="2" charset="-78"/>
              </a:rPr>
              <a:t>صنايع توليد مواد شوينده</a:t>
            </a:r>
            <a:endParaRPr lang="en-US" sz="3100" b="1" dirty="0" smtClean="0">
              <a:cs typeface="B Nazanin" pitchFamily="2" charset="-78"/>
            </a:endParaRPr>
          </a:p>
          <a:p>
            <a:pPr algn="r" rtl="1"/>
            <a:r>
              <a:rPr lang="ar-SA" sz="3100" b="1" dirty="0" smtClean="0">
                <a:cs typeface="B Nazanin" pitchFamily="2" charset="-78"/>
              </a:rPr>
              <a:t>صنايع لاستيك سازي </a:t>
            </a:r>
            <a:endParaRPr lang="en-US" sz="3100" b="1" dirty="0" smtClean="0">
              <a:cs typeface="B Nazanin" pitchFamily="2" charset="-78"/>
            </a:endParaRPr>
          </a:p>
          <a:p>
            <a:pPr algn="r" rtl="1"/>
            <a:r>
              <a:rPr lang="ar-SA" sz="3100" b="1" dirty="0" smtClean="0">
                <a:cs typeface="B Nazanin" pitchFamily="2" charset="-78"/>
              </a:rPr>
              <a:t>شركتهاي سوله سازي</a:t>
            </a:r>
            <a:endParaRPr lang="en-US" sz="3100" b="1" dirty="0" smtClean="0">
              <a:cs typeface="B Nazanin" pitchFamily="2" charset="-78"/>
            </a:endParaRPr>
          </a:p>
          <a:p>
            <a:pPr algn="r" rtl="1"/>
            <a:endParaRPr lang="fa-IR" dirty="0" smtClean="0"/>
          </a:p>
          <a:p>
            <a:pPr algn="r" rtl="1"/>
            <a:endParaRPr lang="fa-I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a:bodyPr>
          <a:lstStyle/>
          <a:p>
            <a:pPr algn="ctr"/>
            <a:r>
              <a:rPr lang="fa-IR" sz="4400" dirty="0" smtClean="0">
                <a:cs typeface="B Titr" pitchFamily="2" charset="-78"/>
              </a:rPr>
              <a:t>قوانين مشمول كارگاههاي درجه 1</a:t>
            </a:r>
            <a:endParaRPr lang="fa-IR" sz="4400" dirty="0">
              <a:cs typeface="B Titr" pitchFamily="2" charset="-78"/>
            </a:endParaRPr>
          </a:p>
        </p:txBody>
      </p:sp>
      <p:sp>
        <p:nvSpPr>
          <p:cNvPr id="3" name="Content Placeholder 2"/>
          <p:cNvSpPr>
            <a:spLocks noGrp="1"/>
          </p:cNvSpPr>
          <p:nvPr>
            <p:ph idx="1"/>
          </p:nvPr>
        </p:nvSpPr>
        <p:spPr/>
        <p:txBody>
          <a:bodyPr/>
          <a:lstStyle/>
          <a:p>
            <a:pPr algn="just" rtl="1"/>
            <a:r>
              <a:rPr lang="fa-IR" b="1" dirty="0" smtClean="0">
                <a:cs typeface="B Nazanin" pitchFamily="2" charset="-78"/>
              </a:rPr>
              <a:t>حداقل 3 بار بازديد و پيگيري در سال </a:t>
            </a:r>
          </a:p>
          <a:p>
            <a:pPr algn="just" rtl="1"/>
            <a:r>
              <a:rPr lang="fa-IR" b="1" dirty="0" smtClean="0">
                <a:cs typeface="B Nazanin" pitchFamily="2" charset="-78"/>
              </a:rPr>
              <a:t>اندازه گیری عوامل زیان آور محیط کار در این مشاغل می بایست سالی یکبار و توسط مراجع ذیصلاح معتبر و دارای مجوز از وزارت بهداشت، درمان و آموزش پزشکی نظیر شرکت های خدمات مهندسی بهداشت حرفه ای انجام گیرد. </a:t>
            </a:r>
            <a:endParaRPr lang="en-US" b="1" dirty="0" smtClean="0">
              <a:cs typeface="B Nazanin" pitchFamily="2" charset="-78"/>
            </a:endParaRPr>
          </a:p>
          <a:p>
            <a:pPr lvl="0" algn="just" rtl="1"/>
            <a:r>
              <a:rPr lang="fa-IR" b="1" dirty="0" smtClean="0">
                <a:cs typeface="B Nazanin" pitchFamily="2" charset="-78"/>
              </a:rPr>
              <a:t>در واحدهای دارای ریسک زیاد که امکان کاهش ریسک تا سطح متوسط و پایین تر وجود داشته باشد کارفرما باید در اسرع وقت نسبت به کاهش و کنترل ریسک از طریق انجام کنترلهای مهندسی اقدام نماید. </a:t>
            </a:r>
            <a:endParaRPr lang="en-US" b="1" dirty="0" smtClean="0">
              <a:cs typeface="B Nazanin" pitchFamily="2" charset="-78"/>
            </a:endParaRPr>
          </a:p>
          <a:p>
            <a:pPr algn="r" rtl="1"/>
            <a:endParaRPr lang="fa-I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345</TotalTime>
  <Words>1231</Words>
  <Application>Microsoft Office PowerPoint</Application>
  <PresentationFormat>On-screen Show (4:3)</PresentationFormat>
  <Paragraphs>108</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Flow</vt:lpstr>
      <vt:lpstr>Slide 1</vt:lpstr>
      <vt:lpstr>Slide 2</vt:lpstr>
      <vt:lpstr>بخش اول</vt:lpstr>
      <vt:lpstr>Slide 4</vt:lpstr>
      <vt:lpstr>  راهنمای درجه بندی مشاغل بر اساس مخاطرات ناشی از مواجهه با عوامل     زیان آور محیط کار در برنامه بازرسی هدفمند</vt:lpstr>
      <vt:lpstr>کارگاههای درجه 1</vt:lpstr>
      <vt:lpstr>کارگاههای دارای مشاغل ذیل در زمره کارگاههای درجه یک قرار داشته و نیاز به اجرای کنترل مهندسی موثر، انجام پایش هوا، استقرار سیستم دستورالعملی ارزیابی ریسک و غیره دارند:</vt:lpstr>
      <vt:lpstr>ادامه مشاغل درجه 1:</vt:lpstr>
      <vt:lpstr>قوانين مشمول كارگاههاي درجه 1</vt:lpstr>
      <vt:lpstr>کارگاههای درجه 2</vt:lpstr>
      <vt:lpstr>کارگاههای دارای مشاغل ذیل در زمره کارگاههای درجه 2 قرار دارند:</vt:lpstr>
      <vt:lpstr>ادامه كارگاههاي درجه 2:</vt:lpstr>
      <vt:lpstr>قوانين مشمول كارگاههاي درجه 2</vt:lpstr>
      <vt:lpstr>کارگاههای درجه 3</vt:lpstr>
      <vt:lpstr>ادامه كارگاههاي درجه 3:</vt:lpstr>
      <vt:lpstr>قوانين مشمول كارگاههاي درجه 3</vt:lpstr>
      <vt:lpstr>گروه مشاغل خاص</vt:lpstr>
      <vt:lpstr>قوانين مشمول مشاغل خاص</vt:lpstr>
      <vt:lpstr>نكات مورد توجه</vt:lpstr>
      <vt:lpstr>بخش دوم</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Reza Amini</dc:creator>
  <cp:lastModifiedBy>barsam</cp:lastModifiedBy>
  <cp:revision>47</cp:revision>
  <dcterms:created xsi:type="dcterms:W3CDTF">2011-05-18T05:41:40Z</dcterms:created>
  <dcterms:modified xsi:type="dcterms:W3CDTF">2012-03-05T06:18:24Z</dcterms:modified>
</cp:coreProperties>
</file>